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4"/>
  </p:sldMasterIdLst>
  <p:notesMasterIdLst>
    <p:notesMasterId r:id="rId9"/>
  </p:notesMasterIdLst>
  <p:sldIdLst>
    <p:sldId id="410" r:id="rId5"/>
    <p:sldId id="468" r:id="rId6"/>
    <p:sldId id="473" r:id="rId7"/>
    <p:sldId id="474" r:id="rId8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hra Johnson" initials="TJ" lastIdx="2" clrIdx="0">
    <p:extLst>
      <p:ext uri="{19B8F6BF-5375-455C-9EA6-DF929625EA0E}">
        <p15:presenceInfo xmlns:p15="http://schemas.microsoft.com/office/powerpoint/2012/main" userId="S::Tahra.Johnson@ncsl.org::9b436646-4dd5-4982-ad6e-a82cb891ffa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56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38150A8-F161-2844-AC5B-193C15817E7B}" v="27" dt="2020-07-09T19:30:09.3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937" autoAdjust="0"/>
    <p:restoredTop sz="89580" autoAdjust="0"/>
  </p:normalViewPr>
  <p:slideViewPr>
    <p:cSldViewPr snapToGrid="0">
      <p:cViewPr varScale="1">
        <p:scale>
          <a:sx n="112" d="100"/>
          <a:sy n="112" d="100"/>
        </p:scale>
        <p:origin x="672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98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ustin Reid" userId="66fc1870-e8d3-4c2b-899c-d06c1faba268" providerId="ADAL" clId="{D38150A8-F161-2844-AC5B-193C15817E7B}"/>
    <pc:docChg chg="custSel modSld">
      <pc:chgData name="Austin Reid" userId="66fc1870-e8d3-4c2b-899c-d06c1faba268" providerId="ADAL" clId="{D38150A8-F161-2844-AC5B-193C15817E7B}" dt="2020-07-09T19:30:09.358" v="4" actId="14100"/>
      <pc:docMkLst>
        <pc:docMk/>
      </pc:docMkLst>
      <pc:sldChg chg="addSp delSp modSp">
        <pc:chgData name="Austin Reid" userId="66fc1870-e8d3-4c2b-899c-d06c1faba268" providerId="ADAL" clId="{D38150A8-F161-2844-AC5B-193C15817E7B}" dt="2020-07-09T19:30:09.358" v="4" actId="14100"/>
        <pc:sldMkLst>
          <pc:docMk/>
          <pc:sldMk cId="3496741129" sldId="473"/>
        </pc:sldMkLst>
        <pc:spChg chg="add mod">
          <ac:chgData name="Austin Reid" userId="66fc1870-e8d3-4c2b-899c-d06c1faba268" providerId="ADAL" clId="{D38150A8-F161-2844-AC5B-193C15817E7B}" dt="2020-07-09T19:28:40.631" v="0" actId="478"/>
          <ac:spMkLst>
            <pc:docMk/>
            <pc:sldMk cId="3496741129" sldId="473"/>
            <ac:spMk id="4" creationId="{A498D14A-F713-3B44-9D1B-ADCC938750DC}"/>
          </ac:spMkLst>
        </pc:spChg>
        <pc:picChg chg="add mod">
          <ac:chgData name="Austin Reid" userId="66fc1870-e8d3-4c2b-899c-d06c1faba268" providerId="ADAL" clId="{D38150A8-F161-2844-AC5B-193C15817E7B}" dt="2020-07-09T19:30:09.358" v="4" actId="14100"/>
          <ac:picMkLst>
            <pc:docMk/>
            <pc:sldMk cId="3496741129" sldId="473"/>
            <ac:picMk id="5" creationId="{BDA3249D-F3A1-5246-8F60-E04422085E86}"/>
          </ac:picMkLst>
        </pc:picChg>
        <pc:picChg chg="del">
          <ac:chgData name="Austin Reid" userId="66fc1870-e8d3-4c2b-899c-d06c1faba268" providerId="ADAL" clId="{D38150A8-F161-2844-AC5B-193C15817E7B}" dt="2020-07-09T19:28:40.631" v="0" actId="478"/>
          <ac:picMkLst>
            <pc:docMk/>
            <pc:sldMk cId="3496741129" sldId="473"/>
            <ac:picMk id="6" creationId="{3D1A7DC8-B098-7F48-A1F7-A5EFA6ADC3F8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46B8E01-7FCD-4159-B59D-4E6A3842BC1E}" type="datetimeFigureOut">
              <a:rPr lang="en-US" smtClean="0"/>
              <a:t>7/9/20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DA6C2A4-05AE-4461-AAE5-8D589D4E04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27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6C2A4-05AE-4461-AAE5-8D589D4E040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1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6C2A4-05AE-4461-AAE5-8D589D4E040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785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6C2A4-05AE-4461-AAE5-8D589D4E040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1434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A6C2A4-05AE-4461-AAE5-8D589D4E040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865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05951" y="5956137"/>
            <a:ext cx="284480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05E20382-BD43-4AB8-BE29-92203E26A7E2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81192" y="5951811"/>
            <a:ext cx="6917210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1644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6FA726-08A1-413C-B193-3672E3B21833}"/>
              </a:ext>
            </a:extLst>
          </p:cNvPr>
          <p:cNvSpPr/>
          <p:nvPr userDrawn="1"/>
        </p:nvSpPr>
        <p:spPr>
          <a:xfrm>
            <a:off x="8882743" y="5361897"/>
            <a:ext cx="3163077" cy="142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46534" y="3085765"/>
            <a:ext cx="11262866" cy="33243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03D1EA53-2B75-4CAF-9BF2-E542B2DDDD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55180" y="5147088"/>
            <a:ext cx="3211340" cy="8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805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EFA772-3B99-4D8E-BD1D-3602D550117C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802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839201" y="599725"/>
            <a:ext cx="2906817" cy="58169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675726"/>
            <a:ext cx="2004164" cy="5183073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675726"/>
            <a:ext cx="7896279" cy="5183073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93673" y="5956137"/>
            <a:ext cx="1328141" cy="36512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5C85F11E-8600-40A0-B773-603EB6224EBF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74923" y="5951811"/>
            <a:ext cx="7896279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46615" y="5956137"/>
            <a:ext cx="1164195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6F90EB5-4F29-4DE4-B0E0-034306FFFDA8}"/>
              </a:ext>
            </a:extLst>
          </p:cNvPr>
          <p:cNvSpPr/>
          <p:nvPr userDrawn="1"/>
        </p:nvSpPr>
        <p:spPr>
          <a:xfrm>
            <a:off x="8582941" y="6416675"/>
            <a:ext cx="3163077" cy="4413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09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286" y="614407"/>
            <a:ext cx="11309338" cy="118929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1192" y="702156"/>
            <a:ext cx="11029616" cy="10138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180496"/>
            <a:ext cx="11029615" cy="367830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FA5EC-9C54-4298-8458-19B1C7AD0979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08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50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8DC62E-6BB5-4821-9A06-2B03019B2898}"/>
              </a:ext>
            </a:extLst>
          </p:cNvPr>
          <p:cNvSpPr/>
          <p:nvPr userDrawn="1"/>
        </p:nvSpPr>
        <p:spPr>
          <a:xfrm>
            <a:off x="8882743" y="5361897"/>
            <a:ext cx="3163077" cy="142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1193" y="3043910"/>
            <a:ext cx="11029615" cy="149750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DB076803-4CD3-434D-A3A4-DC4A51FC5E58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520D89A2-E44D-4FAB-9CE4-382B82C155A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25129" y="5792067"/>
            <a:ext cx="1792260" cy="486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683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422390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8417" y="2228003"/>
            <a:ext cx="5422392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1B40B2-B997-434E-8BD5-58374EAA68B6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998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>
            <a:spLocks noChangeAspect="1"/>
          </p:cNvSpPr>
          <p:nvPr/>
        </p:nvSpPr>
        <p:spPr>
          <a:xfrm>
            <a:off x="445982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87219" y="2250892"/>
            <a:ext cx="5087075" cy="536005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523735" y="2250892"/>
            <a:ext cx="5087073" cy="553373"/>
          </a:xfrm>
        </p:spPr>
        <p:txBody>
          <a:bodyPr anchor="b">
            <a:noAutofit/>
          </a:bodyPr>
          <a:lstStyle>
            <a:lvl1pPr marL="0" indent="0">
              <a:buNone/>
              <a:defRPr sz="2200" b="0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709" y="2926052"/>
            <a:ext cx="5393100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EF5FB-A932-4AA4-84B1-5EA580D3E565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8385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440683" y="606554"/>
            <a:ext cx="11300036" cy="125882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A1E97-1594-4E06-A948-54B979DC344E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410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C3B06F-3D26-495D-AF96-82450952E5BD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41725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5141973"/>
            <a:ext cx="11298200" cy="1274702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5262296"/>
            <a:ext cx="4909445" cy="689514"/>
          </a:xfrm>
        </p:spPr>
        <p:txBody>
          <a:bodyPr anchor="ctr"/>
          <a:lstStyle>
            <a:lvl1pPr algn="l">
              <a:defRPr sz="2000"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7816" y="601200"/>
            <a:ext cx="11292840" cy="4204800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40823" y="5262296"/>
            <a:ext cx="5869987" cy="689515"/>
          </a:xfrm>
        </p:spPr>
        <p:txBody>
          <a:bodyPr anchor="ctr">
            <a:normAutofit/>
          </a:bodyPr>
          <a:lstStyle>
            <a:lvl1pPr marL="0" indent="0" algn="r">
              <a:buNone/>
              <a:defRPr sz="1100">
                <a:solidFill>
                  <a:schemeClr val="bg1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DD7F62A-9474-4574-B179-2E44CB9D86FA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1">
                    <a:lumMod val="75000"/>
                    <a:lumOff val="2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A3DE0E-43BA-4C59-BE8A-BDC114617948}"/>
              </a:ext>
            </a:extLst>
          </p:cNvPr>
          <p:cNvSpPr/>
          <p:nvPr userDrawn="1"/>
        </p:nvSpPr>
        <p:spPr>
          <a:xfrm>
            <a:off x="8882743" y="6416675"/>
            <a:ext cx="3163077" cy="3666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022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599725"/>
            <a:ext cx="11290859" cy="355725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598671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DA0ED-C020-4D2B-889A-F454A8AB2C8C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558300" y="5956137"/>
            <a:ext cx="1052510" cy="365125"/>
          </a:xfrm>
          <a:prstGeom prst="rect">
            <a:avLst/>
          </a:prstGeo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157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sv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3"/>
            <a:ext cx="11029616" cy="3522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22751" y="5951811"/>
            <a:ext cx="24066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2"/>
                </a:solidFill>
              </a:defRPr>
            </a:lvl1pPr>
          </a:lstStyle>
          <a:p>
            <a:fld id="{B77ABC99-494B-4C8C-AE37-5EEC02DF933E}" type="datetime1">
              <a:rPr lang="en-US" smtClean="0"/>
              <a:t>7/9/20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5951811"/>
            <a:ext cx="5847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accent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58DD4643-03C2-49FB-92EB-F68B2E9A626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35480" y="5924114"/>
            <a:ext cx="2030558" cy="551152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0F84334A-F80B-412D-A15B-576AE1378448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007983" y="6576970"/>
            <a:ext cx="2685551" cy="91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08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2"/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2"/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ncsl.org/research/fiscal-policy/fy-2021-state-budget-status.aspx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sl.org/research/fiscal-policy/coronavirus-covid-19-state-budget-updates-and-revenue-projections637208306.asp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ncsl.org/research/fiscal-policy/state-actions-to-close-budget-shortfalls-in-response-to-covid-19.asp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FE20-680F-41A4-ACB0-9AB98FE8E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base">
              <a:spcBef>
                <a:spcPts val="24"/>
              </a:spcBef>
            </a:pPr>
            <a:r>
              <a:rPr lang="en-US" sz="4000" dirty="0"/>
              <a:t>CARES Act: availability of funds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C40A0A-4B82-42FB-80DA-9AF0242C1E6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329416" y="2173224"/>
            <a:ext cx="7602009" cy="521017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fontAlgn="base">
              <a:spcBef>
                <a:spcPts val="24"/>
              </a:spcBef>
            </a:pPr>
            <a:r>
              <a:rPr lang="en-US" sz="2800" b="1" dirty="0"/>
              <a:t>Education Stabilization Funds</a:t>
            </a:r>
          </a:p>
          <a:p>
            <a:pPr lvl="2" fontAlgn="base">
              <a:spcBef>
                <a:spcPts val="24"/>
              </a:spcBef>
            </a:pPr>
            <a:r>
              <a:rPr lang="en-US" sz="2400" dirty="0"/>
              <a:t>All 50 states have received ESSER/GEER funds</a:t>
            </a:r>
          </a:p>
          <a:p>
            <a:pPr lvl="2" fontAlgn="base">
              <a:spcBef>
                <a:spcPts val="24"/>
              </a:spcBef>
            </a:pPr>
            <a:r>
              <a:rPr lang="en-US" sz="2400" dirty="0"/>
              <a:t>Applications posted on </a:t>
            </a:r>
            <a:r>
              <a:rPr lang="en-US" sz="2400" dirty="0" err="1"/>
              <a:t>ed.gov</a:t>
            </a:r>
            <a:r>
              <a:rPr lang="en-US" sz="2400" dirty="0"/>
              <a:t>, NCSL tracking</a:t>
            </a:r>
          </a:p>
          <a:p>
            <a:pPr lvl="2" fontAlgn="base">
              <a:spcBef>
                <a:spcPts val="24"/>
              </a:spcBef>
            </a:pPr>
            <a:r>
              <a:rPr lang="en-US" sz="2400" dirty="0"/>
              <a:t>GAO report: 1% of funds spent by May 31st</a:t>
            </a:r>
          </a:p>
          <a:p>
            <a:pPr fontAlgn="base">
              <a:spcBef>
                <a:spcPts val="24"/>
              </a:spcBef>
            </a:pPr>
            <a:r>
              <a:rPr lang="en-US" sz="2800" b="1" dirty="0"/>
              <a:t>ESSER FUNDS</a:t>
            </a:r>
          </a:p>
          <a:p>
            <a:pPr lvl="2" fontAlgn="base">
              <a:spcBef>
                <a:spcPts val="24"/>
              </a:spcBef>
            </a:pPr>
            <a:r>
              <a:rPr lang="en-US" sz="2400" dirty="0"/>
              <a:t>Delays: “Equitable services” provision</a:t>
            </a:r>
          </a:p>
          <a:p>
            <a:pPr lvl="2" fontAlgn="base">
              <a:spcBef>
                <a:spcPts val="24"/>
              </a:spcBef>
            </a:pPr>
            <a:r>
              <a:rPr lang="en-US" sz="2400" dirty="0"/>
              <a:t>Uses: reimburse expenses, prepare for reopening</a:t>
            </a:r>
          </a:p>
          <a:p>
            <a:pPr fontAlgn="base">
              <a:spcBef>
                <a:spcPts val="24"/>
              </a:spcBef>
            </a:pPr>
            <a:r>
              <a:rPr lang="en-US" sz="2800" b="1" dirty="0"/>
              <a:t>GEER FUNDS</a:t>
            </a:r>
          </a:p>
          <a:p>
            <a:pPr lvl="2"/>
            <a:r>
              <a:rPr lang="en-US" sz="2400" dirty="0"/>
              <a:t>Uses: higher ed support, remote instruction</a:t>
            </a:r>
          </a:p>
        </p:txBody>
      </p:sp>
      <p:pic>
        <p:nvPicPr>
          <p:cNvPr id="9" name="Picture 8" descr="A group of people standing in a room&#10;&#10;Description automatically generated">
            <a:extLst>
              <a:ext uri="{FF2B5EF4-FFF2-40B4-BE49-F238E27FC236}">
                <a16:creationId xmlns:a16="http://schemas.microsoft.com/office/drawing/2014/main" id="{928D6926-6039-464F-9249-B37DFBB8C8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1426" y="2173224"/>
            <a:ext cx="3851147" cy="2885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292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FE20-680F-41A4-ACB0-9AB98FE8E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base">
              <a:spcBef>
                <a:spcPts val="24"/>
              </a:spcBef>
            </a:pPr>
            <a:r>
              <a:rPr lang="en-US" sz="4000" dirty="0"/>
              <a:t>STATE BUDGET STATUS: FY21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FCA5F33-5947-F54A-98FA-134E99DC67F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4" descr="A close up of a map&#10;&#10;Description automatically generated">
            <a:extLst>
              <a:ext uri="{FF2B5EF4-FFF2-40B4-BE49-F238E27FC236}">
                <a16:creationId xmlns:a16="http://schemas.microsoft.com/office/drawing/2014/main" id="{2FC32D98-05C0-024E-B70B-B4E56243AC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88" y="2044064"/>
            <a:ext cx="8400681" cy="411177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C9F7812-0C40-134D-9297-9980EE3441FB}"/>
              </a:ext>
            </a:extLst>
          </p:cNvPr>
          <p:cNvSpPr txBox="1"/>
          <p:nvPr/>
        </p:nvSpPr>
        <p:spPr>
          <a:xfrm>
            <a:off x="581193" y="6112585"/>
            <a:ext cx="8071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https://www.ncsl.org/research/fiscal-policy/fy-2021-state-budget-status.aspx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0122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FE20-680F-41A4-ACB0-9AB98FE8E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base">
              <a:spcBef>
                <a:spcPts val="24"/>
              </a:spcBef>
            </a:pPr>
            <a:r>
              <a:rPr lang="en-US" sz="4000" dirty="0"/>
              <a:t>STATE BUDGETs: REVENUE DECLINES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F03B9FD-E841-9040-A175-52CC0589527E}"/>
              </a:ext>
            </a:extLst>
          </p:cNvPr>
          <p:cNvSpPr txBox="1"/>
          <p:nvPr/>
        </p:nvSpPr>
        <p:spPr>
          <a:xfrm>
            <a:off x="581193" y="6056355"/>
            <a:ext cx="8071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https://www.ncsl.org/research/fiscal-policy/coronavirus-covid-19-state-budget-updates-and-revenue-projections637208306.aspx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498D14A-F713-3B44-9D1B-ADCC938750D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DA3249D-F3A1-5246-8F60-E04422085E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1193" y="2097976"/>
            <a:ext cx="6768297" cy="3969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741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6FE20-680F-41A4-ACB0-9AB98FE8E8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fontAlgn="base">
              <a:spcBef>
                <a:spcPts val="24"/>
              </a:spcBef>
            </a:pPr>
            <a:r>
              <a:rPr lang="en-US" sz="4000" dirty="0"/>
              <a:t>Budget Shortfalls: Impact on Education</a:t>
            </a:r>
          </a:p>
        </p:txBody>
      </p:sp>
      <p:pic>
        <p:nvPicPr>
          <p:cNvPr id="7" name="Content Placeholder 6" descr="A screenshot of a cell phone&#10;&#10;Description automatically generated">
            <a:extLst>
              <a:ext uri="{FF2B5EF4-FFF2-40B4-BE49-F238E27FC236}">
                <a16:creationId xmlns:a16="http://schemas.microsoft.com/office/drawing/2014/main" id="{E11DCDC8-A5D8-504C-8B6D-766D51AC86B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93" y="1898123"/>
            <a:ext cx="7511247" cy="4107501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A3C678F-D4FE-5446-8B41-D80262980109}"/>
              </a:ext>
            </a:extLst>
          </p:cNvPr>
          <p:cNvSpPr txBox="1"/>
          <p:nvPr/>
        </p:nvSpPr>
        <p:spPr>
          <a:xfrm>
            <a:off x="581193" y="6056355"/>
            <a:ext cx="80713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4"/>
              </a:rPr>
              <a:t>https://www.ncsl.org/research/fiscal-policy/state-actions-to-close-budget-shortfalls-in-response-to-covid-19.aspx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2829766"/>
      </p:ext>
    </p:extLst>
  </p:cSld>
  <p:clrMapOvr>
    <a:masterClrMapping/>
  </p:clrMapOvr>
</p:sld>
</file>

<file path=ppt/theme/theme1.xml><?xml version="1.0" encoding="utf-8"?>
<a:theme xmlns:a="http://schemas.openxmlformats.org/drawingml/2006/main" name="1_Dividend">
  <a:themeElements>
    <a:clrScheme name="NCSL18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24588D"/>
      </a:accent1>
      <a:accent2>
        <a:srgbClr val="3076BC"/>
      </a:accent2>
      <a:accent3>
        <a:srgbClr val="761215"/>
      </a:accent3>
      <a:accent4>
        <a:srgbClr val="969FA7"/>
      </a:accent4>
      <a:accent5>
        <a:srgbClr val="EF8335"/>
      </a:accent5>
      <a:accent6>
        <a:srgbClr val="40619D"/>
      </a:accent6>
      <a:hlink>
        <a:srgbClr val="828282"/>
      </a:hlink>
      <a:folHlink>
        <a:srgbClr val="A5A5A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CSL 2018" id="{0CE8E61F-96AB-4B77-8AC7-F593A8B55062}" vid="{F0AB117F-6419-4F8F-A93A-D46D82619A2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CC1718C24E9984F9925F4848F450672" ma:contentTypeVersion="11" ma:contentTypeDescription="Create a new document." ma:contentTypeScope="" ma:versionID="790659bbc46f5a0add8ec1e141e283dd">
  <xsd:schema xmlns:xsd="http://www.w3.org/2001/XMLSchema" xmlns:xs="http://www.w3.org/2001/XMLSchema" xmlns:p="http://schemas.microsoft.com/office/2006/metadata/properties" xmlns:ns3="a67c577a-f27c-492c-92da-64a03d3c69b5" xmlns:ns4="92bd401b-0245-4555-8fba-ca9ccc4a872f" targetNamespace="http://schemas.microsoft.com/office/2006/metadata/properties" ma:root="true" ma:fieldsID="3039cb341bef3c46d3a0e6d4459b52fa" ns3:_="" ns4:_="">
    <xsd:import namespace="a67c577a-f27c-492c-92da-64a03d3c69b5"/>
    <xsd:import namespace="92bd401b-0245-4555-8fba-ca9ccc4a872f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AutoKeyPoints" minOccurs="0"/>
                <xsd:element ref="ns3:MediaServiceKeyPoints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7c577a-f27c-492c-92da-64a03d3c69b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bd401b-0245-4555-8fba-ca9ccc4a872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E49DDE-4DCD-4EC8-BFA8-1697767D1E67}">
  <ds:schemaRefs>
    <ds:schemaRef ds:uri="http://purl.org/dc/dcmitype/"/>
    <ds:schemaRef ds:uri="http://schemas.microsoft.com/office/infopath/2007/PartnerControls"/>
    <ds:schemaRef ds:uri="http://purl.org/dc/terms/"/>
    <ds:schemaRef ds:uri="92bd401b-0245-4555-8fba-ca9ccc4a872f"/>
    <ds:schemaRef ds:uri="http://schemas.microsoft.com/office/2006/documentManagement/types"/>
    <ds:schemaRef ds:uri="http://schemas.microsoft.com/office/2006/metadata/properties"/>
    <ds:schemaRef ds:uri="http://purl.org/dc/elements/1.1/"/>
    <ds:schemaRef ds:uri="http://www.w3.org/XML/1998/namespace"/>
    <ds:schemaRef ds:uri="http://schemas.openxmlformats.org/package/2006/metadata/core-properties"/>
    <ds:schemaRef ds:uri="a67c577a-f27c-492c-92da-64a03d3c69b5"/>
  </ds:schemaRefs>
</ds:datastoreItem>
</file>

<file path=customXml/itemProps2.xml><?xml version="1.0" encoding="utf-8"?>
<ds:datastoreItem xmlns:ds="http://schemas.openxmlformats.org/officeDocument/2006/customXml" ds:itemID="{9B8D6914-1B25-4D02-ABD7-547859D6103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128DDF8-FDFD-46C3-B1D3-3C6D7BCA20C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7c577a-f27c-492c-92da-64a03d3c69b5"/>
    <ds:schemaRef ds:uri="92bd401b-0245-4555-8fba-ca9ccc4a872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1619</TotalTime>
  <Words>130</Words>
  <Application>Microsoft Macintosh PowerPoint</Application>
  <PresentationFormat>Widescreen</PresentationFormat>
  <Paragraphs>20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Calibri</vt:lpstr>
      <vt:lpstr>Wingdings 2</vt:lpstr>
      <vt:lpstr>1_Dividend</vt:lpstr>
      <vt:lpstr>CARES Act: availability of funds</vt:lpstr>
      <vt:lpstr>STATE BUDGET STATUS: FY21</vt:lpstr>
      <vt:lpstr>STATE BUDGETs: REVENUE DECLINES</vt:lpstr>
      <vt:lpstr>Budget Shortfalls: Impact on Education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Amy Skinner</dc:creator>
  <cp:lastModifiedBy>Austin Reid</cp:lastModifiedBy>
  <cp:revision>49</cp:revision>
  <dcterms:created xsi:type="dcterms:W3CDTF">2020-03-24T10:33:06Z</dcterms:created>
  <dcterms:modified xsi:type="dcterms:W3CDTF">2020-07-09T19:30:34Z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0x0101000CC1718C24E9984F9925F4848F450672</vt:lpwstr>
  </property>
</Properties>
</file>