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32"/>
  </p:notesMasterIdLst>
  <p:sldIdLst>
    <p:sldId id="258" r:id="rId5"/>
    <p:sldId id="256" r:id="rId6"/>
    <p:sldId id="274" r:id="rId7"/>
    <p:sldId id="322" r:id="rId8"/>
    <p:sldId id="304" r:id="rId9"/>
    <p:sldId id="303" r:id="rId10"/>
    <p:sldId id="305" r:id="rId11"/>
    <p:sldId id="306" r:id="rId12"/>
    <p:sldId id="307" r:id="rId13"/>
    <p:sldId id="308" r:id="rId14"/>
    <p:sldId id="310" r:id="rId15"/>
    <p:sldId id="311" r:id="rId16"/>
    <p:sldId id="312" r:id="rId17"/>
    <p:sldId id="313" r:id="rId18"/>
    <p:sldId id="314" r:id="rId19"/>
    <p:sldId id="315" r:id="rId20"/>
    <p:sldId id="316" r:id="rId21"/>
    <p:sldId id="319" r:id="rId22"/>
    <p:sldId id="317" r:id="rId23"/>
    <p:sldId id="318" r:id="rId24"/>
    <p:sldId id="265" r:id="rId25"/>
    <p:sldId id="264" r:id="rId26"/>
    <p:sldId id="323" r:id="rId27"/>
    <p:sldId id="321" r:id="rId28"/>
    <p:sldId id="297" r:id="rId29"/>
    <p:sldId id="268" r:id="rId30"/>
    <p:sldId id="302"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A16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838" autoAdjust="0"/>
    <p:restoredTop sz="94660"/>
  </p:normalViewPr>
  <p:slideViewPr>
    <p:cSldViewPr snapToGrid="0">
      <p:cViewPr varScale="1">
        <p:scale>
          <a:sx n="82" d="100"/>
          <a:sy n="82" d="100"/>
        </p:scale>
        <p:origin x="40" y="6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s>
</file>

<file path=ppt/diagrams/_rels/data1.xml.rels><?xml version="1.0" encoding="UTF-8" standalone="yes"?>
<Relationships xmlns="http://schemas.openxmlformats.org/package/2006/relationships"><Relationship Id="rId1" Type="http://schemas.openxmlformats.org/officeDocument/2006/relationships/hyperlink" Target="https://aasa.org/LeadingEdge.aspx" TargetMode="External"/></Relationships>
</file>

<file path=ppt/diagrams/_rels/drawing1.xml.rels><?xml version="1.0" encoding="UTF-8" standalone="yes"?>
<Relationships xmlns="http://schemas.openxmlformats.org/package/2006/relationships"><Relationship Id="rId1" Type="http://schemas.openxmlformats.org/officeDocument/2006/relationships/hyperlink" Target="https://aasa.org/LeadingEdge.aspx" TargetMode="Externa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E8ACD9-ADF8-405C-BF55-4591E6198566}"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en-US"/>
        </a:p>
      </dgm:t>
    </dgm:pt>
    <dgm:pt modelId="{3A0DCB8C-0994-448E-8752-3DF3928D106C}">
      <dgm:prSet/>
      <dgm:spPr/>
      <dgm:t>
        <a:bodyPr/>
        <a:lstStyle/>
        <a:p>
          <a:r>
            <a:rPr lang="en-US" b="1"/>
            <a:t>U.S. Congress</a:t>
          </a:r>
          <a:endParaRPr lang="en-US"/>
        </a:p>
      </dgm:t>
    </dgm:pt>
    <dgm:pt modelId="{E45DA1D4-AF41-4A28-A077-B32F44ADEF55}" type="parTrans" cxnId="{127ED72E-EBA7-4407-B95B-4D767380E765}">
      <dgm:prSet/>
      <dgm:spPr/>
      <dgm:t>
        <a:bodyPr/>
        <a:lstStyle/>
        <a:p>
          <a:endParaRPr lang="en-US"/>
        </a:p>
      </dgm:t>
    </dgm:pt>
    <dgm:pt modelId="{9335946E-5749-4AEC-AB3B-8DE5BA622C41}" type="sibTrans" cxnId="{127ED72E-EBA7-4407-B95B-4D767380E765}">
      <dgm:prSet/>
      <dgm:spPr/>
      <dgm:t>
        <a:bodyPr/>
        <a:lstStyle/>
        <a:p>
          <a:endParaRPr lang="en-US"/>
        </a:p>
      </dgm:t>
    </dgm:pt>
    <dgm:pt modelId="{A47F297F-E1B3-48C4-BC7B-DC02FA6F580E}">
      <dgm:prSet/>
      <dgm:spPr/>
      <dgm:t>
        <a:bodyPr/>
        <a:lstStyle/>
        <a:p>
          <a:r>
            <a:rPr lang="en-US"/>
            <a:t>Phase One: </a:t>
          </a:r>
          <a:r>
            <a:rPr lang="en-US" b="0"/>
            <a:t>Coronavirus Preparedness and Response Supplemental Appropriations Act</a:t>
          </a:r>
          <a:endParaRPr lang="en-US"/>
        </a:p>
      </dgm:t>
    </dgm:pt>
    <dgm:pt modelId="{C5B6A8B1-958A-4EC2-8A21-AD6636D26458}" type="parTrans" cxnId="{375D1B7D-DB32-413C-94B6-0360A4BB59DD}">
      <dgm:prSet/>
      <dgm:spPr/>
      <dgm:t>
        <a:bodyPr/>
        <a:lstStyle/>
        <a:p>
          <a:endParaRPr lang="en-US"/>
        </a:p>
      </dgm:t>
    </dgm:pt>
    <dgm:pt modelId="{5D75772F-CE06-4BBE-A3B8-4162D66D6B65}" type="sibTrans" cxnId="{375D1B7D-DB32-413C-94B6-0360A4BB59DD}">
      <dgm:prSet/>
      <dgm:spPr/>
      <dgm:t>
        <a:bodyPr/>
        <a:lstStyle/>
        <a:p>
          <a:endParaRPr lang="en-US"/>
        </a:p>
      </dgm:t>
    </dgm:pt>
    <dgm:pt modelId="{A0B35354-3F12-4122-B21C-E0E4D320D29C}">
      <dgm:prSet/>
      <dgm:spPr/>
      <dgm:t>
        <a:bodyPr/>
        <a:lstStyle/>
        <a:p>
          <a:r>
            <a:rPr lang="en-US"/>
            <a:t>Phase Two: </a:t>
          </a:r>
          <a:r>
            <a:rPr lang="en-US" b="0"/>
            <a:t>Families First Coronavirus Response Act</a:t>
          </a:r>
          <a:endParaRPr lang="en-US"/>
        </a:p>
      </dgm:t>
    </dgm:pt>
    <dgm:pt modelId="{E2A1EB0B-F9EE-4B82-AA96-D54CD222A150}" type="parTrans" cxnId="{47D09728-2D35-45DE-93F0-21680A6BA0F6}">
      <dgm:prSet/>
      <dgm:spPr/>
      <dgm:t>
        <a:bodyPr/>
        <a:lstStyle/>
        <a:p>
          <a:endParaRPr lang="en-US"/>
        </a:p>
      </dgm:t>
    </dgm:pt>
    <dgm:pt modelId="{81C919FD-55D5-4C62-BD28-F610E4624E17}" type="sibTrans" cxnId="{47D09728-2D35-45DE-93F0-21680A6BA0F6}">
      <dgm:prSet/>
      <dgm:spPr/>
      <dgm:t>
        <a:bodyPr/>
        <a:lstStyle/>
        <a:p>
          <a:endParaRPr lang="en-US"/>
        </a:p>
      </dgm:t>
    </dgm:pt>
    <dgm:pt modelId="{510DFBE2-98C9-4BD7-BCD9-F0311D4B87E0}">
      <dgm:prSet/>
      <dgm:spPr/>
      <dgm:t>
        <a:bodyPr/>
        <a:lstStyle/>
        <a:p>
          <a:r>
            <a:rPr lang="en-US"/>
            <a:t>Phase Three: </a:t>
          </a:r>
          <a:r>
            <a:rPr lang="en-US" b="0"/>
            <a:t>CARES Act</a:t>
          </a:r>
          <a:endParaRPr lang="en-US"/>
        </a:p>
      </dgm:t>
    </dgm:pt>
    <dgm:pt modelId="{9C259BF5-BD85-4368-ADD0-37010B163F60}" type="parTrans" cxnId="{A378BA9C-682C-4DE8-AE49-9DDA61829335}">
      <dgm:prSet/>
      <dgm:spPr/>
      <dgm:t>
        <a:bodyPr/>
        <a:lstStyle/>
        <a:p>
          <a:endParaRPr lang="en-US"/>
        </a:p>
      </dgm:t>
    </dgm:pt>
    <dgm:pt modelId="{8988BBB7-EFCB-4506-83D9-1416CBDB42C4}" type="sibTrans" cxnId="{A378BA9C-682C-4DE8-AE49-9DDA61829335}">
      <dgm:prSet/>
      <dgm:spPr/>
      <dgm:t>
        <a:bodyPr/>
        <a:lstStyle/>
        <a:p>
          <a:endParaRPr lang="en-US"/>
        </a:p>
      </dgm:t>
    </dgm:pt>
    <dgm:pt modelId="{16E86CDD-1E62-4097-A127-09B73B8BA669}">
      <dgm:prSet/>
      <dgm:spPr/>
      <dgm:t>
        <a:bodyPr/>
        <a:lstStyle/>
        <a:p>
          <a:r>
            <a:rPr lang="en-US"/>
            <a:t>Phase Four: Interim Bill</a:t>
          </a:r>
        </a:p>
      </dgm:t>
    </dgm:pt>
    <dgm:pt modelId="{B0CEEC5C-1262-4EF6-86BF-11D81EA6B197}" type="parTrans" cxnId="{915287B5-AA78-46E4-8AE3-1D31ADE96F0A}">
      <dgm:prSet/>
      <dgm:spPr/>
      <dgm:t>
        <a:bodyPr/>
        <a:lstStyle/>
        <a:p>
          <a:endParaRPr lang="en-US"/>
        </a:p>
      </dgm:t>
    </dgm:pt>
    <dgm:pt modelId="{9E6536C0-B5D2-4A7C-B6A7-AE433C4E7334}" type="sibTrans" cxnId="{915287B5-AA78-46E4-8AE3-1D31ADE96F0A}">
      <dgm:prSet/>
      <dgm:spPr/>
      <dgm:t>
        <a:bodyPr/>
        <a:lstStyle/>
        <a:p>
          <a:endParaRPr lang="en-US"/>
        </a:p>
      </dgm:t>
    </dgm:pt>
    <dgm:pt modelId="{0823A496-B15C-4361-815C-3F1858C833F6}">
      <dgm:prSet/>
      <dgm:spPr/>
      <dgm:t>
        <a:bodyPr/>
        <a:lstStyle/>
        <a:p>
          <a:r>
            <a:rPr lang="en-US" b="0" dirty="0"/>
            <a:t>Phase Five: HEROES Act/TBD</a:t>
          </a:r>
          <a:br>
            <a:rPr lang="en-US" b="0" dirty="0"/>
          </a:br>
          <a:endParaRPr lang="en-US" dirty="0"/>
        </a:p>
      </dgm:t>
    </dgm:pt>
    <dgm:pt modelId="{612308DA-4DC9-4AAF-9D7E-184ABB02FDF0}" type="parTrans" cxnId="{7ECF6066-7223-4272-BA55-AD1A73859C48}">
      <dgm:prSet/>
      <dgm:spPr/>
      <dgm:t>
        <a:bodyPr/>
        <a:lstStyle/>
        <a:p>
          <a:endParaRPr lang="en-US"/>
        </a:p>
      </dgm:t>
    </dgm:pt>
    <dgm:pt modelId="{70E41C90-365A-4484-80DB-342220C20678}" type="sibTrans" cxnId="{7ECF6066-7223-4272-BA55-AD1A73859C48}">
      <dgm:prSet/>
      <dgm:spPr/>
      <dgm:t>
        <a:bodyPr/>
        <a:lstStyle/>
        <a:p>
          <a:endParaRPr lang="en-US"/>
        </a:p>
      </dgm:t>
    </dgm:pt>
    <dgm:pt modelId="{6C082C8E-A42E-4F2A-B764-9C209644E599}">
      <dgm:prSet/>
      <dgm:spPr/>
      <dgm:t>
        <a:bodyPr/>
        <a:lstStyle/>
        <a:p>
          <a:r>
            <a:rPr lang="en-US" b="1"/>
            <a:t>Federal Agencies</a:t>
          </a:r>
          <a:endParaRPr lang="en-US"/>
        </a:p>
      </dgm:t>
    </dgm:pt>
    <dgm:pt modelId="{BB40347D-009E-4C6F-8318-A33C303FE6DE}" type="parTrans" cxnId="{FF10A3DD-53FE-462D-98D0-068B42A89BE9}">
      <dgm:prSet/>
      <dgm:spPr/>
      <dgm:t>
        <a:bodyPr/>
        <a:lstStyle/>
        <a:p>
          <a:endParaRPr lang="en-US"/>
        </a:p>
      </dgm:t>
    </dgm:pt>
    <dgm:pt modelId="{5787B533-3F49-4536-A83A-D538B06A18DA}" type="sibTrans" cxnId="{FF10A3DD-53FE-462D-98D0-068B42A89BE9}">
      <dgm:prSet/>
      <dgm:spPr/>
      <dgm:t>
        <a:bodyPr/>
        <a:lstStyle/>
        <a:p>
          <a:endParaRPr lang="en-US"/>
        </a:p>
      </dgm:t>
    </dgm:pt>
    <dgm:pt modelId="{88D499A7-441A-45CD-A71F-B9F4CB449089}">
      <dgm:prSet/>
      <dgm:spPr/>
      <dgm:t>
        <a:bodyPr/>
        <a:lstStyle/>
        <a:p>
          <a:r>
            <a:rPr lang="en-US"/>
            <a:t>Agency guidance, waivers, and flexibilities</a:t>
          </a:r>
        </a:p>
      </dgm:t>
    </dgm:pt>
    <dgm:pt modelId="{844A197E-1C34-4564-84DE-738E0575A2F1}" type="parTrans" cxnId="{CC39BD75-E1BB-4F6D-82E9-4B53F9183F0C}">
      <dgm:prSet/>
      <dgm:spPr/>
      <dgm:t>
        <a:bodyPr/>
        <a:lstStyle/>
        <a:p>
          <a:endParaRPr lang="en-US"/>
        </a:p>
      </dgm:t>
    </dgm:pt>
    <dgm:pt modelId="{520418BC-DB62-4719-990F-9F92C18F4AA5}" type="sibTrans" cxnId="{CC39BD75-E1BB-4F6D-82E9-4B53F9183F0C}">
      <dgm:prSet/>
      <dgm:spPr/>
      <dgm:t>
        <a:bodyPr/>
        <a:lstStyle/>
        <a:p>
          <a:endParaRPr lang="en-US"/>
        </a:p>
      </dgm:t>
    </dgm:pt>
    <dgm:pt modelId="{2305BAB8-DBF3-4039-B442-E49D89B714B7}">
      <dgm:prSet/>
      <dgm:spPr/>
      <dgm:t>
        <a:bodyPr/>
        <a:lstStyle/>
        <a:p>
          <a:r>
            <a:rPr lang="en-US" b="1"/>
            <a:t>Check regularly for updates:</a:t>
          </a:r>
          <a:r>
            <a:rPr lang="en-US"/>
            <a:t> </a:t>
          </a:r>
          <a:r>
            <a:rPr lang="en-US">
              <a:hlinkClick xmlns:r="http://schemas.openxmlformats.org/officeDocument/2006/relationships" r:id="rId1"/>
            </a:rPr>
            <a:t>https://aasa.org/LeadingEdge.aspx</a:t>
          </a:r>
          <a:endParaRPr lang="en-US"/>
        </a:p>
      </dgm:t>
    </dgm:pt>
    <dgm:pt modelId="{136A2246-7CEB-4690-BDD7-371E2BEB63B0}" type="parTrans" cxnId="{1B1621E1-229F-4B90-86DF-E71587274C6B}">
      <dgm:prSet/>
      <dgm:spPr/>
      <dgm:t>
        <a:bodyPr/>
        <a:lstStyle/>
        <a:p>
          <a:endParaRPr lang="en-US"/>
        </a:p>
      </dgm:t>
    </dgm:pt>
    <dgm:pt modelId="{C45F3956-904D-41D4-86C0-EFA809C62234}" type="sibTrans" cxnId="{1B1621E1-229F-4B90-86DF-E71587274C6B}">
      <dgm:prSet/>
      <dgm:spPr/>
      <dgm:t>
        <a:bodyPr/>
        <a:lstStyle/>
        <a:p>
          <a:endParaRPr lang="en-US"/>
        </a:p>
      </dgm:t>
    </dgm:pt>
    <dgm:pt modelId="{14B05104-AF56-4A69-9C96-E9B062E45355}" type="pres">
      <dgm:prSet presAssocID="{69E8ACD9-ADF8-405C-BF55-4591E6198566}" presName="Name0" presStyleCnt="0">
        <dgm:presLayoutVars>
          <dgm:dir/>
          <dgm:animLvl val="lvl"/>
          <dgm:resizeHandles val="exact"/>
        </dgm:presLayoutVars>
      </dgm:prSet>
      <dgm:spPr/>
    </dgm:pt>
    <dgm:pt modelId="{A144E419-6518-49D3-9427-2AEBB632AD67}" type="pres">
      <dgm:prSet presAssocID="{3A0DCB8C-0994-448E-8752-3DF3928D106C}" presName="composite" presStyleCnt="0"/>
      <dgm:spPr/>
    </dgm:pt>
    <dgm:pt modelId="{8627C930-C6E3-4D73-8C3E-4F495679604A}" type="pres">
      <dgm:prSet presAssocID="{3A0DCB8C-0994-448E-8752-3DF3928D106C}" presName="parTx" presStyleLbl="alignNode1" presStyleIdx="0" presStyleCnt="2">
        <dgm:presLayoutVars>
          <dgm:chMax val="0"/>
          <dgm:chPref val="0"/>
          <dgm:bulletEnabled val="1"/>
        </dgm:presLayoutVars>
      </dgm:prSet>
      <dgm:spPr/>
    </dgm:pt>
    <dgm:pt modelId="{A2E1DC59-7D5B-4162-A491-06E208AEE296}" type="pres">
      <dgm:prSet presAssocID="{3A0DCB8C-0994-448E-8752-3DF3928D106C}" presName="desTx" presStyleLbl="alignAccFollowNode1" presStyleIdx="0" presStyleCnt="2">
        <dgm:presLayoutVars>
          <dgm:bulletEnabled val="1"/>
        </dgm:presLayoutVars>
      </dgm:prSet>
      <dgm:spPr/>
    </dgm:pt>
    <dgm:pt modelId="{5590E983-7D7A-425B-A98D-004B4FB803EC}" type="pres">
      <dgm:prSet presAssocID="{9335946E-5749-4AEC-AB3B-8DE5BA622C41}" presName="space" presStyleCnt="0"/>
      <dgm:spPr/>
    </dgm:pt>
    <dgm:pt modelId="{C5094908-10D8-49DE-8942-C6FCAC478E90}" type="pres">
      <dgm:prSet presAssocID="{6C082C8E-A42E-4F2A-B764-9C209644E599}" presName="composite" presStyleCnt="0"/>
      <dgm:spPr/>
    </dgm:pt>
    <dgm:pt modelId="{00DE015A-215E-44FE-AE8E-F615A2BE9A8A}" type="pres">
      <dgm:prSet presAssocID="{6C082C8E-A42E-4F2A-B764-9C209644E599}" presName="parTx" presStyleLbl="alignNode1" presStyleIdx="1" presStyleCnt="2">
        <dgm:presLayoutVars>
          <dgm:chMax val="0"/>
          <dgm:chPref val="0"/>
          <dgm:bulletEnabled val="1"/>
        </dgm:presLayoutVars>
      </dgm:prSet>
      <dgm:spPr/>
    </dgm:pt>
    <dgm:pt modelId="{B258947A-A115-4B7A-87E6-5B545CFA7679}" type="pres">
      <dgm:prSet presAssocID="{6C082C8E-A42E-4F2A-B764-9C209644E599}" presName="desTx" presStyleLbl="alignAccFollowNode1" presStyleIdx="1" presStyleCnt="2">
        <dgm:presLayoutVars>
          <dgm:bulletEnabled val="1"/>
        </dgm:presLayoutVars>
      </dgm:prSet>
      <dgm:spPr/>
    </dgm:pt>
  </dgm:ptLst>
  <dgm:cxnLst>
    <dgm:cxn modelId="{47D09728-2D35-45DE-93F0-21680A6BA0F6}" srcId="{3A0DCB8C-0994-448E-8752-3DF3928D106C}" destId="{A0B35354-3F12-4122-B21C-E0E4D320D29C}" srcOrd="1" destOrd="0" parTransId="{E2A1EB0B-F9EE-4B82-AA96-D54CD222A150}" sibTransId="{81C919FD-55D5-4C62-BD28-F610E4624E17}"/>
    <dgm:cxn modelId="{127ED72E-EBA7-4407-B95B-4D767380E765}" srcId="{69E8ACD9-ADF8-405C-BF55-4591E6198566}" destId="{3A0DCB8C-0994-448E-8752-3DF3928D106C}" srcOrd="0" destOrd="0" parTransId="{E45DA1D4-AF41-4A28-A077-B32F44ADEF55}" sibTransId="{9335946E-5749-4AEC-AB3B-8DE5BA622C41}"/>
    <dgm:cxn modelId="{85A34730-9C12-4909-A8B5-A18C00051666}" type="presOf" srcId="{6C082C8E-A42E-4F2A-B764-9C209644E599}" destId="{00DE015A-215E-44FE-AE8E-F615A2BE9A8A}" srcOrd="0" destOrd="0" presId="urn:microsoft.com/office/officeart/2005/8/layout/hList1"/>
    <dgm:cxn modelId="{245C3941-9061-49AA-A9C7-2617265135FD}" type="presOf" srcId="{16E86CDD-1E62-4097-A127-09B73B8BA669}" destId="{A2E1DC59-7D5B-4162-A491-06E208AEE296}" srcOrd="0" destOrd="3" presId="urn:microsoft.com/office/officeart/2005/8/layout/hList1"/>
    <dgm:cxn modelId="{7ECF6066-7223-4272-BA55-AD1A73859C48}" srcId="{3A0DCB8C-0994-448E-8752-3DF3928D106C}" destId="{0823A496-B15C-4361-815C-3F1858C833F6}" srcOrd="4" destOrd="0" parTransId="{612308DA-4DC9-4AAF-9D7E-184ABB02FDF0}" sibTransId="{70E41C90-365A-4484-80DB-342220C20678}"/>
    <dgm:cxn modelId="{441AEF6E-8215-4775-8ECF-94F97ECF85E3}" type="presOf" srcId="{3A0DCB8C-0994-448E-8752-3DF3928D106C}" destId="{8627C930-C6E3-4D73-8C3E-4F495679604A}" srcOrd="0" destOrd="0" presId="urn:microsoft.com/office/officeart/2005/8/layout/hList1"/>
    <dgm:cxn modelId="{625D3850-76B7-4FAB-8FBF-3D46E647B09A}" type="presOf" srcId="{A0B35354-3F12-4122-B21C-E0E4D320D29C}" destId="{A2E1DC59-7D5B-4162-A491-06E208AEE296}" srcOrd="0" destOrd="1" presId="urn:microsoft.com/office/officeart/2005/8/layout/hList1"/>
    <dgm:cxn modelId="{CC39BD75-E1BB-4F6D-82E9-4B53F9183F0C}" srcId="{6C082C8E-A42E-4F2A-B764-9C209644E599}" destId="{88D499A7-441A-45CD-A71F-B9F4CB449089}" srcOrd="0" destOrd="0" parTransId="{844A197E-1C34-4564-84DE-738E0575A2F1}" sibTransId="{520418BC-DB62-4719-990F-9F92C18F4AA5}"/>
    <dgm:cxn modelId="{42F2B87B-8C94-4A3D-B371-751E29188563}" type="presOf" srcId="{A47F297F-E1B3-48C4-BC7B-DC02FA6F580E}" destId="{A2E1DC59-7D5B-4162-A491-06E208AEE296}" srcOrd="0" destOrd="0" presId="urn:microsoft.com/office/officeart/2005/8/layout/hList1"/>
    <dgm:cxn modelId="{375D1B7D-DB32-413C-94B6-0360A4BB59DD}" srcId="{3A0DCB8C-0994-448E-8752-3DF3928D106C}" destId="{A47F297F-E1B3-48C4-BC7B-DC02FA6F580E}" srcOrd="0" destOrd="0" parTransId="{C5B6A8B1-958A-4EC2-8A21-AD6636D26458}" sibTransId="{5D75772F-CE06-4BBE-A3B8-4162D66D6B65}"/>
    <dgm:cxn modelId="{A55DEB87-F750-4CA1-A5FE-86F548C6B104}" type="presOf" srcId="{69E8ACD9-ADF8-405C-BF55-4591E6198566}" destId="{14B05104-AF56-4A69-9C96-E9B062E45355}" srcOrd="0" destOrd="0" presId="urn:microsoft.com/office/officeart/2005/8/layout/hList1"/>
    <dgm:cxn modelId="{A378BA9C-682C-4DE8-AE49-9DDA61829335}" srcId="{3A0DCB8C-0994-448E-8752-3DF3928D106C}" destId="{510DFBE2-98C9-4BD7-BCD9-F0311D4B87E0}" srcOrd="2" destOrd="0" parTransId="{9C259BF5-BD85-4368-ADD0-37010B163F60}" sibTransId="{8988BBB7-EFCB-4506-83D9-1416CBDB42C4}"/>
    <dgm:cxn modelId="{B3BC1AA4-D48E-499A-A73C-E2EAF8C823B7}" type="presOf" srcId="{0823A496-B15C-4361-815C-3F1858C833F6}" destId="{A2E1DC59-7D5B-4162-A491-06E208AEE296}" srcOrd="0" destOrd="4" presId="urn:microsoft.com/office/officeart/2005/8/layout/hList1"/>
    <dgm:cxn modelId="{915287B5-AA78-46E4-8AE3-1D31ADE96F0A}" srcId="{3A0DCB8C-0994-448E-8752-3DF3928D106C}" destId="{16E86CDD-1E62-4097-A127-09B73B8BA669}" srcOrd="3" destOrd="0" parTransId="{B0CEEC5C-1262-4EF6-86BF-11D81EA6B197}" sibTransId="{9E6536C0-B5D2-4A7C-B6A7-AE433C4E7334}"/>
    <dgm:cxn modelId="{206AC9D4-0AB6-43A8-8880-23589A73AC7C}" type="presOf" srcId="{510DFBE2-98C9-4BD7-BCD9-F0311D4B87E0}" destId="{A2E1DC59-7D5B-4162-A491-06E208AEE296}" srcOrd="0" destOrd="2" presId="urn:microsoft.com/office/officeart/2005/8/layout/hList1"/>
    <dgm:cxn modelId="{0CAE90DD-A0FD-43DF-9BA9-0B4B2C9CEB20}" type="presOf" srcId="{88D499A7-441A-45CD-A71F-B9F4CB449089}" destId="{B258947A-A115-4B7A-87E6-5B545CFA7679}" srcOrd="0" destOrd="0" presId="urn:microsoft.com/office/officeart/2005/8/layout/hList1"/>
    <dgm:cxn modelId="{FF10A3DD-53FE-462D-98D0-068B42A89BE9}" srcId="{69E8ACD9-ADF8-405C-BF55-4591E6198566}" destId="{6C082C8E-A42E-4F2A-B764-9C209644E599}" srcOrd="1" destOrd="0" parTransId="{BB40347D-009E-4C6F-8318-A33C303FE6DE}" sibTransId="{5787B533-3F49-4536-A83A-D538B06A18DA}"/>
    <dgm:cxn modelId="{1B1621E1-229F-4B90-86DF-E71587274C6B}" srcId="{88D499A7-441A-45CD-A71F-B9F4CB449089}" destId="{2305BAB8-DBF3-4039-B442-E49D89B714B7}" srcOrd="0" destOrd="0" parTransId="{136A2246-7CEB-4690-BDD7-371E2BEB63B0}" sibTransId="{C45F3956-904D-41D4-86C0-EFA809C62234}"/>
    <dgm:cxn modelId="{291CBDF7-28CE-44CB-86E8-ED8D39B52856}" type="presOf" srcId="{2305BAB8-DBF3-4039-B442-E49D89B714B7}" destId="{B258947A-A115-4B7A-87E6-5B545CFA7679}" srcOrd="0" destOrd="1" presId="urn:microsoft.com/office/officeart/2005/8/layout/hList1"/>
    <dgm:cxn modelId="{D8472D90-CD68-4FCD-804F-FFCF11410428}" type="presParOf" srcId="{14B05104-AF56-4A69-9C96-E9B062E45355}" destId="{A144E419-6518-49D3-9427-2AEBB632AD67}" srcOrd="0" destOrd="0" presId="urn:microsoft.com/office/officeart/2005/8/layout/hList1"/>
    <dgm:cxn modelId="{81A127F0-73C8-417C-80F6-8A58E3D06D8C}" type="presParOf" srcId="{A144E419-6518-49D3-9427-2AEBB632AD67}" destId="{8627C930-C6E3-4D73-8C3E-4F495679604A}" srcOrd="0" destOrd="0" presId="urn:microsoft.com/office/officeart/2005/8/layout/hList1"/>
    <dgm:cxn modelId="{AA0B506C-DF71-4705-93DB-5D4E97CF8C49}" type="presParOf" srcId="{A144E419-6518-49D3-9427-2AEBB632AD67}" destId="{A2E1DC59-7D5B-4162-A491-06E208AEE296}" srcOrd="1" destOrd="0" presId="urn:microsoft.com/office/officeart/2005/8/layout/hList1"/>
    <dgm:cxn modelId="{0E302D59-BFEA-4825-B6E9-1B26307F8AE6}" type="presParOf" srcId="{14B05104-AF56-4A69-9C96-E9B062E45355}" destId="{5590E983-7D7A-425B-A98D-004B4FB803EC}" srcOrd="1" destOrd="0" presId="urn:microsoft.com/office/officeart/2005/8/layout/hList1"/>
    <dgm:cxn modelId="{47E411FF-CBC0-43AF-B600-2F6DA9C4F271}" type="presParOf" srcId="{14B05104-AF56-4A69-9C96-E9B062E45355}" destId="{C5094908-10D8-49DE-8942-C6FCAC478E90}" srcOrd="2" destOrd="0" presId="urn:microsoft.com/office/officeart/2005/8/layout/hList1"/>
    <dgm:cxn modelId="{A4999138-9824-4A08-986C-41DC410A2245}" type="presParOf" srcId="{C5094908-10D8-49DE-8942-C6FCAC478E90}" destId="{00DE015A-215E-44FE-AE8E-F615A2BE9A8A}" srcOrd="0" destOrd="0" presId="urn:microsoft.com/office/officeart/2005/8/layout/hList1"/>
    <dgm:cxn modelId="{D075DC7F-B46C-447D-A0A0-A52C958271C1}" type="presParOf" srcId="{C5094908-10D8-49DE-8942-C6FCAC478E90}" destId="{B258947A-A115-4B7A-87E6-5B545CFA7679}"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27C930-C6E3-4D73-8C3E-4F495679604A}">
      <dsp:nvSpPr>
        <dsp:cNvPr id="0" name=""/>
        <dsp:cNvSpPr/>
      </dsp:nvSpPr>
      <dsp:spPr>
        <a:xfrm>
          <a:off x="49" y="34224"/>
          <a:ext cx="4700141" cy="604800"/>
        </a:xfrm>
        <a:prstGeom prst="rect">
          <a:avLst/>
        </a:prstGeom>
        <a:solidFill>
          <a:schemeClr val="accent2">
            <a:hueOff val="0"/>
            <a:satOff val="0"/>
            <a:lumOff val="0"/>
            <a:alphaOff val="0"/>
          </a:schemeClr>
        </a:solidFill>
        <a:ln w="15875"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a:t>U.S. Congress</a:t>
          </a:r>
          <a:endParaRPr lang="en-US" sz="2100" kern="1200"/>
        </a:p>
      </dsp:txBody>
      <dsp:txXfrm>
        <a:off x="49" y="34224"/>
        <a:ext cx="4700141" cy="604800"/>
      </dsp:txXfrm>
    </dsp:sp>
    <dsp:sp modelId="{A2E1DC59-7D5B-4162-A491-06E208AEE296}">
      <dsp:nvSpPr>
        <dsp:cNvPr id="0" name=""/>
        <dsp:cNvSpPr/>
      </dsp:nvSpPr>
      <dsp:spPr>
        <a:xfrm>
          <a:off x="49" y="639025"/>
          <a:ext cx="4700141" cy="3112830"/>
        </a:xfrm>
        <a:prstGeom prst="rect">
          <a:avLst/>
        </a:prstGeom>
        <a:solidFill>
          <a:schemeClr val="accent2">
            <a:tint val="40000"/>
            <a:alpha val="90000"/>
            <a:hueOff val="0"/>
            <a:satOff val="0"/>
            <a:lumOff val="0"/>
            <a:alphaOff val="0"/>
          </a:schemeClr>
        </a:solidFill>
        <a:ln w="15875"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a:t>Phase One: </a:t>
          </a:r>
          <a:r>
            <a:rPr lang="en-US" sz="2100" b="0" kern="1200"/>
            <a:t>Coronavirus Preparedness and Response Supplemental Appropriations Act</a:t>
          </a:r>
          <a:endParaRPr lang="en-US" sz="2100" kern="1200"/>
        </a:p>
        <a:p>
          <a:pPr marL="228600" lvl="1" indent="-228600" algn="l" defTabSz="933450">
            <a:lnSpc>
              <a:spcPct val="90000"/>
            </a:lnSpc>
            <a:spcBef>
              <a:spcPct val="0"/>
            </a:spcBef>
            <a:spcAft>
              <a:spcPct val="15000"/>
            </a:spcAft>
            <a:buChar char="•"/>
          </a:pPr>
          <a:r>
            <a:rPr lang="en-US" sz="2100" kern="1200"/>
            <a:t>Phase Two: </a:t>
          </a:r>
          <a:r>
            <a:rPr lang="en-US" sz="2100" b="0" kern="1200"/>
            <a:t>Families First Coronavirus Response Act</a:t>
          </a:r>
          <a:endParaRPr lang="en-US" sz="2100" kern="1200"/>
        </a:p>
        <a:p>
          <a:pPr marL="228600" lvl="1" indent="-228600" algn="l" defTabSz="933450">
            <a:lnSpc>
              <a:spcPct val="90000"/>
            </a:lnSpc>
            <a:spcBef>
              <a:spcPct val="0"/>
            </a:spcBef>
            <a:spcAft>
              <a:spcPct val="15000"/>
            </a:spcAft>
            <a:buChar char="•"/>
          </a:pPr>
          <a:r>
            <a:rPr lang="en-US" sz="2100" kern="1200"/>
            <a:t>Phase Three: </a:t>
          </a:r>
          <a:r>
            <a:rPr lang="en-US" sz="2100" b="0" kern="1200"/>
            <a:t>CARES Act</a:t>
          </a:r>
          <a:endParaRPr lang="en-US" sz="2100" kern="1200"/>
        </a:p>
        <a:p>
          <a:pPr marL="228600" lvl="1" indent="-228600" algn="l" defTabSz="933450">
            <a:lnSpc>
              <a:spcPct val="90000"/>
            </a:lnSpc>
            <a:spcBef>
              <a:spcPct val="0"/>
            </a:spcBef>
            <a:spcAft>
              <a:spcPct val="15000"/>
            </a:spcAft>
            <a:buChar char="•"/>
          </a:pPr>
          <a:r>
            <a:rPr lang="en-US" sz="2100" kern="1200"/>
            <a:t>Phase Four: Interim Bill</a:t>
          </a:r>
        </a:p>
        <a:p>
          <a:pPr marL="228600" lvl="1" indent="-228600" algn="l" defTabSz="933450">
            <a:lnSpc>
              <a:spcPct val="90000"/>
            </a:lnSpc>
            <a:spcBef>
              <a:spcPct val="0"/>
            </a:spcBef>
            <a:spcAft>
              <a:spcPct val="15000"/>
            </a:spcAft>
            <a:buChar char="•"/>
          </a:pPr>
          <a:r>
            <a:rPr lang="en-US" sz="2100" b="0" kern="1200" dirty="0"/>
            <a:t>Phase Five: HEROES Act/TBD</a:t>
          </a:r>
          <a:br>
            <a:rPr lang="en-US" sz="2100" b="0" kern="1200" dirty="0"/>
          </a:br>
          <a:endParaRPr lang="en-US" sz="2100" kern="1200" dirty="0"/>
        </a:p>
      </dsp:txBody>
      <dsp:txXfrm>
        <a:off x="49" y="639025"/>
        <a:ext cx="4700141" cy="3112830"/>
      </dsp:txXfrm>
    </dsp:sp>
    <dsp:sp modelId="{00DE015A-215E-44FE-AE8E-F615A2BE9A8A}">
      <dsp:nvSpPr>
        <dsp:cNvPr id="0" name=""/>
        <dsp:cNvSpPr/>
      </dsp:nvSpPr>
      <dsp:spPr>
        <a:xfrm>
          <a:off x="5358209" y="34224"/>
          <a:ext cx="4700141" cy="604800"/>
        </a:xfrm>
        <a:prstGeom prst="rect">
          <a:avLst/>
        </a:prstGeom>
        <a:solidFill>
          <a:schemeClr val="accent2">
            <a:hueOff val="-2767946"/>
            <a:satOff val="-1591"/>
            <a:lumOff val="4314"/>
            <a:alphaOff val="0"/>
          </a:schemeClr>
        </a:solidFill>
        <a:ln w="15875" cap="flat" cmpd="sng" algn="ctr">
          <a:solidFill>
            <a:schemeClr val="accent2">
              <a:hueOff val="-2767946"/>
              <a:satOff val="-1591"/>
              <a:lumOff val="4314"/>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9352" tIns="85344" rIns="149352" bIns="85344" numCol="1" spcCol="1270" anchor="ctr" anchorCtr="0">
          <a:noAutofit/>
        </a:bodyPr>
        <a:lstStyle/>
        <a:p>
          <a:pPr marL="0" lvl="0" indent="0" algn="ctr" defTabSz="933450">
            <a:lnSpc>
              <a:spcPct val="90000"/>
            </a:lnSpc>
            <a:spcBef>
              <a:spcPct val="0"/>
            </a:spcBef>
            <a:spcAft>
              <a:spcPct val="35000"/>
            </a:spcAft>
            <a:buNone/>
          </a:pPr>
          <a:r>
            <a:rPr lang="en-US" sz="2100" b="1" kern="1200"/>
            <a:t>Federal Agencies</a:t>
          </a:r>
          <a:endParaRPr lang="en-US" sz="2100" kern="1200"/>
        </a:p>
      </dsp:txBody>
      <dsp:txXfrm>
        <a:off x="5358209" y="34224"/>
        <a:ext cx="4700141" cy="604800"/>
      </dsp:txXfrm>
    </dsp:sp>
    <dsp:sp modelId="{B258947A-A115-4B7A-87E6-5B545CFA7679}">
      <dsp:nvSpPr>
        <dsp:cNvPr id="0" name=""/>
        <dsp:cNvSpPr/>
      </dsp:nvSpPr>
      <dsp:spPr>
        <a:xfrm>
          <a:off x="5358209" y="639025"/>
          <a:ext cx="4700141" cy="3112830"/>
        </a:xfrm>
        <a:prstGeom prst="rect">
          <a:avLst/>
        </a:prstGeom>
        <a:solidFill>
          <a:schemeClr val="accent2">
            <a:tint val="40000"/>
            <a:alpha val="90000"/>
            <a:hueOff val="-2988781"/>
            <a:satOff val="-529"/>
            <a:lumOff val="1100"/>
            <a:alphaOff val="0"/>
          </a:schemeClr>
        </a:solidFill>
        <a:ln w="15875" cap="flat" cmpd="sng" algn="ctr">
          <a:solidFill>
            <a:schemeClr val="accent2">
              <a:tint val="40000"/>
              <a:alpha val="90000"/>
              <a:hueOff val="-2988781"/>
              <a:satOff val="-529"/>
              <a:lumOff val="110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12014" tIns="112014" rIns="149352" bIns="168021" numCol="1" spcCol="1270" anchor="t" anchorCtr="0">
          <a:noAutofit/>
        </a:bodyPr>
        <a:lstStyle/>
        <a:p>
          <a:pPr marL="228600" lvl="1" indent="-228600" algn="l" defTabSz="933450">
            <a:lnSpc>
              <a:spcPct val="90000"/>
            </a:lnSpc>
            <a:spcBef>
              <a:spcPct val="0"/>
            </a:spcBef>
            <a:spcAft>
              <a:spcPct val="15000"/>
            </a:spcAft>
            <a:buChar char="•"/>
          </a:pPr>
          <a:r>
            <a:rPr lang="en-US" sz="2100" kern="1200"/>
            <a:t>Agency guidance, waivers, and flexibilities</a:t>
          </a:r>
        </a:p>
        <a:p>
          <a:pPr marL="457200" lvl="2" indent="-228600" algn="l" defTabSz="933450">
            <a:lnSpc>
              <a:spcPct val="90000"/>
            </a:lnSpc>
            <a:spcBef>
              <a:spcPct val="0"/>
            </a:spcBef>
            <a:spcAft>
              <a:spcPct val="15000"/>
            </a:spcAft>
            <a:buChar char="•"/>
          </a:pPr>
          <a:r>
            <a:rPr lang="en-US" sz="2100" b="1" kern="1200"/>
            <a:t>Check regularly for updates:</a:t>
          </a:r>
          <a:r>
            <a:rPr lang="en-US" sz="2100" kern="1200"/>
            <a:t> </a:t>
          </a:r>
          <a:r>
            <a:rPr lang="en-US" sz="2100" kern="1200">
              <a:hlinkClick xmlns:r="http://schemas.openxmlformats.org/officeDocument/2006/relationships" r:id="rId1"/>
            </a:rPr>
            <a:t>https://aasa.org/LeadingEdge.aspx</a:t>
          </a:r>
          <a:endParaRPr lang="en-US" sz="2100" kern="1200"/>
        </a:p>
      </dsp:txBody>
      <dsp:txXfrm>
        <a:off x="5358209" y="639025"/>
        <a:ext cx="4700141" cy="311283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7F4ED3-C68E-48EA-AD3E-310504972F17}" type="datetimeFigureOut">
              <a:rPr lang="en-US" smtClean="0"/>
              <a:t>7/10/2020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98B54C-4810-4633-8C26-9D02A2B98908}" type="slidenum">
              <a:rPr lang="en-US" smtClean="0"/>
              <a:t>‹#›</a:t>
            </a:fld>
            <a:endParaRPr lang="en-US"/>
          </a:p>
        </p:txBody>
      </p:sp>
    </p:spTree>
    <p:extLst>
      <p:ext uri="{BB962C8B-B14F-4D97-AF65-F5344CB8AC3E}">
        <p14:creationId xmlns:p14="http://schemas.microsoft.com/office/powerpoint/2010/main" val="24011725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Noelle</a:t>
            </a:r>
          </a:p>
        </p:txBody>
      </p:sp>
      <p:sp>
        <p:nvSpPr>
          <p:cNvPr id="4" name="Slide Number Placeholder 3"/>
          <p:cNvSpPr>
            <a:spLocks noGrp="1"/>
          </p:cNvSpPr>
          <p:nvPr>
            <p:ph type="sldNum" sz="quarter" idx="5"/>
          </p:nvPr>
        </p:nvSpPr>
        <p:spPr/>
        <p:txBody>
          <a:bodyPr/>
          <a:lstStyle/>
          <a:p>
            <a:fld id="{78A1FCF1-E4E4-450D-A051-8DD87144A78F}" type="slidenum">
              <a:rPr lang="en-US" smtClean="0"/>
              <a:t>3</a:t>
            </a:fld>
            <a:endParaRPr lang="en-US"/>
          </a:p>
        </p:txBody>
      </p:sp>
    </p:spTree>
    <p:extLst>
      <p:ext uri="{BB962C8B-B14F-4D97-AF65-F5344CB8AC3E}">
        <p14:creationId xmlns:p14="http://schemas.microsoft.com/office/powerpoint/2010/main" val="2699544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662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D9BF94D0-851E-4646-97E1-B41D8D0A0A5C}" type="slidenum">
              <a:rPr lang="en-US" smtClean="0"/>
              <a:pPr fontAlgn="base">
                <a:spcBef>
                  <a:spcPct val="0"/>
                </a:spcBef>
                <a:spcAft>
                  <a:spcPct val="0"/>
                </a:spcAft>
                <a:defRPr/>
              </a:pPr>
              <a:t>25</a:t>
            </a:fld>
            <a:endParaRPr lang="en-US"/>
          </a:p>
        </p:txBody>
      </p:sp>
    </p:spTree>
    <p:extLst>
      <p:ext uri="{BB962C8B-B14F-4D97-AF65-F5344CB8AC3E}">
        <p14:creationId xmlns:p14="http://schemas.microsoft.com/office/powerpoint/2010/main" val="25623199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3BB99DA-F028-450B-BB30-719FFDC6C963}"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37FE6F-B9F3-4779-9DA9-70B692F25F8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2754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BB99DA-F028-450B-BB30-719FFDC6C963}"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37FE6F-B9F3-4779-9DA9-70B692F25F87}" type="slidenum">
              <a:rPr lang="en-US" smtClean="0"/>
              <a:t>‹#›</a:t>
            </a:fld>
            <a:endParaRPr lang="en-US"/>
          </a:p>
        </p:txBody>
      </p:sp>
    </p:spTree>
    <p:extLst>
      <p:ext uri="{BB962C8B-B14F-4D97-AF65-F5344CB8AC3E}">
        <p14:creationId xmlns:p14="http://schemas.microsoft.com/office/powerpoint/2010/main" val="38466899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2302"/>
            <a:ext cx="2628900" cy="575989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2302"/>
            <a:ext cx="7734300" cy="5759898"/>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BB99DA-F028-450B-BB30-719FFDC6C963}"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37FE6F-B9F3-4779-9DA9-70B692F25F87}" type="slidenum">
              <a:rPr lang="en-US" smtClean="0"/>
              <a:t>‹#›</a:t>
            </a:fld>
            <a:endParaRPr lang="en-US"/>
          </a:p>
        </p:txBody>
      </p:sp>
    </p:spTree>
    <p:extLst>
      <p:ext uri="{BB962C8B-B14F-4D97-AF65-F5344CB8AC3E}">
        <p14:creationId xmlns:p14="http://schemas.microsoft.com/office/powerpoint/2010/main" val="25096707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3BB99DA-F028-450B-BB30-719FFDC6C963}"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37FE6F-B9F3-4779-9DA9-70B692F25F87}" type="slidenum">
              <a:rPr lang="en-US" smtClean="0"/>
              <a:t>‹#›</a:t>
            </a:fld>
            <a:endParaRPr lang="en-US"/>
          </a:p>
        </p:txBody>
      </p:sp>
    </p:spTree>
    <p:extLst>
      <p:ext uri="{BB962C8B-B14F-4D97-AF65-F5344CB8AC3E}">
        <p14:creationId xmlns:p14="http://schemas.microsoft.com/office/powerpoint/2010/main" val="28490745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3BB99DA-F028-450B-BB30-719FFDC6C963}" type="datetimeFigureOut">
              <a:rPr lang="en-US" smtClean="0"/>
              <a:t>7/10/2020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37FE6F-B9F3-4779-9DA9-70B692F25F87}"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27266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8"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3BB99DA-F028-450B-BB30-719FFDC6C963}" type="datetimeFigureOut">
              <a:rPr lang="en-US" smtClean="0"/>
              <a:t>7/10/2020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37FE6F-B9F3-4779-9DA9-70B692F25F87}" type="slidenum">
              <a:rPr lang="en-US" smtClean="0"/>
              <a:t>‹#›</a:t>
            </a:fld>
            <a:endParaRPr lang="en-US"/>
          </a:p>
        </p:txBody>
      </p:sp>
    </p:spTree>
    <p:extLst>
      <p:ext uri="{BB962C8B-B14F-4D97-AF65-F5344CB8AC3E}">
        <p14:creationId xmlns:p14="http://schemas.microsoft.com/office/powerpoint/2010/main" val="19690215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3BB99DA-F028-450B-BB30-719FFDC6C963}" type="datetimeFigureOut">
              <a:rPr lang="en-US" smtClean="0"/>
              <a:t>7/10/2020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37FE6F-B9F3-4779-9DA9-70B692F25F87}" type="slidenum">
              <a:rPr lang="en-US" smtClean="0"/>
              <a:t>‹#›</a:t>
            </a:fld>
            <a:endParaRPr lang="en-US"/>
          </a:p>
        </p:txBody>
      </p:sp>
    </p:spTree>
    <p:extLst>
      <p:ext uri="{BB962C8B-B14F-4D97-AF65-F5344CB8AC3E}">
        <p14:creationId xmlns:p14="http://schemas.microsoft.com/office/powerpoint/2010/main" val="25992067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3BB99DA-F028-450B-BB30-719FFDC6C963}" type="datetimeFigureOut">
              <a:rPr lang="en-US" smtClean="0"/>
              <a:t>7/10/2020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37FE6F-B9F3-4779-9DA9-70B692F25F87}" type="slidenum">
              <a:rPr lang="en-US" smtClean="0"/>
              <a:t>‹#›</a:t>
            </a:fld>
            <a:endParaRPr lang="en-US"/>
          </a:p>
        </p:txBody>
      </p:sp>
    </p:spTree>
    <p:extLst>
      <p:ext uri="{BB962C8B-B14F-4D97-AF65-F5344CB8AC3E}">
        <p14:creationId xmlns:p14="http://schemas.microsoft.com/office/powerpoint/2010/main" val="35605414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B3BB99DA-F028-450B-BB30-719FFDC6C963}" type="datetimeFigureOut">
              <a:rPr lang="en-US" smtClean="0"/>
              <a:t>7/10/2020</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7137FE6F-B9F3-4779-9DA9-70B692F25F87}" type="slidenum">
              <a:rPr lang="en-US" smtClean="0"/>
              <a:t>‹#›</a:t>
            </a:fld>
            <a:endParaRPr lang="en-US"/>
          </a:p>
        </p:txBody>
      </p:sp>
    </p:spTree>
    <p:extLst>
      <p:ext uri="{BB962C8B-B14F-4D97-AF65-F5344CB8AC3E}">
        <p14:creationId xmlns:p14="http://schemas.microsoft.com/office/powerpoint/2010/main" val="2510535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B3BB99DA-F028-450B-BB30-719FFDC6C963}" type="datetimeFigureOut">
              <a:rPr lang="en-US" smtClean="0"/>
              <a:t>7/10/2020</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7137FE6F-B9F3-4779-9DA9-70B692F25F87}" type="slidenum">
              <a:rPr lang="en-US" smtClean="0"/>
              <a:t>‹#›</a:t>
            </a:fld>
            <a:endParaRPr lang="en-US"/>
          </a:p>
        </p:txBody>
      </p:sp>
    </p:spTree>
    <p:extLst>
      <p:ext uri="{BB962C8B-B14F-4D97-AF65-F5344CB8AC3E}">
        <p14:creationId xmlns:p14="http://schemas.microsoft.com/office/powerpoint/2010/main" val="39499116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3BB99DA-F028-450B-BB30-719FFDC6C963}" type="datetimeFigureOut">
              <a:rPr lang="en-US" smtClean="0"/>
              <a:t>7/10/2020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37FE6F-B9F3-4779-9DA9-70B692F25F87}" type="slidenum">
              <a:rPr lang="en-US" smtClean="0"/>
              <a:t>‹#›</a:t>
            </a:fld>
            <a:endParaRPr lang="en-US"/>
          </a:p>
        </p:txBody>
      </p:sp>
    </p:spTree>
    <p:extLst>
      <p:ext uri="{BB962C8B-B14F-4D97-AF65-F5344CB8AC3E}">
        <p14:creationId xmlns:p14="http://schemas.microsoft.com/office/powerpoint/2010/main" val="8982703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6334316"/>
            <a:ext cx="12191985" cy="6648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B3BB99DA-F028-450B-BB30-719FFDC6C963}" type="datetimeFigureOut">
              <a:rPr lang="en-US" smtClean="0"/>
              <a:t>7/10/2020</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7137FE6F-B9F3-4779-9DA9-70B692F25F87}"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963331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congress.gov/bill/116th-congress/house-bill/266/text"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s://www.fns.usda.gov/cn/covid-19-parents-and-guardians-waiver" TargetMode="External"/><Relationship Id="rId3" Type="http://schemas.openxmlformats.org/officeDocument/2006/relationships/hyperlink" Target="https://www.fns.usda.gov/snap/state-guidance-coronavirus-pandemic-ebt-p-ebt" TargetMode="External"/><Relationship Id="rId7" Type="http://schemas.openxmlformats.org/officeDocument/2006/relationships/hyperlink" Target="https://www.fns.usda.gov/cn/covid-19-meal-pattern-flexibility-waiver" TargetMode="External"/><Relationship Id="rId12" Type="http://schemas.openxmlformats.org/officeDocument/2006/relationships/hyperlink" Target="https://www.fns.usda.gov/cn/nationwide-waiver-60-day-reporting-requirements" TargetMode="External"/><Relationship Id="rId2" Type="http://schemas.openxmlformats.org/officeDocument/2006/relationships/hyperlink" Target="https://www.fns.usda.gov/sfsp/covid-19-meal-delivery" TargetMode="External"/><Relationship Id="rId1" Type="http://schemas.openxmlformats.org/officeDocument/2006/relationships/slideLayout" Target="../slideLayouts/slideLayout2.xml"/><Relationship Id="rId6" Type="http://schemas.openxmlformats.org/officeDocument/2006/relationships/hyperlink" Target="https://www.fns.usda.gov/cn/covid-19-afterschool-activity-waiver" TargetMode="External"/><Relationship Id="rId11" Type="http://schemas.openxmlformats.org/officeDocument/2006/relationships/hyperlink" Target="https://www.fns.usda.gov/cn/child-nutrition-area-eligibility-waiver" TargetMode="External"/><Relationship Id="rId5" Type="http://schemas.openxmlformats.org/officeDocument/2006/relationships/hyperlink" Target="https://www.fns.usda.gov/cn/covid-19-non-congregate-feeding-nationwide-waiver" TargetMode="External"/><Relationship Id="rId10" Type="http://schemas.openxmlformats.org/officeDocument/2006/relationships/hyperlink" Target="https://www.fns.usda.gov/cn/child-nutrition-monitoring-nationwide-waiver" TargetMode="External"/><Relationship Id="rId4" Type="http://schemas.openxmlformats.org/officeDocument/2006/relationships/hyperlink" Target="https://www.fns.usda.gov/cn/covid-19-meal-times-nationwide-waiver" TargetMode="External"/><Relationship Id="rId9" Type="http://schemas.openxmlformats.org/officeDocument/2006/relationships/hyperlink" Target="https://www.fns.usda.gov/cn/covid-19-cep-deadlines-waiver"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mailto:eyost@asbointl.org" TargetMode="External"/><Relationship Id="rId2" Type="http://schemas.openxmlformats.org/officeDocument/2006/relationships/hyperlink" Target="mailto:nellerson@aasa.org" TargetMode="External"/><Relationship Id="rId1" Type="http://schemas.openxmlformats.org/officeDocument/2006/relationships/slideLayout" Target="../slideLayouts/slideLayout6.xml"/><Relationship Id="rId4" Type="http://schemas.openxmlformats.org/officeDocument/2006/relationships/hyperlink" Target="mailto:spudelski@aasa.org"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oese.ed.gov/files/2020/04/FAQs-Equitable-Services.pdf"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24BA64-F7CC-4979-921F-402F830A72C3}"/>
              </a:ext>
            </a:extLst>
          </p:cNvPr>
          <p:cNvSpPr>
            <a:spLocks noGrp="1"/>
          </p:cNvSpPr>
          <p:nvPr>
            <p:ph type="ctrTitle"/>
          </p:nvPr>
        </p:nvSpPr>
        <p:spPr>
          <a:xfrm>
            <a:off x="6331267" y="552451"/>
            <a:ext cx="5336858" cy="1245084"/>
          </a:xfrm>
        </p:spPr>
        <p:txBody>
          <a:bodyPr>
            <a:normAutofit/>
          </a:bodyPr>
          <a:lstStyle/>
          <a:p>
            <a:r>
              <a:rPr lang="en-US" sz="5800" b="1" dirty="0"/>
              <a:t>Federal Update</a:t>
            </a:r>
          </a:p>
        </p:txBody>
      </p:sp>
      <p:sp>
        <p:nvSpPr>
          <p:cNvPr id="3" name="Subtitle 2">
            <a:extLst>
              <a:ext uri="{FF2B5EF4-FFF2-40B4-BE49-F238E27FC236}">
                <a16:creationId xmlns:a16="http://schemas.microsoft.com/office/drawing/2014/main" id="{BE73DDC4-DB13-49C3-A4EE-F8DAB042F7F7}"/>
              </a:ext>
            </a:extLst>
          </p:cNvPr>
          <p:cNvSpPr>
            <a:spLocks noGrp="1"/>
          </p:cNvSpPr>
          <p:nvPr>
            <p:ph type="subTitle" idx="1"/>
          </p:nvPr>
        </p:nvSpPr>
        <p:spPr>
          <a:xfrm>
            <a:off x="6631804" y="2786094"/>
            <a:ext cx="10146397" cy="1909668"/>
          </a:xfrm>
        </p:spPr>
        <p:txBody>
          <a:bodyPr>
            <a:normAutofit lnSpcReduction="10000"/>
          </a:bodyPr>
          <a:lstStyle/>
          <a:p>
            <a:r>
              <a:rPr lang="en-US" b="1" dirty="0">
                <a:solidFill>
                  <a:srgbClr val="7A163C"/>
                </a:solidFill>
              </a:rPr>
              <a:t>Noelle Ellerson Ng</a:t>
            </a:r>
          </a:p>
          <a:p>
            <a:r>
              <a:rPr lang="en-US" b="1" dirty="0">
                <a:solidFill>
                  <a:srgbClr val="7A163C"/>
                </a:solidFill>
              </a:rPr>
              <a:t>Sasha pudelski</a:t>
            </a:r>
          </a:p>
          <a:p>
            <a:r>
              <a:rPr lang="en-US" b="1" dirty="0">
                <a:solidFill>
                  <a:srgbClr val="7A163C"/>
                </a:solidFill>
              </a:rPr>
              <a:t>Chris Rogers</a:t>
            </a:r>
          </a:p>
          <a:p>
            <a:r>
              <a:rPr lang="en-US" b="1" dirty="0">
                <a:solidFill>
                  <a:srgbClr val="7A163C"/>
                </a:solidFill>
              </a:rPr>
              <a:t>Elleka Yost</a:t>
            </a:r>
          </a:p>
        </p:txBody>
      </p:sp>
      <p:pic>
        <p:nvPicPr>
          <p:cNvPr id="4" name="Picture 3" descr="Macintosh HD:Users:jamesminichello:Desktop:Logos:aasa_logo_CMYK_R.jpg">
            <a:extLst>
              <a:ext uri="{FF2B5EF4-FFF2-40B4-BE49-F238E27FC236}">
                <a16:creationId xmlns:a16="http://schemas.microsoft.com/office/drawing/2014/main" id="{C3654891-A78C-497E-BB00-E8883710093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91625" y="5400675"/>
            <a:ext cx="2770591" cy="669116"/>
          </a:xfrm>
          <a:prstGeom prst="rect">
            <a:avLst/>
          </a:prstGeom>
          <a:noFill/>
          <a:ln>
            <a:noFill/>
          </a:ln>
        </p:spPr>
      </p:pic>
      <p:pic>
        <p:nvPicPr>
          <p:cNvPr id="5" name="Picture 4">
            <a:extLst>
              <a:ext uri="{FF2B5EF4-FFF2-40B4-BE49-F238E27FC236}">
                <a16:creationId xmlns:a16="http://schemas.microsoft.com/office/drawing/2014/main" id="{8394CA2F-D54C-4F85-A54C-C4422A09D3E9}"/>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010333" y="5329080"/>
            <a:ext cx="3110865" cy="800100"/>
          </a:xfrm>
          <a:prstGeom prst="rect">
            <a:avLst/>
          </a:prstGeom>
          <a:noFill/>
          <a:ln>
            <a:noFill/>
          </a:ln>
        </p:spPr>
      </p:pic>
    </p:spTree>
    <p:extLst>
      <p:ext uri="{BB962C8B-B14F-4D97-AF65-F5344CB8AC3E}">
        <p14:creationId xmlns:p14="http://schemas.microsoft.com/office/powerpoint/2010/main" val="9337632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ABC2A-8D01-4701-820F-CBCC745C41D9}"/>
              </a:ext>
            </a:extLst>
          </p:cNvPr>
          <p:cNvSpPr>
            <a:spLocks noGrp="1"/>
          </p:cNvSpPr>
          <p:nvPr>
            <p:ph type="title"/>
          </p:nvPr>
        </p:nvSpPr>
        <p:spPr/>
        <p:txBody>
          <a:bodyPr/>
          <a:lstStyle/>
          <a:p>
            <a:r>
              <a:rPr lang="en-US" b="1" dirty="0"/>
              <a:t>Equitable Services Interim Final Reg</a:t>
            </a:r>
          </a:p>
        </p:txBody>
      </p:sp>
      <p:sp>
        <p:nvSpPr>
          <p:cNvPr id="3" name="Content Placeholder 2">
            <a:extLst>
              <a:ext uri="{FF2B5EF4-FFF2-40B4-BE49-F238E27FC236}">
                <a16:creationId xmlns:a16="http://schemas.microsoft.com/office/drawing/2014/main" id="{653C7224-07A3-4531-B30D-6E5872CB859C}"/>
              </a:ext>
            </a:extLst>
          </p:cNvPr>
          <p:cNvSpPr>
            <a:spLocks noGrp="1"/>
          </p:cNvSpPr>
          <p:nvPr>
            <p:ph idx="1"/>
          </p:nvPr>
        </p:nvSpPr>
        <p:spPr/>
        <p:txBody>
          <a:bodyPr>
            <a:normAutofit fontScale="77500" lnSpcReduction="20000"/>
          </a:bodyPr>
          <a:lstStyle/>
          <a:p>
            <a:pPr marL="0" marR="0">
              <a:lnSpc>
                <a:spcPct val="107000"/>
              </a:lnSpc>
              <a:spcBef>
                <a:spcPts val="0"/>
              </a:spcBef>
              <a:spcAft>
                <a:spcPts val="800"/>
              </a:spcAft>
            </a:pPr>
            <a:r>
              <a:rPr lang="en-US" sz="2300" dirty="0">
                <a:effectLst/>
                <a:ea typeface="Calibri" panose="020F0502020204030204" pitchFamily="34" charset="0"/>
                <a:cs typeface="Times New Roman" panose="02020603050405020304" pitchFamily="18" charset="0"/>
              </a:rPr>
              <a:t>The rule gives LEAs choices in how to distribute their K12 CARES Act funding to private schools: </a:t>
            </a:r>
          </a:p>
          <a:p>
            <a:pPr marL="1143000" marR="0" lvl="2" indent="-228600">
              <a:lnSpc>
                <a:spcPct val="107000"/>
              </a:lnSpc>
              <a:spcBef>
                <a:spcPts val="0"/>
              </a:spcBef>
              <a:spcAft>
                <a:spcPts val="0"/>
              </a:spcAft>
              <a:buFont typeface="Wingdings" panose="05000000000000000000" pitchFamily="2" charset="2"/>
              <a:buChar char=""/>
            </a:pPr>
            <a:r>
              <a:rPr lang="en-US" sz="2300" dirty="0">
                <a:effectLst/>
                <a:ea typeface="Calibri" panose="020F0502020204030204" pitchFamily="34" charset="0"/>
                <a:cs typeface="Times New Roman" panose="02020603050405020304" pitchFamily="18" charset="0"/>
              </a:rPr>
              <a:t>A district can decide to distribute the CARES money only to schools that received Title I for the 2019-20 school year —essentially, those schools with a minimum share of students from low-income backgrounds.</a:t>
            </a:r>
          </a:p>
          <a:p>
            <a:pPr marL="1143000" marR="0" lvl="2" indent="-228600">
              <a:lnSpc>
                <a:spcPct val="107000"/>
              </a:lnSpc>
              <a:spcBef>
                <a:spcPts val="0"/>
              </a:spcBef>
              <a:spcAft>
                <a:spcPts val="0"/>
              </a:spcAft>
              <a:buFont typeface="Wingdings" panose="05000000000000000000" pitchFamily="2" charset="2"/>
              <a:buChar char=""/>
            </a:pPr>
            <a:r>
              <a:rPr lang="en-US" sz="2300" dirty="0">
                <a:effectLst/>
                <a:ea typeface="Calibri" panose="020F0502020204030204" pitchFamily="34" charset="0"/>
                <a:cs typeface="Times New Roman" panose="02020603050405020304" pitchFamily="18" charset="0"/>
              </a:rPr>
              <a:t>If districts choose to distribute aid only to Title I schools, they can use two options to calculate how much money they set aside for equitable services: They can use the same amount for equitable services they set aside for the 2019-20 school year; or they can conduct a count of low-income students in local private schools to determine the proportional share. </a:t>
            </a:r>
          </a:p>
          <a:p>
            <a:pPr marL="1143000" marR="0" lvl="2" indent="-228600">
              <a:lnSpc>
                <a:spcPct val="107000"/>
              </a:lnSpc>
              <a:spcBef>
                <a:spcPts val="0"/>
              </a:spcBef>
              <a:spcAft>
                <a:spcPts val="0"/>
              </a:spcAft>
              <a:buFont typeface="Wingdings" panose="05000000000000000000" pitchFamily="2" charset="2"/>
              <a:buChar char=""/>
            </a:pPr>
            <a:r>
              <a:rPr lang="en-US" sz="2300" dirty="0">
                <a:effectLst/>
                <a:ea typeface="Calibri" panose="020F0502020204030204" pitchFamily="34" charset="0"/>
                <a:cs typeface="Times New Roman" panose="02020603050405020304" pitchFamily="18" charset="0"/>
              </a:rPr>
              <a:t>If a district distributes aid only to Title I schools, it can't use the CARES money to backfill cuts at the state and local level by moving other funding out of those schools into other schools. That could create a very big incentive for districts not to spend CARES money only on Title I schools, given the huge budget cuts many districts are facing.</a:t>
            </a:r>
          </a:p>
          <a:p>
            <a:pPr marL="1143000" marR="0" lvl="2" indent="-228600">
              <a:lnSpc>
                <a:spcPct val="107000"/>
              </a:lnSpc>
              <a:spcBef>
                <a:spcPts val="0"/>
              </a:spcBef>
              <a:spcAft>
                <a:spcPts val="0"/>
              </a:spcAft>
              <a:buFont typeface="Wingdings" panose="05000000000000000000" pitchFamily="2" charset="2"/>
              <a:buChar char=""/>
            </a:pPr>
            <a:r>
              <a:rPr lang="en-US" sz="2300" dirty="0">
                <a:effectLst/>
                <a:ea typeface="Calibri" panose="020F0502020204030204" pitchFamily="34" charset="0"/>
                <a:cs typeface="Times New Roman" panose="02020603050405020304" pitchFamily="18" charset="0"/>
              </a:rPr>
              <a:t>But if a district distributes CARES aid to schools that didn't receive Title I in 2019-20, then it must calculate the amount it must set aside for equitable services using a count of all local students enrolled in private schools in the district.</a:t>
            </a:r>
          </a:p>
          <a:p>
            <a:pPr marL="685800" marR="0">
              <a:lnSpc>
                <a:spcPct val="107000"/>
              </a:lnSpc>
              <a:spcBef>
                <a:spcPts val="0"/>
              </a:spcBef>
              <a:spcAft>
                <a:spcPts val="0"/>
              </a:spcAft>
            </a:pPr>
            <a:r>
              <a:rPr lang="en-US" sz="2300" dirty="0">
                <a:effectLst/>
                <a:ea typeface="Calibri" panose="020F0502020204030204" pitchFamily="34" charset="0"/>
                <a:cs typeface="Times New Roman" panose="02020603050405020304" pitchFamily="18" charset="0"/>
              </a:rPr>
              <a:t> </a:t>
            </a:r>
          </a:p>
          <a:p>
            <a:endParaRPr lang="en-US" dirty="0"/>
          </a:p>
        </p:txBody>
      </p:sp>
    </p:spTree>
    <p:extLst>
      <p:ext uri="{BB962C8B-B14F-4D97-AF65-F5344CB8AC3E}">
        <p14:creationId xmlns:p14="http://schemas.microsoft.com/office/powerpoint/2010/main" val="29204610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2185E-02D6-4DE1-9DAC-1F001F5A8C75}"/>
              </a:ext>
            </a:extLst>
          </p:cNvPr>
          <p:cNvSpPr>
            <a:spLocks noGrp="1"/>
          </p:cNvSpPr>
          <p:nvPr>
            <p:ph type="title"/>
          </p:nvPr>
        </p:nvSpPr>
        <p:spPr/>
        <p:txBody>
          <a:bodyPr/>
          <a:lstStyle/>
          <a:p>
            <a:r>
              <a:rPr lang="en-US" b="1" dirty="0"/>
              <a:t>COVID &amp; Congress: Round 4</a:t>
            </a:r>
          </a:p>
        </p:txBody>
      </p:sp>
      <p:sp>
        <p:nvSpPr>
          <p:cNvPr id="3" name="Content Placeholder 2">
            <a:extLst>
              <a:ext uri="{FF2B5EF4-FFF2-40B4-BE49-F238E27FC236}">
                <a16:creationId xmlns:a16="http://schemas.microsoft.com/office/drawing/2014/main" id="{CEA5EF49-3C09-4C70-9AB5-80BDC09042C9}"/>
              </a:ext>
            </a:extLst>
          </p:cNvPr>
          <p:cNvSpPr>
            <a:spLocks noGrp="1"/>
          </p:cNvSpPr>
          <p:nvPr>
            <p:ph idx="1"/>
          </p:nvPr>
        </p:nvSpPr>
        <p:spPr/>
        <p:txBody>
          <a:bodyPr>
            <a:normAutofit/>
          </a:bodyPr>
          <a:lstStyle/>
          <a:p>
            <a:pPr lvl="0"/>
            <a:r>
              <a:rPr lang="en-US" sz="1600" dirty="0">
                <a:solidFill>
                  <a:schemeClr val="tx1"/>
                </a:solidFill>
              </a:rPr>
              <a:t>On April 24, 2020 the Senate passed </a:t>
            </a:r>
            <a:r>
              <a:rPr lang="en-US" sz="1600" u="sng" dirty="0">
                <a:solidFill>
                  <a:schemeClr val="tx1"/>
                </a:solidFill>
                <a:hlinkClick r:id="rId2">
                  <a:extLst>
                    <a:ext uri="{A12FA001-AC4F-418D-AE19-62706E023703}">
                      <ahyp:hlinkClr xmlns:ahyp="http://schemas.microsoft.com/office/drawing/2018/hyperlinkcolor" val="tx"/>
                    </a:ext>
                  </a:extLst>
                </a:hlinkClick>
              </a:rPr>
              <a:t>H.R. 266</a:t>
            </a:r>
            <a:r>
              <a:rPr lang="en-US" sz="1600" dirty="0">
                <a:solidFill>
                  <a:schemeClr val="tx1"/>
                </a:solidFill>
              </a:rPr>
              <a:t> – commonly referred to as COVID 4 – by unanimous consent. Specifically, the measure includes $321 billion for the Paycheck Protection Program (PPP), which includes $122 billion targeted to the Small Business Administration (SBA) for programs associated with smaller banks, rural business, minority and women-owned businesses, disaster loans, and the emergency economic injury grants program. Additionally, the bill appropriates $75 billion for hospitals, and $25 billion for COVID-19 testing.</a:t>
            </a:r>
          </a:p>
          <a:p>
            <a:r>
              <a:rPr lang="en-US" sz="1600" b="1" dirty="0">
                <a:solidFill>
                  <a:schemeClr val="tx1"/>
                </a:solidFill>
              </a:rPr>
              <a:t>Takeaway: </a:t>
            </a:r>
            <a:r>
              <a:rPr lang="en-US" sz="1600" dirty="0">
                <a:solidFill>
                  <a:schemeClr val="tx1"/>
                </a:solidFill>
              </a:rPr>
              <a:t>In response to the passage of the bill, AASA requested the following funding priorities in the next stimulus package:</a:t>
            </a:r>
          </a:p>
          <a:p>
            <a:pPr lvl="1"/>
            <a:r>
              <a:rPr lang="en-US" sz="1600" dirty="0">
                <a:solidFill>
                  <a:schemeClr val="tx1"/>
                </a:solidFill>
              </a:rPr>
              <a:t>$175 billion for K12 education at the state level; </a:t>
            </a:r>
          </a:p>
          <a:p>
            <a:pPr lvl="1"/>
            <a:r>
              <a:rPr lang="en-US" sz="1600" dirty="0">
                <a:solidFill>
                  <a:schemeClr val="tx1"/>
                </a:solidFill>
              </a:rPr>
              <a:t>$13 billion for IDEA;</a:t>
            </a:r>
          </a:p>
          <a:p>
            <a:pPr lvl="1"/>
            <a:r>
              <a:rPr lang="en-US" sz="1600" dirty="0">
                <a:solidFill>
                  <a:schemeClr val="tx1"/>
                </a:solidFill>
              </a:rPr>
              <a:t>$12 billion for Title I;</a:t>
            </a:r>
          </a:p>
          <a:p>
            <a:pPr lvl="1"/>
            <a:r>
              <a:rPr lang="en-US" sz="1600" dirty="0">
                <a:solidFill>
                  <a:schemeClr val="tx1"/>
                </a:solidFill>
              </a:rPr>
              <a:t>$4 billion in funding to the E-rate program; and</a:t>
            </a:r>
          </a:p>
          <a:p>
            <a:pPr lvl="1"/>
            <a:r>
              <a:rPr lang="en-US" sz="1600" dirty="0">
                <a:solidFill>
                  <a:schemeClr val="tx1"/>
                </a:solidFill>
              </a:rPr>
              <a:t>IDEA flexibility </a:t>
            </a:r>
          </a:p>
          <a:p>
            <a:endParaRPr lang="en-US" sz="1600" dirty="0">
              <a:solidFill>
                <a:schemeClr val="tx1"/>
              </a:solidFill>
            </a:endParaRPr>
          </a:p>
        </p:txBody>
      </p:sp>
    </p:spTree>
    <p:extLst>
      <p:ext uri="{BB962C8B-B14F-4D97-AF65-F5344CB8AC3E}">
        <p14:creationId xmlns:p14="http://schemas.microsoft.com/office/powerpoint/2010/main" val="32367754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1CF27D-E626-4C44-817A-F5E15F0FB5C7}"/>
              </a:ext>
            </a:extLst>
          </p:cNvPr>
          <p:cNvSpPr>
            <a:spLocks noGrp="1"/>
          </p:cNvSpPr>
          <p:nvPr>
            <p:ph type="title"/>
          </p:nvPr>
        </p:nvSpPr>
        <p:spPr/>
        <p:txBody>
          <a:bodyPr/>
          <a:lstStyle/>
          <a:p>
            <a:r>
              <a:rPr lang="en-US" b="1" dirty="0"/>
              <a:t>COVID &amp; Congress: Round 5 - House</a:t>
            </a:r>
          </a:p>
        </p:txBody>
      </p:sp>
      <p:sp>
        <p:nvSpPr>
          <p:cNvPr id="3" name="Content Placeholder 2">
            <a:extLst>
              <a:ext uri="{FF2B5EF4-FFF2-40B4-BE49-F238E27FC236}">
                <a16:creationId xmlns:a16="http://schemas.microsoft.com/office/drawing/2014/main" id="{A34B6EA1-D8F0-435A-9CE3-44C4DC9CC157}"/>
              </a:ext>
            </a:extLst>
          </p:cNvPr>
          <p:cNvSpPr>
            <a:spLocks noGrp="1"/>
          </p:cNvSpPr>
          <p:nvPr>
            <p:ph idx="1"/>
          </p:nvPr>
        </p:nvSpPr>
        <p:spPr/>
        <p:txBody>
          <a:bodyPr>
            <a:normAutofit fontScale="85000" lnSpcReduction="10000"/>
          </a:bodyPr>
          <a:lstStyle/>
          <a:p>
            <a:pPr marL="0" indent="0">
              <a:buNone/>
            </a:pPr>
            <a:r>
              <a:rPr lang="en-US" dirty="0">
                <a:solidFill>
                  <a:schemeClr val="tx1"/>
                </a:solidFill>
              </a:rPr>
              <a:t>Last month, House Democrats introduced and passed H.R.6800 –  the (HEROES) Act. </a:t>
            </a:r>
          </a:p>
          <a:p>
            <a:pPr marL="0" indent="0">
              <a:buNone/>
            </a:pPr>
            <a:r>
              <a:rPr lang="en-US" dirty="0">
                <a:solidFill>
                  <a:schemeClr val="tx1"/>
                </a:solidFill>
              </a:rPr>
              <a:t>As an overview of the legislation, the proposal would allocate $1 trillion for states and local governments, and $10 billion to the small business grants program. Furthermore, the bill would send another round of direct checks to Americans and extend the additional $600 a week in enhanced unemployment benefits past July.  Additionally, $175 billion would go to health care providers to reimburse them for coronavirus-related expenses and lost revenue, and support testing efforts. The bill also allocates $100 billion for an Emergency Rental Assistance program that would provide funding to states, territories, counties, and cities to help renters pay rent and utility bills during the pandemic.</a:t>
            </a:r>
          </a:p>
          <a:p>
            <a:pPr marL="0" indent="0">
              <a:buNone/>
            </a:pPr>
            <a:r>
              <a:rPr lang="en-US" dirty="0">
                <a:solidFill>
                  <a:schemeClr val="tx1"/>
                </a:solidFill>
              </a:rPr>
              <a:t>For education, HEROES calls for $90 billion in grants to governors to distribute among K-12 schools and public colleges to deal with the coronavirus pandemic. The breakdown of HEROS education funding is listed below:</a:t>
            </a:r>
          </a:p>
          <a:p>
            <a:pPr lvl="1"/>
            <a:r>
              <a:rPr lang="en-US" b="1" dirty="0">
                <a:solidFill>
                  <a:schemeClr val="tx1"/>
                </a:solidFill>
              </a:rPr>
              <a:t>$58 billion for K12 LEAs</a:t>
            </a:r>
            <a:r>
              <a:rPr lang="en-US" dirty="0">
                <a:solidFill>
                  <a:schemeClr val="tx1"/>
                </a:solidFill>
              </a:rPr>
              <a:t>/$27b for higher ed</a:t>
            </a:r>
          </a:p>
          <a:p>
            <a:pPr lvl="1"/>
            <a:r>
              <a:rPr lang="en-US" b="1" dirty="0">
                <a:solidFill>
                  <a:schemeClr val="tx1"/>
                </a:solidFill>
              </a:rPr>
              <a:t>$4 billion for governors to support K12, higher education and related activities; and</a:t>
            </a:r>
          </a:p>
          <a:p>
            <a:pPr lvl="1"/>
            <a:r>
              <a:rPr lang="en-US" b="1" dirty="0">
                <a:solidFill>
                  <a:schemeClr val="tx1"/>
                </a:solidFill>
              </a:rPr>
              <a:t>$5 billion for activities related to closing the digital Homework Gap by funding Wi-Fi hotspots and other connected devices. These connectivity services would be administered through the FCC E-rate program, though our understanding is that appropriators are capping E-rate at $1.5 billion</a:t>
            </a:r>
            <a:r>
              <a:rPr lang="en-US" dirty="0">
                <a:solidFill>
                  <a:schemeClr val="tx1"/>
                </a:solidFill>
              </a:rPr>
              <a:t>.</a:t>
            </a:r>
          </a:p>
          <a:p>
            <a:pPr lvl="1"/>
            <a:r>
              <a:rPr lang="en-US" b="1" dirty="0">
                <a:solidFill>
                  <a:schemeClr val="tx1"/>
                </a:solidFill>
              </a:rPr>
              <a:t>It also prohibits DeVos from moving forward with her equitable services guidance</a:t>
            </a:r>
          </a:p>
          <a:p>
            <a:endParaRPr lang="en-US" dirty="0"/>
          </a:p>
        </p:txBody>
      </p:sp>
    </p:spTree>
    <p:extLst>
      <p:ext uri="{BB962C8B-B14F-4D97-AF65-F5344CB8AC3E}">
        <p14:creationId xmlns:p14="http://schemas.microsoft.com/office/powerpoint/2010/main" val="176578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FB8A0-E08F-4302-9C13-0D9036A6885A}"/>
              </a:ext>
            </a:extLst>
          </p:cNvPr>
          <p:cNvSpPr>
            <a:spLocks noGrp="1"/>
          </p:cNvSpPr>
          <p:nvPr>
            <p:ph type="title"/>
          </p:nvPr>
        </p:nvSpPr>
        <p:spPr/>
        <p:txBody>
          <a:bodyPr/>
          <a:lstStyle/>
          <a:p>
            <a:r>
              <a:rPr lang="en-US" b="1" dirty="0"/>
              <a:t>COVID &amp; Congress: Round 5 - Senate</a:t>
            </a:r>
          </a:p>
        </p:txBody>
      </p:sp>
      <p:sp>
        <p:nvSpPr>
          <p:cNvPr id="3" name="Content Placeholder 2">
            <a:extLst>
              <a:ext uri="{FF2B5EF4-FFF2-40B4-BE49-F238E27FC236}">
                <a16:creationId xmlns:a16="http://schemas.microsoft.com/office/drawing/2014/main" id="{8B47B635-05D2-49CB-83B4-CB301A0C545F}"/>
              </a:ext>
            </a:extLst>
          </p:cNvPr>
          <p:cNvSpPr>
            <a:spLocks noGrp="1"/>
          </p:cNvSpPr>
          <p:nvPr>
            <p:ph idx="1"/>
          </p:nvPr>
        </p:nvSpPr>
        <p:spPr/>
        <p:txBody>
          <a:bodyPr>
            <a:normAutofit fontScale="77500" lnSpcReduction="20000"/>
          </a:bodyPr>
          <a:lstStyle/>
          <a:p>
            <a:r>
              <a:rPr lang="en-US" dirty="0"/>
              <a:t>Late last month, HELP Ranking Member Patty Murray introduced legislation would build on the educational investments from the CARES Act and provide almost $430 billion in funding for child abuse and neglect prevention, child care, K-12 education, postsecondary education, and workforce development. </a:t>
            </a:r>
          </a:p>
          <a:p>
            <a:pPr>
              <a:buFont typeface="Arial" panose="020B0604020202020204" pitchFamily="34" charset="0"/>
              <a:buChar char="•"/>
            </a:pPr>
            <a:r>
              <a:rPr lang="en-US" dirty="0"/>
              <a:t>$50 billion in grant funding to childcare providers to stabilize the child care sector and support providers to safely reopen and operate</a:t>
            </a:r>
          </a:p>
          <a:p>
            <a:pPr>
              <a:buFont typeface="Arial" panose="020B0604020202020204" pitchFamily="34" charset="0"/>
              <a:buChar char="•"/>
            </a:pPr>
            <a:r>
              <a:rPr lang="en-US" dirty="0"/>
              <a:t>$33 billion to governors to support educational programs significantly impacted by COVID-19. Governors may also use funds to support early childhood education programs, including State pre-K programs</a:t>
            </a:r>
          </a:p>
          <a:p>
            <a:pPr>
              <a:buFont typeface="Arial" panose="020B0604020202020204" pitchFamily="34" charset="0"/>
              <a:buChar char="•"/>
            </a:pPr>
            <a:r>
              <a:rPr lang="en-US" dirty="0"/>
              <a:t> $12.9 billion for Title I</a:t>
            </a:r>
          </a:p>
          <a:p>
            <a:pPr>
              <a:buFont typeface="Arial" panose="020B0604020202020204" pitchFamily="34" charset="0"/>
              <a:buChar char="•"/>
            </a:pPr>
            <a:r>
              <a:rPr lang="en-US" dirty="0"/>
              <a:t>$12 billion for IDEA</a:t>
            </a:r>
          </a:p>
          <a:p>
            <a:pPr>
              <a:buFont typeface="Arial" panose="020B0604020202020204" pitchFamily="34" charset="0"/>
              <a:buChar char="•"/>
            </a:pPr>
            <a:r>
              <a:rPr lang="en-US" dirty="0"/>
              <a:t>$4 billion for E-Rate</a:t>
            </a:r>
          </a:p>
          <a:p>
            <a:pPr>
              <a:buFont typeface="Arial" panose="020B0604020202020204" pitchFamily="34" charset="0"/>
              <a:buChar char="•"/>
            </a:pPr>
            <a:r>
              <a:rPr lang="en-US" dirty="0"/>
              <a:t>$175 billion in funding to State educational agencies and school districts, allocated based on their share of Title I-A grants. </a:t>
            </a:r>
          </a:p>
          <a:p>
            <a:pPr lvl="1">
              <a:buFont typeface="Arial" panose="020B0604020202020204" pitchFamily="34" charset="0"/>
              <a:buChar char="•"/>
            </a:pPr>
            <a:r>
              <a:rPr lang="en-US" dirty="0"/>
              <a:t>20% of funding must be used to address learning loss</a:t>
            </a:r>
          </a:p>
          <a:p>
            <a:pPr lvl="1">
              <a:buFont typeface="Arial" panose="020B0604020202020204" pitchFamily="34" charset="0"/>
              <a:buChar char="•"/>
            </a:pPr>
            <a:r>
              <a:rPr lang="en-US" dirty="0"/>
              <a:t>Overturns equitable services guidance/reg</a:t>
            </a:r>
          </a:p>
          <a:p>
            <a:pPr lvl="1">
              <a:buFont typeface="Arial" panose="020B0604020202020204" pitchFamily="34" charset="0"/>
              <a:buChar char="•"/>
            </a:pPr>
            <a:r>
              <a:rPr lang="en-US" dirty="0"/>
              <a:t>Eliminates DeVos microgrant funding</a:t>
            </a:r>
          </a:p>
        </p:txBody>
      </p:sp>
    </p:spTree>
    <p:extLst>
      <p:ext uri="{BB962C8B-B14F-4D97-AF65-F5344CB8AC3E}">
        <p14:creationId xmlns:p14="http://schemas.microsoft.com/office/powerpoint/2010/main" val="4115689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85F8D1-ADBD-42EF-99FB-B650774E42C0}"/>
              </a:ext>
            </a:extLst>
          </p:cNvPr>
          <p:cNvSpPr>
            <a:spLocks noGrp="1"/>
          </p:cNvSpPr>
          <p:nvPr>
            <p:ph type="title"/>
          </p:nvPr>
        </p:nvSpPr>
        <p:spPr/>
        <p:txBody>
          <a:bodyPr/>
          <a:lstStyle/>
          <a:p>
            <a:r>
              <a:rPr lang="en-US" dirty="0"/>
              <a:t>What do House and Senate Dem bills have in common?</a:t>
            </a:r>
          </a:p>
        </p:txBody>
      </p:sp>
      <p:sp>
        <p:nvSpPr>
          <p:cNvPr id="3" name="Content Placeholder 2">
            <a:extLst>
              <a:ext uri="{FF2B5EF4-FFF2-40B4-BE49-F238E27FC236}">
                <a16:creationId xmlns:a16="http://schemas.microsoft.com/office/drawing/2014/main" id="{C7A87C42-B5E6-47A0-A393-A0FF806FB373}"/>
              </a:ext>
            </a:extLst>
          </p:cNvPr>
          <p:cNvSpPr>
            <a:spLocks noGrp="1"/>
          </p:cNvSpPr>
          <p:nvPr>
            <p:ph idx="1"/>
          </p:nvPr>
        </p:nvSpPr>
        <p:spPr/>
        <p:txBody>
          <a:bodyPr/>
          <a:lstStyle/>
          <a:p>
            <a:r>
              <a:rPr lang="en-US" sz="5400" dirty="0"/>
              <a:t>NO IDEA flexibility and no general liability protections for districts </a:t>
            </a:r>
          </a:p>
          <a:p>
            <a:endParaRPr lang="en-US" dirty="0"/>
          </a:p>
        </p:txBody>
      </p:sp>
    </p:spTree>
    <p:extLst>
      <p:ext uri="{BB962C8B-B14F-4D97-AF65-F5344CB8AC3E}">
        <p14:creationId xmlns:p14="http://schemas.microsoft.com/office/powerpoint/2010/main" val="7981063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EF3EC3-6D36-4CD4-A0C7-82D25DEC5791}"/>
              </a:ext>
            </a:extLst>
          </p:cNvPr>
          <p:cNvSpPr>
            <a:spLocks noGrp="1"/>
          </p:cNvSpPr>
          <p:nvPr>
            <p:ph type="title"/>
          </p:nvPr>
        </p:nvSpPr>
        <p:spPr/>
        <p:txBody>
          <a:bodyPr/>
          <a:lstStyle/>
          <a:p>
            <a:r>
              <a:rPr lang="en-US" dirty="0"/>
              <a:t>Why is talking about IDEA flexibility with Dems so difficult?</a:t>
            </a:r>
          </a:p>
        </p:txBody>
      </p:sp>
      <p:sp>
        <p:nvSpPr>
          <p:cNvPr id="3" name="Content Placeholder 2">
            <a:extLst>
              <a:ext uri="{FF2B5EF4-FFF2-40B4-BE49-F238E27FC236}">
                <a16:creationId xmlns:a16="http://schemas.microsoft.com/office/drawing/2014/main" id="{CA34B85E-15B2-4115-ADA1-164BFD42D329}"/>
              </a:ext>
            </a:extLst>
          </p:cNvPr>
          <p:cNvSpPr>
            <a:spLocks noGrp="1"/>
          </p:cNvSpPr>
          <p:nvPr>
            <p:ph idx="1"/>
          </p:nvPr>
        </p:nvSpPr>
        <p:spPr/>
        <p:txBody>
          <a:bodyPr/>
          <a:lstStyle/>
          <a:p>
            <a:pPr>
              <a:buFont typeface="Arial" panose="020B0604020202020204" pitchFamily="34" charset="0"/>
              <a:buChar char="•"/>
            </a:pPr>
            <a:r>
              <a:rPr lang="en-US" dirty="0"/>
              <a:t>Disability groups have convinced Dems that opening the door to flexibility of any kind around IDEA invites districts to stop (or in their words “completely stop”) serving SWD well during the pandemic</a:t>
            </a:r>
          </a:p>
          <a:p>
            <a:pPr>
              <a:buFont typeface="Arial" panose="020B0604020202020204" pitchFamily="34" charset="0"/>
              <a:buChar char="•"/>
            </a:pPr>
            <a:r>
              <a:rPr lang="en-US" dirty="0"/>
              <a:t>The law is “flexible enough” (even DeVos thought so!)</a:t>
            </a:r>
          </a:p>
          <a:p>
            <a:pPr>
              <a:buFont typeface="Arial" panose="020B0604020202020204" pitchFamily="34" charset="0"/>
              <a:buChar char="•"/>
            </a:pPr>
            <a:r>
              <a:rPr lang="en-US" dirty="0"/>
              <a:t>Considerable media coverage on how SWD are not being served that well is not helping</a:t>
            </a:r>
          </a:p>
          <a:p>
            <a:pPr>
              <a:buFont typeface="Arial" panose="020B0604020202020204" pitchFamily="34" charset="0"/>
              <a:buChar char="•"/>
            </a:pPr>
            <a:r>
              <a:rPr lang="en-US" dirty="0"/>
              <a:t>Dems response has been let’s put MORE teeth into IDEA compliance</a:t>
            </a:r>
          </a:p>
          <a:p>
            <a:pPr>
              <a:buFont typeface="Arial" panose="020B0604020202020204" pitchFamily="34" charset="0"/>
              <a:buChar char="•"/>
            </a:pPr>
            <a:endParaRPr lang="en-US" dirty="0"/>
          </a:p>
        </p:txBody>
      </p:sp>
    </p:spTree>
    <p:extLst>
      <p:ext uri="{BB962C8B-B14F-4D97-AF65-F5344CB8AC3E}">
        <p14:creationId xmlns:p14="http://schemas.microsoft.com/office/powerpoint/2010/main" val="1217448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BB9D0-4A4F-4C0D-A430-04DEE8A766E5}"/>
              </a:ext>
            </a:extLst>
          </p:cNvPr>
          <p:cNvSpPr>
            <a:spLocks noGrp="1"/>
          </p:cNvSpPr>
          <p:nvPr>
            <p:ph type="title"/>
          </p:nvPr>
        </p:nvSpPr>
        <p:spPr>
          <a:xfrm>
            <a:off x="1203812" y="171193"/>
            <a:ext cx="10058400" cy="1450757"/>
          </a:xfrm>
        </p:spPr>
        <p:txBody>
          <a:bodyPr/>
          <a:lstStyle/>
          <a:p>
            <a:r>
              <a:rPr lang="en-US" b="1" dirty="0"/>
              <a:t>IDEA Ask #1</a:t>
            </a:r>
          </a:p>
        </p:txBody>
      </p:sp>
      <p:sp>
        <p:nvSpPr>
          <p:cNvPr id="3" name="Content Placeholder 2">
            <a:extLst>
              <a:ext uri="{FF2B5EF4-FFF2-40B4-BE49-F238E27FC236}">
                <a16:creationId xmlns:a16="http://schemas.microsoft.com/office/drawing/2014/main" id="{585499E4-7BAF-42E2-8719-BD7CA008DE68}"/>
              </a:ext>
            </a:extLst>
          </p:cNvPr>
          <p:cNvSpPr>
            <a:spLocks noGrp="1"/>
          </p:cNvSpPr>
          <p:nvPr>
            <p:ph idx="1"/>
          </p:nvPr>
        </p:nvSpPr>
        <p:spPr>
          <a:xfrm>
            <a:off x="976544" y="1845734"/>
            <a:ext cx="10179136" cy="4492922"/>
          </a:xfrm>
        </p:spPr>
        <p:txBody>
          <a:bodyPr>
            <a:normAutofit lnSpcReduction="10000"/>
          </a:bodyPr>
          <a:lstStyle/>
          <a:p>
            <a:r>
              <a:rPr lang="en-US" b="1" dirty="0"/>
              <a:t>Litigation shield is critical</a:t>
            </a:r>
            <a:r>
              <a:rPr lang="en-US" dirty="0"/>
              <a:t>. Lawsuits that school personnel are not meeting every requirement in IDEA, despite best efforts, can totally knee-cap a district when they re-open (financially, administratively and in terms of devoting limited personnel away from students).</a:t>
            </a:r>
          </a:p>
          <a:p>
            <a:r>
              <a:rPr lang="en-US" dirty="0"/>
              <a:t>IDEA is NOT a flexible law. Numerous timeline requirements, due process requirements and financial requirements that are unique to IDEA.</a:t>
            </a:r>
          </a:p>
          <a:p>
            <a:r>
              <a:rPr lang="en-US" dirty="0"/>
              <a:t>New AASA/AESA/NSBA survey finds growing concern by districts/ESAs around sped litigation</a:t>
            </a:r>
          </a:p>
          <a:p>
            <a:pPr lvl="2"/>
            <a:r>
              <a:rPr lang="en-US" sz="1800" dirty="0">
                <a:effectLst/>
                <a:latin typeface="Calibri" panose="020F0502020204030204" pitchFamily="34" charset="0"/>
                <a:ea typeface="MS Mincho" panose="02020609040205080304" pitchFamily="49" charset="-128"/>
                <a:cs typeface="Times New Roman" panose="02020603050405020304" pitchFamily="18" charset="0"/>
              </a:rPr>
              <a:t>Approximately 3 out of 4 school district</a:t>
            </a:r>
            <a:r>
              <a:rPr lang="en-US" sz="1800" b="1" dirty="0">
                <a:effectLst/>
                <a:latin typeface="Calibri" panose="020F0502020204030204" pitchFamily="34" charset="0"/>
                <a:ea typeface="MS Mincho" panose="02020609040205080304" pitchFamily="49" charset="-128"/>
                <a:cs typeface="Times New Roman" panose="02020603050405020304" pitchFamily="18" charset="0"/>
              </a:rPr>
              <a:t>s</a:t>
            </a:r>
            <a:r>
              <a:rPr lang="en-US" sz="1800" dirty="0">
                <a:effectLst/>
                <a:latin typeface="Calibri" panose="020F0502020204030204" pitchFamily="34" charset="0"/>
                <a:ea typeface="MS Mincho" panose="02020609040205080304" pitchFamily="49" charset="-128"/>
                <a:cs typeface="Times New Roman" panose="02020603050405020304" pitchFamily="18" charset="0"/>
              </a:rPr>
              <a:t> found that the most difficult educational service to provide during COVID-19 was equitable education and related services for students with disabilities.</a:t>
            </a:r>
          </a:p>
          <a:p>
            <a:pPr lvl="2"/>
            <a:r>
              <a:rPr lang="en-US" sz="1800" dirty="0">
                <a:effectLst/>
                <a:latin typeface="Calibri" panose="020F0502020204030204" pitchFamily="34" charset="0"/>
                <a:ea typeface="MS Mincho" panose="02020609040205080304" pitchFamily="49" charset="-128"/>
                <a:cs typeface="Times New Roman" panose="02020603050405020304" pitchFamily="18" charset="0"/>
              </a:rPr>
              <a:t>More than half of ESAs indicated that they would likely encounter complaints based on a child not receiving the same quantity of specialized instructional support services as indicated in the child’s IEP during the pandemic. </a:t>
            </a:r>
          </a:p>
          <a:p>
            <a:pPr lvl="2"/>
            <a:r>
              <a:rPr lang="en-US" sz="1800" dirty="0">
                <a:effectLst/>
                <a:latin typeface="Calibri" panose="020F0502020204030204" pitchFamily="34" charset="0"/>
                <a:ea typeface="MS Mincho" panose="02020609040205080304" pitchFamily="49" charset="-128"/>
                <a:cs typeface="Times New Roman" panose="02020603050405020304" pitchFamily="18" charset="0"/>
              </a:rPr>
              <a:t>Specifically, 16 percent of the ESAs indicated forthcoming litigation against the district would be based on a child not meeting the IEP goals that were set forth at the beginning of the 2019 school year. </a:t>
            </a:r>
            <a:endParaRPr lang="en-US" sz="1800" dirty="0">
              <a:effectLst/>
              <a:latin typeface="Cambria" panose="02040503050406030204" pitchFamily="18" charset="0"/>
              <a:ea typeface="MS Mincho" panose="02020609040205080304" pitchFamily="49" charset="-128"/>
              <a:cs typeface="Times New Roman" panose="02020603050405020304" pitchFamily="18" charset="0"/>
            </a:endParaRPr>
          </a:p>
          <a:p>
            <a:pPr lvl="2"/>
            <a:r>
              <a:rPr lang="en-US" sz="1800" dirty="0">
                <a:effectLst/>
                <a:latin typeface="Calibri" panose="020F0502020204030204" pitchFamily="34" charset="0"/>
                <a:ea typeface="MS Mincho" panose="02020609040205080304" pitchFamily="49" charset="-128"/>
                <a:cs typeface="Times New Roman" panose="02020603050405020304" pitchFamily="18" charset="0"/>
              </a:rPr>
              <a:t>Nearly 1 in 10 ESAs said they were already in receipt of a due process complaint related to special education delivery during the pandemic. </a:t>
            </a:r>
            <a:endParaRPr lang="en-US" dirty="0"/>
          </a:p>
          <a:p>
            <a:endParaRPr lang="en-US" dirty="0"/>
          </a:p>
        </p:txBody>
      </p:sp>
    </p:spTree>
    <p:extLst>
      <p:ext uri="{BB962C8B-B14F-4D97-AF65-F5344CB8AC3E}">
        <p14:creationId xmlns:p14="http://schemas.microsoft.com/office/powerpoint/2010/main" val="9825046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DC201-5E0D-47A0-8328-31FFA764AD28}"/>
              </a:ext>
            </a:extLst>
          </p:cNvPr>
          <p:cNvSpPr>
            <a:spLocks noGrp="1"/>
          </p:cNvSpPr>
          <p:nvPr>
            <p:ph type="title"/>
          </p:nvPr>
        </p:nvSpPr>
        <p:spPr>
          <a:xfrm>
            <a:off x="1194934" y="188949"/>
            <a:ext cx="10058400" cy="1450757"/>
          </a:xfrm>
        </p:spPr>
        <p:txBody>
          <a:bodyPr/>
          <a:lstStyle/>
          <a:p>
            <a:r>
              <a:rPr lang="en-US" b="1" dirty="0"/>
              <a:t>IDEA Ask #2</a:t>
            </a:r>
          </a:p>
        </p:txBody>
      </p:sp>
      <p:sp>
        <p:nvSpPr>
          <p:cNvPr id="3" name="Content Placeholder 2">
            <a:extLst>
              <a:ext uri="{FF2B5EF4-FFF2-40B4-BE49-F238E27FC236}">
                <a16:creationId xmlns:a16="http://schemas.microsoft.com/office/drawing/2014/main" id="{9ABA5260-07CC-4D24-ADD4-326A5489D148}"/>
              </a:ext>
            </a:extLst>
          </p:cNvPr>
          <p:cNvSpPr>
            <a:spLocks noGrp="1"/>
          </p:cNvSpPr>
          <p:nvPr>
            <p:ph idx="1"/>
          </p:nvPr>
        </p:nvSpPr>
        <p:spPr/>
        <p:txBody>
          <a:bodyPr>
            <a:normAutofit/>
          </a:bodyPr>
          <a:lstStyle/>
          <a:p>
            <a:r>
              <a:rPr lang="en-US" b="1" dirty="0"/>
              <a:t>Continuation of inflexible federal MOE policy could result in extreme financial hardship for districts </a:t>
            </a:r>
          </a:p>
          <a:p>
            <a:pPr marL="742950" marR="285750" lvl="1" indent="-285750">
              <a:lnSpc>
                <a:spcPct val="107000"/>
              </a:lnSpc>
              <a:spcBef>
                <a:spcPts val="0"/>
              </a:spcBef>
              <a:spcAft>
                <a:spcPts val="0"/>
              </a:spcAft>
              <a:buFont typeface="Courier New" panose="02070309020205020404" pitchFamily="49" charset="0"/>
              <a:buChar char="o"/>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During the 2019-2020 school year some districts redirected money that they had budgeted to spend on special education towards other sudden, emerging needs like technology purchases and food delivery therefore not spending everything they intended to spend for special education programming.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742950" marR="285750" lvl="1" indent="-285750">
              <a:lnSpc>
                <a:spcPct val="107000"/>
              </a:lnSpc>
              <a:spcBef>
                <a:spcPts val="0"/>
              </a:spcBef>
              <a:spcAft>
                <a:spcPts val="0"/>
              </a:spcAft>
              <a:buFont typeface="Courier New" panose="02070309020205020404" pitchFamily="49" charset="0"/>
              <a:buChar char="o"/>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Many districts are anticipating that local revenue losses will be severe and coupled with state declines that they will be unable to spend the exact same amount of funding they did on special education and related services in the 2020-2021 school year as they did in the 2019-2020 school year. </a:t>
            </a:r>
            <a:endParaRPr lang="en-US" b="1" dirty="0"/>
          </a:p>
          <a:p>
            <a:r>
              <a:rPr lang="en-US" dirty="0">
                <a:latin typeface="Calibri" panose="020F0502020204030204" pitchFamily="34" charset="0"/>
                <a:ea typeface="Calibri" panose="020F0502020204030204" pitchFamily="34" charset="0"/>
                <a:cs typeface="Times New Roman" panose="02020603050405020304" pitchFamily="18" charset="0"/>
              </a:rPr>
              <a:t>Need ability to reduce IDEA MOE by 20% in light of State budget cuts and local financial shortfall. Local cuts cannot must be proportional. </a:t>
            </a:r>
            <a:endParaRPr lang="en-US"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61787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A5915-A206-455C-AF78-EC77832E360D}"/>
              </a:ext>
            </a:extLst>
          </p:cNvPr>
          <p:cNvSpPr>
            <a:spLocks noGrp="1"/>
          </p:cNvSpPr>
          <p:nvPr>
            <p:ph type="title"/>
          </p:nvPr>
        </p:nvSpPr>
        <p:spPr/>
        <p:txBody>
          <a:bodyPr/>
          <a:lstStyle/>
          <a:p>
            <a:r>
              <a:rPr lang="en-US" b="1" dirty="0"/>
              <a:t>Liability protection</a:t>
            </a:r>
          </a:p>
        </p:txBody>
      </p:sp>
      <p:sp>
        <p:nvSpPr>
          <p:cNvPr id="3" name="Content Placeholder 2">
            <a:extLst>
              <a:ext uri="{FF2B5EF4-FFF2-40B4-BE49-F238E27FC236}">
                <a16:creationId xmlns:a16="http://schemas.microsoft.com/office/drawing/2014/main" id="{947E72BD-908E-4758-B65F-7A73DB2D370A}"/>
              </a:ext>
            </a:extLst>
          </p:cNvPr>
          <p:cNvSpPr>
            <a:spLocks noGrp="1"/>
          </p:cNvSpPr>
          <p:nvPr>
            <p:ph idx="1"/>
          </p:nvPr>
        </p:nvSpPr>
        <p:spPr/>
        <p:txBody>
          <a:bodyPr/>
          <a:lstStyle/>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As the economy reopens, businesses, non-profit organizations, health care facilities, schools and employers in general are found balancing pressure to support a reopening economy with the safety and health of their employers and patrons alike.</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When opening in a manner consistent with federal and state health guidelines, it is imperative employers have legal safeguard, protection from unfair lawsuits, ensuring they can continue to move forward with their work.</a:t>
            </a:r>
          </a:p>
          <a:p>
            <a:pPr marL="342900" marR="0" lvl="0" indent="-342900">
              <a:spcBef>
                <a:spcPts val="0"/>
              </a:spcBef>
              <a:spcAft>
                <a:spcPts val="0"/>
              </a:spcAft>
              <a:buFont typeface="Symbol" panose="05050102010706020507" pitchFamily="18"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Risk is inherent reopening post-COVID, and it is important LEAs and school district leaders do their absolute best to provide a safe and healthy work and learning environment. </a:t>
            </a:r>
          </a:p>
          <a:p>
            <a:pPr marL="342900" marR="0" lvl="0" indent="-342900">
              <a:spcBef>
                <a:spcPts val="0"/>
              </a:spcBef>
              <a:spcAft>
                <a:spcPts val="0"/>
              </a:spcAft>
              <a:buFont typeface="Symbol" panose="05050102010706020507" pitchFamily="18" charset="2"/>
              <a:buChar cha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Times New Roman" panose="02020603050405020304" pitchFamily="18" charset="0"/>
                <a:cs typeface="Times New Roman" panose="02020603050405020304" pitchFamily="18" charset="0"/>
              </a:rPr>
              <a:t>Any protections afforded to the general economy and employers must be provided to school districts, as well, to ensure they can remain open for students and communities.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800" b="1" dirty="0">
                <a:effectLst/>
                <a:latin typeface="Calibri" panose="020F0502020204030204" pitchFamily="34" charset="0"/>
                <a:ea typeface="Calibri" panose="020F0502020204030204" pitchFamily="34" charset="0"/>
              </a:rPr>
              <a:t> </a:t>
            </a:r>
            <a:endParaRPr lang="en-US" sz="1800" dirty="0">
              <a:effectLst/>
              <a:latin typeface="Calibri" panose="020F0502020204030204" pitchFamily="34" charset="0"/>
              <a:ea typeface="Calibri" panose="020F0502020204030204" pitchFamily="34" charset="0"/>
            </a:endParaRPr>
          </a:p>
          <a:p>
            <a:endParaRPr lang="en-US" dirty="0"/>
          </a:p>
        </p:txBody>
      </p:sp>
    </p:spTree>
    <p:extLst>
      <p:ext uri="{BB962C8B-B14F-4D97-AF65-F5344CB8AC3E}">
        <p14:creationId xmlns:p14="http://schemas.microsoft.com/office/powerpoint/2010/main" val="8041542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3B6303-3D9D-462B-8DB7-67BE2A94F70D}"/>
              </a:ext>
            </a:extLst>
          </p:cNvPr>
          <p:cNvSpPr>
            <a:spLocks noGrp="1"/>
          </p:cNvSpPr>
          <p:nvPr>
            <p:ph type="title"/>
          </p:nvPr>
        </p:nvSpPr>
        <p:spPr>
          <a:xfrm>
            <a:off x="1066800" y="150920"/>
            <a:ext cx="10058400" cy="893981"/>
          </a:xfrm>
        </p:spPr>
        <p:txBody>
          <a:bodyPr/>
          <a:lstStyle/>
          <a:p>
            <a:r>
              <a:rPr lang="en-US" b="1" dirty="0"/>
              <a:t>Child nutrition: USDA Waivers</a:t>
            </a:r>
          </a:p>
        </p:txBody>
      </p:sp>
      <p:sp>
        <p:nvSpPr>
          <p:cNvPr id="3" name="Content Placeholder 2">
            <a:extLst>
              <a:ext uri="{FF2B5EF4-FFF2-40B4-BE49-F238E27FC236}">
                <a16:creationId xmlns:a16="http://schemas.microsoft.com/office/drawing/2014/main" id="{5011C049-8926-499B-88B5-31B257DC4581}"/>
              </a:ext>
            </a:extLst>
          </p:cNvPr>
          <p:cNvSpPr>
            <a:spLocks noGrp="1"/>
          </p:cNvSpPr>
          <p:nvPr>
            <p:ph idx="1"/>
          </p:nvPr>
        </p:nvSpPr>
        <p:spPr>
          <a:xfrm>
            <a:off x="1066799" y="1293476"/>
            <a:ext cx="10625091" cy="4929771"/>
          </a:xfrm>
        </p:spPr>
        <p:txBody>
          <a:bodyPr>
            <a:normAutofit fontScale="85000" lnSpcReduction="10000"/>
          </a:bodyPr>
          <a:lstStyle/>
          <a:p>
            <a:r>
              <a:rPr lang="en-US" dirty="0">
                <a:solidFill>
                  <a:schemeClr val="tx1"/>
                </a:solidFill>
              </a:rPr>
              <a:t>USDA has issued waivers to help school system leaders continue critical food service operations during the pandemic. Thus far, USDA has issued the following nationwide waivers:</a:t>
            </a:r>
          </a:p>
          <a:p>
            <a:pPr marL="666900" lvl="1" indent="-342900">
              <a:buFont typeface="+mj-lt"/>
              <a:buAutoNum type="arabicPeriod"/>
            </a:pPr>
            <a:r>
              <a:rPr lang="en-US" b="1" u="sng" dirty="0">
                <a:hlinkClick r:id="rId2"/>
              </a:rPr>
              <a:t>Unexpected School Closures</a:t>
            </a:r>
            <a:r>
              <a:rPr lang="en-US" dirty="0"/>
              <a:t>:</a:t>
            </a:r>
            <a:r>
              <a:rPr lang="en-US" dirty="0">
                <a:solidFill>
                  <a:schemeClr val="tx1"/>
                </a:solidFill>
              </a:rPr>
              <a:t> provides flexibility regarding where and how school meals could be served during closures.</a:t>
            </a:r>
          </a:p>
          <a:p>
            <a:pPr marL="666900" lvl="1" indent="-342900">
              <a:buFont typeface="+mj-lt"/>
              <a:buAutoNum type="arabicPeriod"/>
            </a:pPr>
            <a:r>
              <a:rPr lang="en-US" b="1" u="sng" dirty="0">
                <a:hlinkClick r:id="rId3"/>
              </a:rPr>
              <a:t>Pandemic EBT</a:t>
            </a:r>
            <a:r>
              <a:rPr lang="en-US" dirty="0"/>
              <a:t>: </a:t>
            </a:r>
            <a:r>
              <a:rPr lang="en-US" dirty="0">
                <a:solidFill>
                  <a:schemeClr val="tx1"/>
                </a:solidFill>
              </a:rPr>
              <a:t>Allows states to provide SNAP benefits to children who normally receive free or reduced-price school meals</a:t>
            </a:r>
            <a:r>
              <a:rPr lang="en-US" dirty="0"/>
              <a:t>.</a:t>
            </a:r>
          </a:p>
          <a:p>
            <a:pPr marL="666900" lvl="1" indent="-342900">
              <a:buFont typeface="+mj-lt"/>
              <a:buAutoNum type="arabicPeriod"/>
            </a:pPr>
            <a:r>
              <a:rPr lang="en-US" b="1" u="sng" dirty="0">
                <a:hlinkClick r:id="rId4"/>
              </a:rPr>
              <a:t>Nationwide Meal Times Waiver</a:t>
            </a:r>
            <a:r>
              <a:rPr lang="en-US" dirty="0"/>
              <a:t>: </a:t>
            </a:r>
            <a:r>
              <a:rPr lang="en-US" dirty="0">
                <a:solidFill>
                  <a:schemeClr val="tx1"/>
                </a:solidFill>
              </a:rPr>
              <a:t>Enables districts to serve meals outside traditional times to maximize flexibility for meal pick-up.</a:t>
            </a:r>
          </a:p>
          <a:p>
            <a:pPr marL="666900" lvl="1" indent="-342900">
              <a:buFont typeface="+mj-lt"/>
              <a:buAutoNum type="arabicPeriod"/>
            </a:pPr>
            <a:r>
              <a:rPr lang="en-US" b="1" u="sng" dirty="0">
                <a:hlinkClick r:id="rId5"/>
              </a:rPr>
              <a:t>Nationwide Non-congregate Feeding Waiver</a:t>
            </a:r>
            <a:r>
              <a:rPr lang="en-US" dirty="0"/>
              <a:t>: </a:t>
            </a:r>
            <a:r>
              <a:rPr lang="en-US" dirty="0">
                <a:solidFill>
                  <a:schemeClr val="tx1"/>
                </a:solidFill>
              </a:rPr>
              <a:t>Permits districts to serve meals in non-group settings to support social distancing.</a:t>
            </a:r>
          </a:p>
          <a:p>
            <a:pPr marL="666900" lvl="1" indent="-342900">
              <a:buFont typeface="+mj-lt"/>
              <a:buAutoNum type="arabicPeriod"/>
            </a:pPr>
            <a:r>
              <a:rPr lang="en-US" b="1" u="sng" dirty="0">
                <a:hlinkClick r:id="rId6"/>
              </a:rPr>
              <a:t>Nationwide Afterschool Activity Waiver</a:t>
            </a:r>
            <a:r>
              <a:rPr lang="en-US" dirty="0"/>
              <a:t>: </a:t>
            </a:r>
            <a:r>
              <a:rPr lang="en-US" dirty="0">
                <a:solidFill>
                  <a:schemeClr val="tx1"/>
                </a:solidFill>
              </a:rPr>
              <a:t>Paused requirements for enrichment activities to accompany afterschool meals &amp; snacks.</a:t>
            </a:r>
          </a:p>
          <a:p>
            <a:pPr marL="666900" lvl="1" indent="-342900">
              <a:buFont typeface="+mj-lt"/>
              <a:buAutoNum type="arabicPeriod"/>
            </a:pPr>
            <a:r>
              <a:rPr lang="en-US" b="1" u="sng" dirty="0">
                <a:hlinkClick r:id="rId7"/>
              </a:rPr>
              <a:t>Nationwide Meal Pattern Waiver</a:t>
            </a:r>
            <a:r>
              <a:rPr lang="en-US" dirty="0"/>
              <a:t>: </a:t>
            </a:r>
            <a:r>
              <a:rPr lang="en-US" dirty="0">
                <a:solidFill>
                  <a:schemeClr val="tx1"/>
                </a:solidFill>
              </a:rPr>
              <a:t>Offers districts the flexibility to serve meals that do not meet meal pattern requirements</a:t>
            </a:r>
          </a:p>
          <a:p>
            <a:pPr marL="666900" lvl="1" indent="-342900">
              <a:buFont typeface="+mj-lt"/>
              <a:buAutoNum type="arabicPeriod"/>
            </a:pPr>
            <a:r>
              <a:rPr lang="en-US" b="1" u="sng" dirty="0">
                <a:hlinkClick r:id="rId8"/>
              </a:rPr>
              <a:t>Nationwide Parent/Guardian Meal Pick-Up Waiver</a:t>
            </a:r>
            <a:r>
              <a:rPr lang="en-US" dirty="0"/>
              <a:t>: </a:t>
            </a:r>
            <a:r>
              <a:rPr lang="en-US" dirty="0">
                <a:solidFill>
                  <a:schemeClr val="tx1"/>
                </a:solidFill>
              </a:rPr>
              <a:t>Allows parents/guardians to pick-up meals and bring them home to their children.</a:t>
            </a:r>
          </a:p>
          <a:p>
            <a:pPr marL="666900" lvl="1" indent="-342900">
              <a:buFont typeface="+mj-lt"/>
              <a:buAutoNum type="arabicPeriod"/>
            </a:pPr>
            <a:r>
              <a:rPr lang="en-US" b="1" u="sng" dirty="0">
                <a:hlinkClick r:id="rId9"/>
              </a:rPr>
              <a:t>Nationwide Community Eligibility Provision (CEP) Data Waiver</a:t>
            </a:r>
            <a:r>
              <a:rPr lang="en-US" dirty="0"/>
              <a:t>:  Extends </a:t>
            </a:r>
            <a:r>
              <a:rPr lang="en-US" dirty="0">
                <a:solidFill>
                  <a:schemeClr val="tx1"/>
                </a:solidFill>
              </a:rPr>
              <a:t>CEP election, notification, and reporting and deadlines for school year 2020-21.</a:t>
            </a:r>
          </a:p>
          <a:p>
            <a:pPr marL="666900" lvl="1" indent="-342900">
              <a:buFont typeface="+mj-lt"/>
              <a:buAutoNum type="arabicPeriod"/>
            </a:pPr>
            <a:r>
              <a:rPr lang="en-US" b="1" u="sng" dirty="0">
                <a:hlinkClick r:id="rId10"/>
              </a:rPr>
              <a:t>Nationwide Waivers of Child Nutrition Monitoring</a:t>
            </a:r>
            <a:r>
              <a:rPr lang="en-US" dirty="0"/>
              <a:t>: </a:t>
            </a:r>
            <a:r>
              <a:rPr lang="en-US" dirty="0">
                <a:solidFill>
                  <a:schemeClr val="tx1"/>
                </a:solidFill>
              </a:rPr>
              <a:t>Paused reporting/monitoring requirements for the federal school meals programs </a:t>
            </a:r>
          </a:p>
          <a:p>
            <a:pPr marL="666900" lvl="1" indent="-342900">
              <a:buFont typeface="+mj-lt"/>
              <a:buAutoNum type="arabicPeriod"/>
            </a:pPr>
            <a:r>
              <a:rPr lang="en-US" b="1" u="sng" dirty="0">
                <a:hlinkClick r:id="rId11"/>
              </a:rPr>
              <a:t>Area Eligibility Waivers</a:t>
            </a:r>
            <a:r>
              <a:rPr lang="en-US" dirty="0"/>
              <a:t>:  Enables districts to offer SSO sites in areas with less than 40% of FRPL students</a:t>
            </a:r>
          </a:p>
          <a:p>
            <a:pPr marL="666900" lvl="1" indent="-342900">
              <a:buFont typeface="+mj-lt"/>
              <a:buAutoNum type="arabicPeriod"/>
            </a:pPr>
            <a:r>
              <a:rPr lang="en-US" b="1" u="sng" dirty="0">
                <a:hlinkClick r:id="rId12"/>
              </a:rPr>
              <a:t>60-Day Reporting Waiver</a:t>
            </a:r>
            <a:r>
              <a:rPr lang="en-US" dirty="0"/>
              <a:t>: </a:t>
            </a:r>
            <a:r>
              <a:rPr lang="en-US" dirty="0">
                <a:solidFill>
                  <a:schemeClr val="tx1"/>
                </a:solidFill>
              </a:rPr>
              <a:t>Extended the 60-day reporting deadline for January and February 2020.</a:t>
            </a:r>
          </a:p>
          <a:p>
            <a:endParaRPr lang="en-US" dirty="0">
              <a:solidFill>
                <a:schemeClr val="tx1"/>
              </a:solidFill>
            </a:endParaRPr>
          </a:p>
          <a:p>
            <a:endParaRPr lang="en-US" dirty="0">
              <a:solidFill>
                <a:schemeClr val="tx1"/>
              </a:solidFill>
            </a:endParaRPr>
          </a:p>
          <a:p>
            <a:endParaRPr lang="en-US" dirty="0"/>
          </a:p>
        </p:txBody>
      </p:sp>
    </p:spTree>
    <p:extLst>
      <p:ext uri="{BB962C8B-B14F-4D97-AF65-F5344CB8AC3E}">
        <p14:creationId xmlns:p14="http://schemas.microsoft.com/office/powerpoint/2010/main" val="1074357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C1D984-E1FE-4CC5-B8A3-EFF5E183E703}"/>
              </a:ext>
            </a:extLst>
          </p:cNvPr>
          <p:cNvSpPr>
            <a:spLocks noGrp="1"/>
          </p:cNvSpPr>
          <p:nvPr>
            <p:ph type="title"/>
          </p:nvPr>
        </p:nvSpPr>
        <p:spPr>
          <a:xfrm>
            <a:off x="964115" y="117927"/>
            <a:ext cx="10058400" cy="1450757"/>
          </a:xfrm>
        </p:spPr>
        <p:txBody>
          <a:bodyPr/>
          <a:lstStyle/>
          <a:p>
            <a:r>
              <a:rPr lang="en-US" b="1" dirty="0"/>
              <a:t>Overview</a:t>
            </a:r>
          </a:p>
        </p:txBody>
      </p:sp>
      <p:sp>
        <p:nvSpPr>
          <p:cNvPr id="5" name="Content Placeholder 4">
            <a:extLst>
              <a:ext uri="{FF2B5EF4-FFF2-40B4-BE49-F238E27FC236}">
                <a16:creationId xmlns:a16="http://schemas.microsoft.com/office/drawing/2014/main" id="{2828540A-B5AD-4811-81D0-AAFA777E2269}"/>
              </a:ext>
            </a:extLst>
          </p:cNvPr>
          <p:cNvSpPr>
            <a:spLocks noGrp="1"/>
          </p:cNvSpPr>
          <p:nvPr>
            <p:ph idx="1"/>
          </p:nvPr>
        </p:nvSpPr>
        <p:spPr/>
        <p:txBody>
          <a:bodyPr>
            <a:normAutofit/>
          </a:bodyPr>
          <a:lstStyle/>
          <a:p>
            <a:r>
              <a:rPr lang="en-US" dirty="0"/>
              <a:t>COVID-19 Funding Packages</a:t>
            </a:r>
          </a:p>
          <a:p>
            <a:r>
              <a:rPr lang="en-US" dirty="0"/>
              <a:t>Equitable Services</a:t>
            </a:r>
          </a:p>
          <a:p>
            <a:r>
              <a:rPr lang="en-US" dirty="0"/>
              <a:t>Ed Tech/E-Rate</a:t>
            </a:r>
          </a:p>
          <a:p>
            <a:r>
              <a:rPr lang="en-US" dirty="0"/>
              <a:t>Liability</a:t>
            </a:r>
          </a:p>
          <a:p>
            <a:r>
              <a:rPr lang="en-US" dirty="0"/>
              <a:t>IDEA Flexibility</a:t>
            </a:r>
          </a:p>
          <a:p>
            <a:r>
              <a:rPr lang="en-US" dirty="0"/>
              <a:t>Child Nutrition</a:t>
            </a:r>
          </a:p>
          <a:p>
            <a:r>
              <a:rPr lang="en-US" dirty="0"/>
              <a:t>Advocating in a Virtual Environment </a:t>
            </a:r>
          </a:p>
          <a:p>
            <a:endParaRPr lang="en-US" dirty="0"/>
          </a:p>
        </p:txBody>
      </p:sp>
    </p:spTree>
    <p:extLst>
      <p:ext uri="{BB962C8B-B14F-4D97-AF65-F5344CB8AC3E}">
        <p14:creationId xmlns:p14="http://schemas.microsoft.com/office/powerpoint/2010/main" val="9246622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5C0B4-332B-4B59-A5E0-16277B00598B}"/>
              </a:ext>
            </a:extLst>
          </p:cNvPr>
          <p:cNvSpPr>
            <a:spLocks noGrp="1"/>
          </p:cNvSpPr>
          <p:nvPr>
            <p:ph type="title"/>
          </p:nvPr>
        </p:nvSpPr>
        <p:spPr/>
        <p:txBody>
          <a:bodyPr/>
          <a:lstStyle/>
          <a:p>
            <a:r>
              <a:rPr lang="en-US" b="1" dirty="0"/>
              <a:t>Child Nutrition Priorities </a:t>
            </a:r>
          </a:p>
        </p:txBody>
      </p:sp>
      <p:sp>
        <p:nvSpPr>
          <p:cNvPr id="3" name="Content Placeholder 2">
            <a:extLst>
              <a:ext uri="{FF2B5EF4-FFF2-40B4-BE49-F238E27FC236}">
                <a16:creationId xmlns:a16="http://schemas.microsoft.com/office/drawing/2014/main" id="{2415B065-5895-489D-AE6E-E7A5D5BB56D9}"/>
              </a:ext>
            </a:extLst>
          </p:cNvPr>
          <p:cNvSpPr>
            <a:spLocks noGrp="1"/>
          </p:cNvSpPr>
          <p:nvPr>
            <p:ph idx="1"/>
          </p:nvPr>
        </p:nvSpPr>
        <p:spPr/>
        <p:txBody>
          <a:bodyPr>
            <a:normAutofit/>
          </a:bodyPr>
          <a:lstStyle/>
          <a:p>
            <a:pPr marL="457200" indent="-457200">
              <a:buFont typeface="+mj-lt"/>
              <a:buAutoNum type="arabicPeriod"/>
            </a:pPr>
            <a:r>
              <a:rPr lang="en-US" dirty="0"/>
              <a:t>Ensure the extension of all the waivers issued by the U.S. Dept. of Agriculture through at least March of 2021. This includes Area Eligibility, Unanticipated School Closure, Non-Congregate Feeding, Parent and Guardian Pick-Up, Meal Service, Meal Patter Times, Child and Adult Care Food Program waivers. </a:t>
            </a:r>
          </a:p>
          <a:p>
            <a:pPr marL="457200" indent="-457200">
              <a:buFont typeface="+mj-lt"/>
              <a:buAutoNum type="arabicPeriod"/>
            </a:pPr>
            <a:r>
              <a:rPr lang="en-US" dirty="0"/>
              <a:t>Enable districts to qualify for the Community Eligibility Provision based upon student free and reduced-price lunch data from the past three years. </a:t>
            </a:r>
          </a:p>
          <a:p>
            <a:pPr marL="457200" indent="-457200">
              <a:buFont typeface="+mj-lt"/>
              <a:buAutoNum type="arabicPeriod"/>
            </a:pPr>
            <a:r>
              <a:rPr lang="en-US" dirty="0"/>
              <a:t>Authorize the Federal Emergency Management Agency (FEMA) to reimburse LEAs for costs associated with serving meals to needy students and premium pay for critical school foodservice staff under the Public Assistance Category “B” program.</a:t>
            </a:r>
          </a:p>
          <a:p>
            <a:pPr marL="457200" indent="-457200">
              <a:buFont typeface="+mj-lt"/>
              <a:buAutoNum type="arabicPeriod"/>
            </a:pPr>
            <a:r>
              <a:rPr lang="en-US" dirty="0"/>
              <a:t>Appropriate $2.6 billion to mitigate a portion of the estimated financial loss that school nutrition programs have and will continue to experience during the pandemic. </a:t>
            </a:r>
          </a:p>
        </p:txBody>
      </p:sp>
    </p:spTree>
    <p:extLst>
      <p:ext uri="{BB962C8B-B14F-4D97-AF65-F5344CB8AC3E}">
        <p14:creationId xmlns:p14="http://schemas.microsoft.com/office/powerpoint/2010/main" val="9334702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51D12-CAB9-4F75-9ABC-34E9647016F3}"/>
              </a:ext>
            </a:extLst>
          </p:cNvPr>
          <p:cNvSpPr>
            <a:spLocks noGrp="1"/>
          </p:cNvSpPr>
          <p:nvPr>
            <p:ph type="title"/>
          </p:nvPr>
        </p:nvSpPr>
        <p:spPr>
          <a:xfrm>
            <a:off x="999626" y="0"/>
            <a:ext cx="10058400" cy="1450757"/>
          </a:xfrm>
        </p:spPr>
        <p:txBody>
          <a:bodyPr/>
          <a:lstStyle/>
          <a:p>
            <a:r>
              <a:rPr lang="en-US" b="1" dirty="0">
                <a:solidFill>
                  <a:schemeClr val="tx1"/>
                </a:solidFill>
              </a:rPr>
              <a:t>Infrastructure: The Moving Forward Act</a:t>
            </a:r>
          </a:p>
        </p:txBody>
      </p:sp>
      <p:sp>
        <p:nvSpPr>
          <p:cNvPr id="3" name="Content Placeholder 2">
            <a:extLst>
              <a:ext uri="{FF2B5EF4-FFF2-40B4-BE49-F238E27FC236}">
                <a16:creationId xmlns:a16="http://schemas.microsoft.com/office/drawing/2014/main" id="{6B1D82AA-227E-45D9-A907-DB184DB06628}"/>
              </a:ext>
            </a:extLst>
          </p:cNvPr>
          <p:cNvSpPr>
            <a:spLocks noGrp="1"/>
          </p:cNvSpPr>
          <p:nvPr>
            <p:ph idx="1"/>
          </p:nvPr>
        </p:nvSpPr>
        <p:spPr>
          <a:xfrm>
            <a:off x="924757" y="1774712"/>
            <a:ext cx="10058400" cy="4023360"/>
          </a:xfrm>
        </p:spPr>
        <p:txBody>
          <a:bodyPr>
            <a:normAutofit fontScale="77500" lnSpcReduction="20000"/>
          </a:bodyPr>
          <a:lstStyle/>
          <a:p>
            <a:pPr marL="0" indent="0">
              <a:buNone/>
            </a:pPr>
            <a:r>
              <a:rPr lang="en-US" dirty="0">
                <a:latin typeface="+mj-lt"/>
              </a:rPr>
              <a:t>When it comes to school infrastructure, AASA and ASBO International are engaged in two conversations: </a:t>
            </a:r>
          </a:p>
          <a:p>
            <a:pPr lvl="1"/>
            <a:r>
              <a:rPr lang="en-US" dirty="0">
                <a:latin typeface="+mj-lt"/>
              </a:rPr>
              <a:t>To ensure that the nation’s public schools have an explicit path of engagement and support in any broader infrastructure package</a:t>
            </a:r>
          </a:p>
          <a:p>
            <a:pPr lvl="1"/>
            <a:r>
              <a:rPr lang="en-US" dirty="0">
                <a:latin typeface="+mj-lt"/>
              </a:rPr>
              <a:t>To address tax extenders, school construction, and tax credit bonds. </a:t>
            </a:r>
          </a:p>
          <a:p>
            <a:pPr marL="0" indent="0">
              <a:buNone/>
            </a:pPr>
            <a:r>
              <a:rPr lang="en-US" dirty="0">
                <a:solidFill>
                  <a:schemeClr val="tx1"/>
                </a:solidFill>
                <a:latin typeface="+mj-lt"/>
              </a:rPr>
              <a:t>We applauded House Democrats’ decision to pass HR2, the Infrastructure and Economic Stimulus package. The Act will infuse $100 billion in grants and $30 billion in bond authority for high-poverty schools that need upgrades to their buildings for safety. Specifically, the measure includes the following provisions:  </a:t>
            </a:r>
          </a:p>
          <a:p>
            <a:pPr marL="666900" lvl="1" indent="-342900">
              <a:buFont typeface="+mj-lt"/>
              <a:buAutoNum type="arabicPeriod"/>
            </a:pPr>
            <a:r>
              <a:rPr lang="en-US" dirty="0">
                <a:solidFill>
                  <a:schemeClr val="tx1"/>
                </a:solidFill>
                <a:latin typeface="+mj-lt"/>
              </a:rPr>
              <a:t>Allocates funds to states in proportion with the dollars that districts receive under Title I. Additionally, under states must match 10 percent of the funds within 10-years of the act.</a:t>
            </a:r>
          </a:p>
          <a:p>
            <a:pPr marL="666900" lvl="1" indent="-342900">
              <a:buFont typeface="+mj-lt"/>
              <a:buAutoNum type="arabicPeriod"/>
            </a:pPr>
            <a:r>
              <a:rPr lang="en-US" dirty="0">
                <a:solidFill>
                  <a:schemeClr val="tx1"/>
                </a:solidFill>
                <a:latin typeface="+mj-lt"/>
              </a:rPr>
              <a:t>Includes language that mandates states have a public online database that outlines the condition of all public school facilities in the state.</a:t>
            </a:r>
          </a:p>
          <a:p>
            <a:pPr marL="666900" lvl="1" indent="-342900">
              <a:buFont typeface="+mj-lt"/>
              <a:buAutoNum type="arabicPeriod"/>
            </a:pPr>
            <a:r>
              <a:rPr lang="en-US" dirty="0">
                <a:solidFill>
                  <a:schemeClr val="tx1"/>
                </a:solidFill>
                <a:latin typeface="+mj-lt"/>
              </a:rPr>
              <a:t>Awards need-based grants to districts based on the poverty level of the school, limitations to raise funds to improve school facilities, and the greatest demonstrated need.</a:t>
            </a:r>
          </a:p>
          <a:p>
            <a:pPr marL="666900" lvl="1" indent="-342900">
              <a:buFont typeface="+mj-lt"/>
              <a:buAutoNum type="arabicPeriod"/>
            </a:pPr>
            <a:r>
              <a:rPr lang="en-US" dirty="0">
                <a:solidFill>
                  <a:schemeClr val="tx1"/>
                </a:solidFill>
                <a:latin typeface="+mj-lt"/>
              </a:rPr>
              <a:t>Allots fiscal 2020 program dollars for efforts related to reopening schools in line with the Centers for Disease Control and Prevention health guidelines. This money can be used to improve digital learning, including expanding access to high-speed broadband.</a:t>
            </a:r>
          </a:p>
          <a:p>
            <a:pPr marL="666900" lvl="1" indent="-342900">
              <a:buFont typeface="+mj-lt"/>
              <a:buAutoNum type="arabicPeriod"/>
            </a:pPr>
            <a:r>
              <a:rPr lang="en-US" dirty="0">
                <a:solidFill>
                  <a:schemeClr val="tx1"/>
                </a:solidFill>
                <a:latin typeface="+mj-lt"/>
              </a:rPr>
              <a:t>Prohibits funding for activities related to improving central offices, athletic stadiums, or other buildings that are not primarily used for instruction and for events where admission is charged to the general public. </a:t>
            </a:r>
          </a:p>
          <a:p>
            <a:pPr marL="0" indent="0">
              <a:buNone/>
            </a:pPr>
            <a:r>
              <a:rPr lang="en-US" dirty="0">
                <a:solidFill>
                  <a:schemeClr val="tx1"/>
                </a:solidFill>
                <a:latin typeface="+mj-lt"/>
              </a:rPr>
              <a:t>Looking ahead, the legislation will likely face opposition from Senate Republicans. </a:t>
            </a:r>
          </a:p>
          <a:p>
            <a:endParaRPr lang="en-US" dirty="0"/>
          </a:p>
        </p:txBody>
      </p:sp>
    </p:spTree>
    <p:extLst>
      <p:ext uri="{BB962C8B-B14F-4D97-AF65-F5344CB8AC3E}">
        <p14:creationId xmlns:p14="http://schemas.microsoft.com/office/powerpoint/2010/main" val="175045354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E9B2EA-C755-4DE0-992F-A8A0FCD82FE2}"/>
              </a:ext>
            </a:extLst>
          </p:cNvPr>
          <p:cNvSpPr>
            <a:spLocks noGrp="1"/>
          </p:cNvSpPr>
          <p:nvPr>
            <p:ph type="title"/>
          </p:nvPr>
        </p:nvSpPr>
        <p:spPr/>
        <p:txBody>
          <a:bodyPr/>
          <a:lstStyle/>
          <a:p>
            <a:r>
              <a:rPr lang="en-US" b="1" dirty="0">
                <a:solidFill>
                  <a:schemeClr val="tx1"/>
                </a:solidFill>
              </a:rPr>
              <a:t>FY21 Appropriations</a:t>
            </a:r>
          </a:p>
        </p:txBody>
      </p:sp>
      <p:sp>
        <p:nvSpPr>
          <p:cNvPr id="3" name="Content Placeholder 2">
            <a:extLst>
              <a:ext uri="{FF2B5EF4-FFF2-40B4-BE49-F238E27FC236}">
                <a16:creationId xmlns:a16="http://schemas.microsoft.com/office/drawing/2014/main" id="{2D57D604-4099-49A6-8F13-7225C27A70AB}"/>
              </a:ext>
            </a:extLst>
          </p:cNvPr>
          <p:cNvSpPr>
            <a:spLocks noGrp="1"/>
          </p:cNvSpPr>
          <p:nvPr>
            <p:ph idx="1"/>
          </p:nvPr>
        </p:nvSpPr>
        <p:spPr/>
        <p:txBody>
          <a:bodyPr>
            <a:normAutofit/>
          </a:bodyPr>
          <a:lstStyle/>
          <a:p>
            <a:pPr marR="0">
              <a:lnSpc>
                <a:spcPct val="107000"/>
              </a:lnSpc>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The overall budget for FY21 was set as part of a two-year budget in 2020, which is a good thing, considering how intense 2020 already is and how the pressure and politics of overall funding levels in the midst of a pandemic and election year.</a:t>
            </a:r>
          </a:p>
          <a:p>
            <a:pPr marR="0">
              <a:lnSpc>
                <a:spcPct val="107000"/>
              </a:lnSpc>
              <a:spcBef>
                <a:spcPts val="0"/>
              </a:spcBef>
              <a:spcAft>
                <a:spcPts val="0"/>
              </a:spcAft>
              <a:buFont typeface="Wingdings" panose="05000000000000000000" pitchFamily="2" charset="2"/>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R="0">
              <a:lnSpc>
                <a:spcPct val="107000"/>
              </a:lnSpc>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Both chambers anticipate normal order, but history tells us we will get level funding and a continuing resolution through at least the election, if not into the new year. </a:t>
            </a:r>
          </a:p>
          <a:p>
            <a:pPr marR="0">
              <a:lnSpc>
                <a:spcPct val="107000"/>
              </a:lnSpc>
              <a:spcBef>
                <a:spcPts val="0"/>
              </a:spcBef>
              <a:spcAft>
                <a:spcPts val="0"/>
              </a:spcAft>
              <a:buFont typeface="Wingdings" panose="05000000000000000000" pitchFamily="2" charset="2"/>
              <a:buChar char="§"/>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marR="0">
              <a:lnSpc>
                <a:spcPct val="107000"/>
              </a:lnSpc>
              <a:spcBef>
                <a:spcPts val="0"/>
              </a:spcBef>
              <a:spcAft>
                <a:spcPts val="0"/>
              </a:spcAft>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Priorities are ensuring that education funding is protected against cuts, and the investments in Title I and IDEA are top priority.</a:t>
            </a:r>
          </a:p>
          <a:p>
            <a:pPr>
              <a:buFont typeface="Wingdings" panose="05000000000000000000"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Related: </a:t>
            </a:r>
            <a:r>
              <a:rPr lang="en-US" sz="1800" dirty="0"/>
              <a:t>This Congress we have bipartisan IDEA Full Funding bills in both the House and Senate. Neither bill will get floor time (they’d have to have the political will, and the money, which won’t happen this year)</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None/>
            </a:pPr>
            <a:endParaRPr lang="en-US" sz="1800" dirty="0">
              <a:latin typeface="Calibri" panose="020F0502020204030204" pitchFamily="34" charset="0"/>
              <a:ea typeface="Calibri" panose="020F0502020204030204" pitchFamily="34" charset="0"/>
              <a:cs typeface="Times New Roman" panose="02020603050405020304" pitchFamily="18" charset="0"/>
            </a:endParaRPr>
          </a:p>
          <a:p>
            <a:pPr lvl="1"/>
            <a:endParaRPr lang="en-US" dirty="0"/>
          </a:p>
        </p:txBody>
      </p:sp>
    </p:spTree>
    <p:extLst>
      <p:ext uri="{BB962C8B-B14F-4D97-AF65-F5344CB8AC3E}">
        <p14:creationId xmlns:p14="http://schemas.microsoft.com/office/powerpoint/2010/main" val="3372967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0B2CF6-E519-441E-8D79-447B5CEB66EA}"/>
              </a:ext>
            </a:extLst>
          </p:cNvPr>
          <p:cNvSpPr>
            <a:spLocks noGrp="1"/>
          </p:cNvSpPr>
          <p:nvPr>
            <p:ph type="title"/>
          </p:nvPr>
        </p:nvSpPr>
        <p:spPr>
          <a:xfrm>
            <a:off x="1141668" y="493848"/>
            <a:ext cx="10058400" cy="902487"/>
          </a:xfrm>
        </p:spPr>
        <p:txBody>
          <a:bodyPr/>
          <a:lstStyle/>
          <a:p>
            <a:r>
              <a:rPr lang="en-US" dirty="0"/>
              <a:t>Advocating in a Virtual Environment</a:t>
            </a:r>
            <a:endParaRPr lang="en-US" b="1" dirty="0"/>
          </a:p>
        </p:txBody>
      </p:sp>
      <p:pic>
        <p:nvPicPr>
          <p:cNvPr id="3" name="Content Placeholder 4">
            <a:extLst>
              <a:ext uri="{FF2B5EF4-FFF2-40B4-BE49-F238E27FC236}">
                <a16:creationId xmlns:a16="http://schemas.microsoft.com/office/drawing/2014/main" id="{3A49D124-F52F-4986-9502-33D9699E782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28531" y="1776885"/>
            <a:ext cx="2852161" cy="792267"/>
          </a:xfrm>
          <a:prstGeom prst="rect">
            <a:avLst/>
          </a:prstGeom>
        </p:spPr>
      </p:pic>
      <p:pic>
        <p:nvPicPr>
          <p:cNvPr id="4" name="Content Placeholder 4">
            <a:extLst>
              <a:ext uri="{FF2B5EF4-FFF2-40B4-BE49-F238E27FC236}">
                <a16:creationId xmlns:a16="http://schemas.microsoft.com/office/drawing/2014/main" id="{FB05EFC4-381E-47D1-B1A3-AAC59E1C1F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4611" y="2569152"/>
            <a:ext cx="2335065" cy="842267"/>
          </a:xfrm>
          <a:prstGeom prst="rect">
            <a:avLst/>
          </a:prstGeom>
        </p:spPr>
      </p:pic>
      <p:pic>
        <p:nvPicPr>
          <p:cNvPr id="5" name="Content Placeholder 4">
            <a:extLst>
              <a:ext uri="{FF2B5EF4-FFF2-40B4-BE49-F238E27FC236}">
                <a16:creationId xmlns:a16="http://schemas.microsoft.com/office/drawing/2014/main" id="{F03B589C-85A5-4632-90E7-1E1B715EB0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5269" y="3400945"/>
            <a:ext cx="2404223" cy="926398"/>
          </a:xfrm>
          <a:prstGeom prst="rect">
            <a:avLst/>
          </a:prstGeom>
        </p:spPr>
      </p:pic>
      <p:pic>
        <p:nvPicPr>
          <p:cNvPr id="6" name="Content Placeholder 4">
            <a:extLst>
              <a:ext uri="{FF2B5EF4-FFF2-40B4-BE49-F238E27FC236}">
                <a16:creationId xmlns:a16="http://schemas.microsoft.com/office/drawing/2014/main" id="{A14267B0-1747-437D-AD08-0EC74B0D6EE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73843" y="4327344"/>
            <a:ext cx="2404224" cy="902486"/>
          </a:xfrm>
          <a:prstGeom prst="rect">
            <a:avLst/>
          </a:prstGeom>
        </p:spPr>
      </p:pic>
      <p:pic>
        <p:nvPicPr>
          <p:cNvPr id="7" name="Content Placeholder 4">
            <a:extLst>
              <a:ext uri="{FF2B5EF4-FFF2-40B4-BE49-F238E27FC236}">
                <a16:creationId xmlns:a16="http://schemas.microsoft.com/office/drawing/2014/main" id="{AD5F734A-88DB-4893-9855-D2428F73BA1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73601" y="5043399"/>
            <a:ext cx="3019861" cy="917144"/>
          </a:xfrm>
          <a:prstGeom prst="rect">
            <a:avLst/>
          </a:prstGeom>
        </p:spPr>
      </p:pic>
    </p:spTree>
    <p:extLst>
      <p:ext uri="{BB962C8B-B14F-4D97-AF65-F5344CB8AC3E}">
        <p14:creationId xmlns:p14="http://schemas.microsoft.com/office/powerpoint/2010/main" val="16912581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05BA43-BA8C-4EA3-94E2-F3EBF02408CD}"/>
              </a:ext>
            </a:extLst>
          </p:cNvPr>
          <p:cNvSpPr>
            <a:spLocks noGrp="1"/>
          </p:cNvSpPr>
          <p:nvPr>
            <p:ph type="title"/>
          </p:nvPr>
        </p:nvSpPr>
        <p:spPr/>
        <p:txBody>
          <a:bodyPr/>
          <a:lstStyle/>
          <a:p>
            <a:r>
              <a:rPr lang="en-US" dirty="0"/>
              <a:t>Advocating in a Virtual Environment</a:t>
            </a:r>
          </a:p>
        </p:txBody>
      </p:sp>
      <p:sp>
        <p:nvSpPr>
          <p:cNvPr id="3" name="Content Placeholder 2">
            <a:extLst>
              <a:ext uri="{FF2B5EF4-FFF2-40B4-BE49-F238E27FC236}">
                <a16:creationId xmlns:a16="http://schemas.microsoft.com/office/drawing/2014/main" id="{AD7FE8A6-3BB3-4A8F-B6A9-A8ED3D48FB9F}"/>
              </a:ext>
            </a:extLst>
          </p:cNvPr>
          <p:cNvSpPr>
            <a:spLocks noGrp="1"/>
          </p:cNvSpPr>
          <p:nvPr>
            <p:ph idx="1"/>
          </p:nvPr>
        </p:nvSpPr>
        <p:spPr/>
        <p:txBody>
          <a:bodyPr/>
          <a:lstStyle/>
          <a:p>
            <a:pPr marL="0" indent="0">
              <a:buNone/>
            </a:pPr>
            <a:r>
              <a:rPr lang="en-US" dirty="0"/>
              <a:t>Remember: first impressions still matter.</a:t>
            </a:r>
          </a:p>
          <a:p>
            <a:pPr marL="0" indent="0">
              <a:buNone/>
            </a:pPr>
            <a:r>
              <a:rPr lang="en-US" dirty="0"/>
              <a:t>When in-person meetings aren’t possible, calls/virtual meetings are best.</a:t>
            </a:r>
          </a:p>
          <a:p>
            <a:pPr marL="0" indent="0">
              <a:buNone/>
            </a:pPr>
            <a:r>
              <a:rPr lang="en-US" dirty="0"/>
              <a:t>For emails, personalize your message to cut through the noise. </a:t>
            </a:r>
          </a:p>
          <a:p>
            <a:pPr marL="0" indent="0">
              <a:buNone/>
            </a:pPr>
            <a:r>
              <a:rPr lang="en-US" dirty="0"/>
              <a:t>Emails/calls should </a:t>
            </a:r>
            <a:r>
              <a:rPr lang="en-US"/>
              <a:t>be clear </a:t>
            </a:r>
            <a:r>
              <a:rPr lang="en-US" dirty="0"/>
              <a:t>and concise.</a:t>
            </a:r>
          </a:p>
          <a:p>
            <a:pPr marL="0" indent="0">
              <a:buNone/>
            </a:pPr>
            <a:r>
              <a:rPr lang="en-US" dirty="0"/>
              <a:t>Follow up and be a resource.</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4423365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Title 1"/>
          <p:cNvSpPr>
            <a:spLocks noGrp="1"/>
          </p:cNvSpPr>
          <p:nvPr>
            <p:ph type="title"/>
          </p:nvPr>
        </p:nvSpPr>
        <p:spPr/>
        <p:txBody>
          <a:bodyPr>
            <a:normAutofit/>
          </a:bodyPr>
          <a:lstStyle/>
          <a:p>
            <a:pPr eaLnBrk="1" hangingPunct="1"/>
            <a:r>
              <a:rPr lang="en-US" altLang="en-US" dirty="0"/>
              <a:t>Get Involved, Stay Engaged </a:t>
            </a:r>
          </a:p>
        </p:txBody>
      </p:sp>
      <p:sp>
        <p:nvSpPr>
          <p:cNvPr id="18436" name="Content Placeholder 1"/>
          <p:cNvSpPr>
            <a:spLocks noGrp="1"/>
          </p:cNvSpPr>
          <p:nvPr>
            <p:ph idx="1"/>
          </p:nvPr>
        </p:nvSpPr>
        <p:spPr>
          <a:xfrm>
            <a:off x="2526030" y="2285909"/>
            <a:ext cx="7200900" cy="4131906"/>
          </a:xfrm>
        </p:spPr>
        <p:txBody>
          <a:bodyPr>
            <a:normAutofit/>
          </a:bodyPr>
          <a:lstStyle/>
          <a:p>
            <a:r>
              <a:rPr lang="en-US" altLang="en-US" dirty="0">
                <a:solidFill>
                  <a:schemeClr val="tx1"/>
                </a:solidFill>
              </a:rPr>
              <a:t>AASA Policy Blog The Leading Edge </a:t>
            </a:r>
            <a:r>
              <a:rPr lang="en-US" dirty="0">
                <a:solidFill>
                  <a:schemeClr val="tx1"/>
                </a:solidFill>
              </a:rPr>
              <a:t> </a:t>
            </a:r>
          </a:p>
          <a:p>
            <a:r>
              <a:rPr lang="en-US" altLang="en-US" dirty="0">
                <a:solidFill>
                  <a:schemeClr val="tx1"/>
                </a:solidFill>
              </a:rPr>
              <a:t>AASA Advocacy on Twitter (@AASAhq)</a:t>
            </a:r>
          </a:p>
          <a:p>
            <a:r>
              <a:rPr lang="en-US" altLang="en-US" dirty="0">
                <a:solidFill>
                  <a:schemeClr val="tx1"/>
                </a:solidFill>
              </a:rPr>
              <a:t>ASBO International Legislative Resources (asbointl.org/Legislative)</a:t>
            </a:r>
          </a:p>
          <a:p>
            <a:r>
              <a:rPr lang="en-US" altLang="en-US" dirty="0">
                <a:solidFill>
                  <a:schemeClr val="tx1"/>
                </a:solidFill>
              </a:rPr>
              <a:t>ASBO International on Twitter (@ASBOIntl)</a:t>
            </a:r>
          </a:p>
          <a:p>
            <a:r>
              <a:rPr lang="en-US" altLang="en-US" dirty="0">
                <a:solidFill>
                  <a:schemeClr val="tx1"/>
                </a:solidFill>
              </a:rPr>
              <a:t>Weekly &amp; Monthly Updates</a:t>
            </a:r>
          </a:p>
          <a:p>
            <a:endParaRPr lang="en-US" altLang="en-US" sz="1800" dirty="0"/>
          </a:p>
          <a:p>
            <a:pPr marL="0" indent="0">
              <a:buNone/>
            </a:pPr>
            <a:endParaRPr lang="en-US" altLang="en-US" sz="1800" dirty="0"/>
          </a:p>
        </p:txBody>
      </p:sp>
    </p:spTree>
    <p:extLst>
      <p:ext uri="{BB962C8B-B14F-4D97-AF65-F5344CB8AC3E}">
        <p14:creationId xmlns:p14="http://schemas.microsoft.com/office/powerpoint/2010/main" val="73750331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F908E46-EE47-4190-9087-46B903FBF209}"/>
              </a:ext>
            </a:extLst>
          </p:cNvPr>
          <p:cNvSpPr>
            <a:spLocks noGrp="1"/>
          </p:cNvSpPr>
          <p:nvPr>
            <p:ph type="title"/>
          </p:nvPr>
        </p:nvSpPr>
        <p:spPr/>
        <p:txBody>
          <a:bodyPr/>
          <a:lstStyle/>
          <a:p>
            <a:pPr algn="ctr"/>
            <a:r>
              <a:rPr lang="en-US" dirty="0"/>
              <a:t>Contact Us!</a:t>
            </a:r>
          </a:p>
        </p:txBody>
      </p:sp>
      <p:sp>
        <p:nvSpPr>
          <p:cNvPr id="5" name="TextBox 4">
            <a:extLst>
              <a:ext uri="{FF2B5EF4-FFF2-40B4-BE49-F238E27FC236}">
                <a16:creationId xmlns:a16="http://schemas.microsoft.com/office/drawing/2014/main" id="{5E5D20C0-E552-4E2A-B2D1-A6B97A32FF95}"/>
              </a:ext>
            </a:extLst>
          </p:cNvPr>
          <p:cNvSpPr txBox="1"/>
          <p:nvPr/>
        </p:nvSpPr>
        <p:spPr>
          <a:xfrm>
            <a:off x="1582615" y="2057397"/>
            <a:ext cx="2866292" cy="1200329"/>
          </a:xfrm>
          <a:prstGeom prst="rect">
            <a:avLst/>
          </a:prstGeom>
          <a:noFill/>
        </p:spPr>
        <p:txBody>
          <a:bodyPr wrap="square" rtlCol="0">
            <a:spAutoFit/>
          </a:bodyPr>
          <a:lstStyle/>
          <a:p>
            <a:pPr algn="ctr"/>
            <a:r>
              <a:rPr lang="en-US" sz="2400" dirty="0"/>
              <a:t>Noelle Ellerson Ng</a:t>
            </a:r>
          </a:p>
          <a:p>
            <a:pPr algn="ctr"/>
            <a:r>
              <a:rPr lang="en-US" sz="2400" dirty="0">
                <a:hlinkClick r:id="rId2"/>
              </a:rPr>
              <a:t>nellerson@aasa.org</a:t>
            </a:r>
            <a:endParaRPr lang="en-US" sz="2400" dirty="0"/>
          </a:p>
          <a:p>
            <a:pPr algn="ctr"/>
            <a:r>
              <a:rPr lang="en-US" sz="2400" dirty="0"/>
              <a:t>@</a:t>
            </a:r>
            <a:r>
              <a:rPr lang="en-US" sz="2400" dirty="0" err="1"/>
              <a:t>Noellerson</a:t>
            </a:r>
            <a:endParaRPr lang="en-US" sz="2400" dirty="0"/>
          </a:p>
        </p:txBody>
      </p:sp>
      <p:sp>
        <p:nvSpPr>
          <p:cNvPr id="6" name="TextBox 5">
            <a:extLst>
              <a:ext uri="{FF2B5EF4-FFF2-40B4-BE49-F238E27FC236}">
                <a16:creationId xmlns:a16="http://schemas.microsoft.com/office/drawing/2014/main" id="{2B0E9EC0-4B50-4B55-8F96-BC0BC9223A4D}"/>
              </a:ext>
            </a:extLst>
          </p:cNvPr>
          <p:cNvSpPr txBox="1"/>
          <p:nvPr/>
        </p:nvSpPr>
        <p:spPr>
          <a:xfrm>
            <a:off x="7305309" y="3920312"/>
            <a:ext cx="2866292" cy="1200329"/>
          </a:xfrm>
          <a:prstGeom prst="rect">
            <a:avLst/>
          </a:prstGeom>
          <a:noFill/>
        </p:spPr>
        <p:txBody>
          <a:bodyPr wrap="square" rtlCol="0">
            <a:spAutoFit/>
          </a:bodyPr>
          <a:lstStyle/>
          <a:p>
            <a:pPr algn="ctr"/>
            <a:r>
              <a:rPr lang="en-US" sz="2400" dirty="0"/>
              <a:t>Elleka Yost</a:t>
            </a:r>
          </a:p>
          <a:p>
            <a:pPr algn="ctr"/>
            <a:r>
              <a:rPr lang="en-US" sz="2400" u="sng" dirty="0">
                <a:hlinkClick r:id="rId3"/>
              </a:rPr>
              <a:t>eyost@asbointl.org</a:t>
            </a:r>
            <a:endParaRPr lang="en-US" sz="2400" u="sng" dirty="0"/>
          </a:p>
          <a:p>
            <a:pPr algn="ctr"/>
            <a:r>
              <a:rPr lang="en-US" sz="2400" dirty="0"/>
              <a:t>@ASBOUSA </a:t>
            </a:r>
          </a:p>
        </p:txBody>
      </p:sp>
      <p:sp>
        <p:nvSpPr>
          <p:cNvPr id="7" name="TextBox 6">
            <a:extLst>
              <a:ext uri="{FF2B5EF4-FFF2-40B4-BE49-F238E27FC236}">
                <a16:creationId xmlns:a16="http://schemas.microsoft.com/office/drawing/2014/main" id="{18CFF3E0-55D7-4B2A-A2F0-E86941F5061F}"/>
              </a:ext>
            </a:extLst>
          </p:cNvPr>
          <p:cNvSpPr txBox="1"/>
          <p:nvPr/>
        </p:nvSpPr>
        <p:spPr>
          <a:xfrm>
            <a:off x="7309184" y="2057396"/>
            <a:ext cx="2866292" cy="1200329"/>
          </a:xfrm>
          <a:prstGeom prst="rect">
            <a:avLst/>
          </a:prstGeom>
          <a:noFill/>
        </p:spPr>
        <p:txBody>
          <a:bodyPr wrap="square" rtlCol="0">
            <a:spAutoFit/>
          </a:bodyPr>
          <a:lstStyle/>
          <a:p>
            <a:pPr algn="ctr"/>
            <a:r>
              <a:rPr lang="en-US" sz="2400" dirty="0"/>
              <a:t>Chris Rogers</a:t>
            </a:r>
          </a:p>
          <a:p>
            <a:pPr algn="ctr"/>
            <a:r>
              <a:rPr lang="en-US" sz="2400" dirty="0">
                <a:hlinkClick r:id="rId2"/>
              </a:rPr>
              <a:t>crogers@aasa.org</a:t>
            </a:r>
            <a:endParaRPr lang="en-US" sz="2400" dirty="0"/>
          </a:p>
          <a:p>
            <a:pPr algn="ctr"/>
            <a:r>
              <a:rPr lang="en-US" sz="2400" dirty="0"/>
              <a:t>@CXRogers16</a:t>
            </a:r>
          </a:p>
        </p:txBody>
      </p:sp>
      <p:sp>
        <p:nvSpPr>
          <p:cNvPr id="3" name="TextBox 2">
            <a:extLst>
              <a:ext uri="{FF2B5EF4-FFF2-40B4-BE49-F238E27FC236}">
                <a16:creationId xmlns:a16="http://schemas.microsoft.com/office/drawing/2014/main" id="{F4DED020-6124-4D26-A734-C3D8008A855A}"/>
              </a:ext>
            </a:extLst>
          </p:cNvPr>
          <p:cNvSpPr txBox="1"/>
          <p:nvPr/>
        </p:nvSpPr>
        <p:spPr>
          <a:xfrm>
            <a:off x="1732340" y="3920312"/>
            <a:ext cx="2716567" cy="1200329"/>
          </a:xfrm>
          <a:prstGeom prst="rect">
            <a:avLst/>
          </a:prstGeom>
          <a:noFill/>
        </p:spPr>
        <p:txBody>
          <a:bodyPr wrap="square" rtlCol="0">
            <a:spAutoFit/>
          </a:bodyPr>
          <a:lstStyle/>
          <a:p>
            <a:pPr algn="ctr"/>
            <a:r>
              <a:rPr lang="en-US" sz="2400" dirty="0"/>
              <a:t>Sasha Pudelski</a:t>
            </a:r>
          </a:p>
          <a:p>
            <a:pPr algn="ctr"/>
            <a:r>
              <a:rPr lang="en-US" sz="2400" dirty="0">
                <a:hlinkClick r:id="rId4"/>
              </a:rPr>
              <a:t>spudelski@aasa.org</a:t>
            </a:r>
            <a:endParaRPr lang="en-US" sz="2400" dirty="0"/>
          </a:p>
          <a:p>
            <a:pPr algn="ctr"/>
            <a:r>
              <a:rPr lang="en-US" sz="2400" dirty="0"/>
              <a:t>@spudelski </a:t>
            </a:r>
          </a:p>
        </p:txBody>
      </p:sp>
    </p:spTree>
    <p:extLst>
      <p:ext uri="{BB962C8B-B14F-4D97-AF65-F5344CB8AC3E}">
        <p14:creationId xmlns:p14="http://schemas.microsoft.com/office/powerpoint/2010/main" val="4841961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DE1D16B-770D-4B21-AD52-18CFB92E3E06}"/>
              </a:ext>
            </a:extLst>
          </p:cNvPr>
          <p:cNvSpPr>
            <a:spLocks noGrp="1"/>
          </p:cNvSpPr>
          <p:nvPr>
            <p:ph type="ctrTitle"/>
          </p:nvPr>
        </p:nvSpPr>
        <p:spPr/>
        <p:txBody>
          <a:bodyPr/>
          <a:lstStyle/>
          <a:p>
            <a:r>
              <a:rPr lang="en-US" dirty="0"/>
              <a:t>Questions?</a:t>
            </a:r>
          </a:p>
        </p:txBody>
      </p:sp>
      <p:sp>
        <p:nvSpPr>
          <p:cNvPr id="5" name="Subtitle 4">
            <a:extLst>
              <a:ext uri="{FF2B5EF4-FFF2-40B4-BE49-F238E27FC236}">
                <a16:creationId xmlns:a16="http://schemas.microsoft.com/office/drawing/2014/main" id="{23056B9A-CB48-419A-9D48-B7E5E253D705}"/>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687111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67CE2-54C5-4E7E-84A3-A227BA0AD256}"/>
              </a:ext>
            </a:extLst>
          </p:cNvPr>
          <p:cNvSpPr>
            <a:spLocks noGrp="1"/>
          </p:cNvSpPr>
          <p:nvPr>
            <p:ph type="title"/>
          </p:nvPr>
        </p:nvSpPr>
        <p:spPr>
          <a:xfrm>
            <a:off x="1097280" y="286603"/>
            <a:ext cx="10058400" cy="1450757"/>
          </a:xfrm>
        </p:spPr>
        <p:txBody>
          <a:bodyPr vert="horz" lIns="91440" tIns="45720" rIns="91440" bIns="45720" rtlCol="0">
            <a:normAutofit/>
          </a:bodyPr>
          <a:lstStyle/>
          <a:p>
            <a:r>
              <a:rPr lang="en-US" b="1" kern="1200" dirty="0">
                <a:latin typeface="+mj-lt"/>
                <a:ea typeface="+mj-ea"/>
                <a:cs typeface="+mj-cs"/>
              </a:rPr>
              <a:t>U.S. </a:t>
            </a:r>
            <a:r>
              <a:rPr lang="en-US" b="1" dirty="0"/>
              <a:t>COVID-19: Federal Response</a:t>
            </a:r>
            <a:endParaRPr lang="en-US" b="1" kern="1200" dirty="0">
              <a:latin typeface="+mj-lt"/>
              <a:ea typeface="+mj-ea"/>
              <a:cs typeface="+mj-cs"/>
            </a:endParaRPr>
          </a:p>
        </p:txBody>
      </p:sp>
      <p:graphicFrame>
        <p:nvGraphicFramePr>
          <p:cNvPr id="5" name="Subtitle 2">
            <a:extLst>
              <a:ext uri="{FF2B5EF4-FFF2-40B4-BE49-F238E27FC236}">
                <a16:creationId xmlns:a16="http://schemas.microsoft.com/office/drawing/2014/main" id="{3D716E0C-11E2-4C76-A207-2992EF01BF72}"/>
              </a:ext>
            </a:extLst>
          </p:cNvPr>
          <p:cNvGraphicFramePr>
            <a:graphicFrameLocks noGrp="1"/>
          </p:cNvGraphicFramePr>
          <p:nvPr>
            <p:ph idx="1"/>
          </p:nvPr>
        </p:nvGraphicFramePr>
        <p:xfrm>
          <a:off x="1096963" y="2098515"/>
          <a:ext cx="10058400" cy="378608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73278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F81FE6-53AD-4815-9706-2B4941FFD8A5}"/>
              </a:ext>
            </a:extLst>
          </p:cNvPr>
          <p:cNvSpPr>
            <a:spLocks noGrp="1"/>
          </p:cNvSpPr>
          <p:nvPr>
            <p:ph type="title"/>
          </p:nvPr>
        </p:nvSpPr>
        <p:spPr>
          <a:xfrm>
            <a:off x="910849" y="117927"/>
            <a:ext cx="10058400" cy="1450757"/>
          </a:xfrm>
        </p:spPr>
        <p:txBody>
          <a:bodyPr/>
          <a:lstStyle/>
          <a:p>
            <a:r>
              <a:rPr lang="en-US" b="1" dirty="0"/>
              <a:t>COVID Responses	</a:t>
            </a:r>
          </a:p>
        </p:txBody>
      </p:sp>
      <p:sp>
        <p:nvSpPr>
          <p:cNvPr id="3" name="Content Placeholder 2">
            <a:extLst>
              <a:ext uri="{FF2B5EF4-FFF2-40B4-BE49-F238E27FC236}">
                <a16:creationId xmlns:a16="http://schemas.microsoft.com/office/drawing/2014/main" id="{F397DB65-1D59-4BBE-A193-124B30485174}"/>
              </a:ext>
            </a:extLst>
          </p:cNvPr>
          <p:cNvSpPr>
            <a:spLocks noGrp="1"/>
          </p:cNvSpPr>
          <p:nvPr>
            <p:ph idx="1"/>
          </p:nvPr>
        </p:nvSpPr>
        <p:spPr/>
        <p:txBody>
          <a:bodyPr/>
          <a:lstStyle/>
          <a:p>
            <a:pPr>
              <a:buFont typeface="Wingdings" panose="05000000000000000000" pitchFamily="2" charset="2"/>
              <a:buChar char="§"/>
            </a:pPr>
            <a:r>
              <a:rPr lang="en-US" dirty="0"/>
              <a:t> Think of COVID packages along a continuum of responding to a national emergency to providing state fiscal relief. The politics and processes involved at the ends of the spectrum are typically distinct and separate, but not in this pandemic environment. </a:t>
            </a:r>
          </a:p>
          <a:p>
            <a:pPr>
              <a:buFont typeface="Wingdings" panose="05000000000000000000" pitchFamily="2" charset="2"/>
              <a:buChar char="§"/>
            </a:pPr>
            <a:r>
              <a:rPr lang="en-US" dirty="0"/>
              <a:t> Wide spread economic closure resulted in immediate economic slow down and a likely longer-lasting downturn. Congress is in a position to have to address both ends of the spectrum.</a:t>
            </a:r>
          </a:p>
          <a:p>
            <a:pPr>
              <a:buFont typeface="Wingdings" panose="05000000000000000000" pitchFamily="2" charset="2"/>
              <a:buChar char="§"/>
            </a:pPr>
            <a:r>
              <a:rPr lang="en-US" dirty="0"/>
              <a:t> First two packages were pretty straight forward, and easily bipartisan, because they were emergent. Latter packages are more hotly debated because:</a:t>
            </a:r>
          </a:p>
          <a:p>
            <a:pPr lvl="1">
              <a:buFont typeface="Wingdings" panose="05000000000000000000" pitchFamily="2" charset="2"/>
              <a:buChar char="§"/>
            </a:pPr>
            <a:r>
              <a:rPr lang="en-US" dirty="0"/>
              <a:t>Cumulative expenditures</a:t>
            </a:r>
          </a:p>
          <a:p>
            <a:pPr lvl="1">
              <a:buFont typeface="Wingdings" panose="05000000000000000000" pitchFamily="2" charset="2"/>
              <a:buChar char="§"/>
            </a:pPr>
            <a:r>
              <a:rPr lang="en-US" dirty="0"/>
              <a:t>Proximity to election</a:t>
            </a:r>
          </a:p>
          <a:p>
            <a:pPr lvl="1">
              <a:buFont typeface="Wingdings" panose="05000000000000000000" pitchFamily="2" charset="2"/>
              <a:buChar char="§"/>
            </a:pPr>
            <a:r>
              <a:rPr lang="en-US" dirty="0"/>
              <a:t>Different willingness/political traction for supporting states</a:t>
            </a:r>
          </a:p>
          <a:p>
            <a:pPr>
              <a:buFont typeface="Wingdings" panose="05000000000000000000" pitchFamily="2" charset="2"/>
              <a:buChar char="§"/>
            </a:pPr>
            <a:r>
              <a:rPr lang="en-US" dirty="0"/>
              <a:t>Complicates the path of every subsequent package.</a:t>
            </a:r>
          </a:p>
        </p:txBody>
      </p:sp>
    </p:spTree>
    <p:extLst>
      <p:ext uri="{BB962C8B-B14F-4D97-AF65-F5344CB8AC3E}">
        <p14:creationId xmlns:p14="http://schemas.microsoft.com/office/powerpoint/2010/main" val="3533864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2445A8-8E55-4574-806E-DC08516A9990}"/>
              </a:ext>
            </a:extLst>
          </p:cNvPr>
          <p:cNvSpPr>
            <a:spLocks noGrp="1"/>
          </p:cNvSpPr>
          <p:nvPr>
            <p:ph type="title"/>
          </p:nvPr>
        </p:nvSpPr>
        <p:spPr>
          <a:xfrm>
            <a:off x="1066800" y="162315"/>
            <a:ext cx="10058400" cy="1450757"/>
          </a:xfrm>
        </p:spPr>
        <p:txBody>
          <a:bodyPr/>
          <a:lstStyle/>
          <a:p>
            <a:r>
              <a:rPr lang="en-US" b="1" dirty="0"/>
              <a:t>COVID and Congress: Rounds 1 &amp; 2</a:t>
            </a:r>
          </a:p>
        </p:txBody>
      </p:sp>
      <p:sp>
        <p:nvSpPr>
          <p:cNvPr id="3" name="Content Placeholder 2">
            <a:extLst>
              <a:ext uri="{FF2B5EF4-FFF2-40B4-BE49-F238E27FC236}">
                <a16:creationId xmlns:a16="http://schemas.microsoft.com/office/drawing/2014/main" id="{F7394A2B-B339-4E32-9AAB-30939DE3C57C}"/>
              </a:ext>
            </a:extLst>
          </p:cNvPr>
          <p:cNvSpPr>
            <a:spLocks noGrp="1"/>
          </p:cNvSpPr>
          <p:nvPr>
            <p:ph idx="1"/>
          </p:nvPr>
        </p:nvSpPr>
        <p:spPr/>
        <p:txBody>
          <a:bodyPr>
            <a:normAutofit/>
          </a:bodyPr>
          <a:lstStyle/>
          <a:p>
            <a:r>
              <a:rPr lang="en-US" sz="1600" b="1" dirty="0">
                <a:solidFill>
                  <a:schemeClr val="tx1"/>
                </a:solidFill>
              </a:rPr>
              <a:t>Phase 1: Coronavirus Preparedness and Response Supplemental Appropriations Act  (3/6/20)</a:t>
            </a:r>
          </a:p>
          <a:p>
            <a:pPr marL="800100" lvl="1" indent="-342900">
              <a:buFont typeface="Arial" panose="020B0604020202020204" pitchFamily="34" charset="0"/>
              <a:buChar char="•"/>
            </a:pPr>
            <a:r>
              <a:rPr lang="en-US" sz="1600" dirty="0">
                <a:solidFill>
                  <a:schemeClr val="tx1"/>
                </a:solidFill>
              </a:rPr>
              <a:t>$8.3B emergency package; 3x request from White House.</a:t>
            </a:r>
          </a:p>
          <a:p>
            <a:pPr marL="800100" lvl="1" indent="-342900">
              <a:buFont typeface="Arial" panose="020B0604020202020204" pitchFamily="34" charset="0"/>
              <a:buChar char="•"/>
            </a:pPr>
            <a:r>
              <a:rPr lang="en-US" sz="1600" dirty="0">
                <a:solidFill>
                  <a:schemeClr val="tx1"/>
                </a:solidFill>
              </a:rPr>
              <a:t>Includes $2.2B to help federal, state, and local health agencies prepare for and respond to COVID-19</a:t>
            </a:r>
          </a:p>
          <a:p>
            <a:pPr marL="0" indent="0">
              <a:buNone/>
            </a:pPr>
            <a:r>
              <a:rPr lang="en-US" sz="1600" b="1" dirty="0">
                <a:solidFill>
                  <a:schemeClr val="tx1"/>
                </a:solidFill>
              </a:rPr>
              <a:t>Phase 2: Families First Coronavirus Response Act (3/18/20)</a:t>
            </a:r>
          </a:p>
          <a:p>
            <a:pPr marL="800100" lvl="1" indent="-342900">
              <a:buFont typeface="Arial" panose="020B0604020202020204" pitchFamily="34" charset="0"/>
              <a:buChar char="•"/>
            </a:pPr>
            <a:r>
              <a:rPr lang="en-US" sz="1600" dirty="0">
                <a:solidFill>
                  <a:schemeClr val="tx1"/>
                </a:solidFill>
              </a:rPr>
              <a:t>The bill grants the U.S. Department of Agriculture (USDA) authority to issue nationwide waivers that (1) can increase programmatic costs; (2) allow districts to forgo meal pattern feeding requirements; (3) permit non-congregate feeding sites; and (4) temporarily waive accountability/reporting requirements associated the federal school meal programs. </a:t>
            </a:r>
          </a:p>
          <a:p>
            <a:pPr marL="800100" lvl="1" indent="-342900">
              <a:buFont typeface="Arial" panose="020B0604020202020204" pitchFamily="34" charset="0"/>
              <a:buChar char="•"/>
            </a:pPr>
            <a:r>
              <a:rPr lang="en-US" sz="1600" dirty="0">
                <a:solidFill>
                  <a:schemeClr val="tx1"/>
                </a:solidFill>
              </a:rPr>
              <a:t>Under the law, school employees would be entitled to an initial 10 days of unpaid sick leave if they are impacted by the coronavirus. This would be followed by paid leave equal to at least two-thirds of their normal pay. There are caps on the paid leave of $200 per day and $10,000 in the aggregate</a:t>
            </a:r>
            <a:endParaRPr lang="en-US" sz="1600" u="sng" dirty="0">
              <a:solidFill>
                <a:schemeClr val="tx1"/>
              </a:solidFill>
            </a:endParaRPr>
          </a:p>
        </p:txBody>
      </p:sp>
      <p:sp>
        <p:nvSpPr>
          <p:cNvPr id="4" name="Subtitle 2">
            <a:extLst>
              <a:ext uri="{FF2B5EF4-FFF2-40B4-BE49-F238E27FC236}">
                <a16:creationId xmlns:a16="http://schemas.microsoft.com/office/drawing/2014/main" id="{8CD4F8C2-F803-47D5-A30E-E5457452737B}"/>
              </a:ext>
            </a:extLst>
          </p:cNvPr>
          <p:cNvSpPr txBox="1">
            <a:spLocks/>
          </p:cNvSpPr>
          <p:nvPr/>
        </p:nvSpPr>
        <p:spPr>
          <a:xfrm>
            <a:off x="1097280" y="2963873"/>
            <a:ext cx="10385757" cy="5443339"/>
          </a:xfrm>
          <a:prstGeom prst="rect">
            <a:avLst/>
          </a:prstGeom>
        </p:spPr>
        <p:txBody>
          <a:bodyPr vert="horz" lIns="91440" tIns="45720" rIns="9144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dirty="0"/>
          </a:p>
        </p:txBody>
      </p:sp>
    </p:spTree>
    <p:extLst>
      <p:ext uri="{BB962C8B-B14F-4D97-AF65-F5344CB8AC3E}">
        <p14:creationId xmlns:p14="http://schemas.microsoft.com/office/powerpoint/2010/main" val="25972915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22CC2-CD77-409D-B236-34E8BB3DBB68}"/>
              </a:ext>
            </a:extLst>
          </p:cNvPr>
          <p:cNvSpPr>
            <a:spLocks noGrp="1"/>
          </p:cNvSpPr>
          <p:nvPr>
            <p:ph type="title"/>
          </p:nvPr>
        </p:nvSpPr>
        <p:spPr/>
        <p:txBody>
          <a:bodyPr>
            <a:normAutofit/>
          </a:bodyPr>
          <a:lstStyle/>
          <a:p>
            <a:r>
              <a:rPr lang="en-US" b="1" dirty="0"/>
              <a:t>COVID &amp; Congress: Round 3 CARES Act </a:t>
            </a:r>
          </a:p>
        </p:txBody>
      </p:sp>
      <p:sp>
        <p:nvSpPr>
          <p:cNvPr id="3" name="Content Placeholder 2">
            <a:extLst>
              <a:ext uri="{FF2B5EF4-FFF2-40B4-BE49-F238E27FC236}">
                <a16:creationId xmlns:a16="http://schemas.microsoft.com/office/drawing/2014/main" id="{39D1CBF7-C8D7-489A-AFDF-C721A8CC31F7}"/>
              </a:ext>
            </a:extLst>
          </p:cNvPr>
          <p:cNvSpPr>
            <a:spLocks noGrp="1"/>
          </p:cNvSpPr>
          <p:nvPr>
            <p:ph idx="1"/>
          </p:nvPr>
        </p:nvSpPr>
        <p:spPr/>
        <p:txBody>
          <a:bodyPr>
            <a:normAutofit fontScale="77500" lnSpcReduction="20000"/>
          </a:bodyPr>
          <a:lstStyle/>
          <a:p>
            <a:pPr marL="114300" indent="0" algn="l">
              <a:buNone/>
            </a:pPr>
            <a:r>
              <a:rPr lang="en-US" b="1" dirty="0">
                <a:solidFill>
                  <a:schemeClr val="tx1"/>
                </a:solidFill>
              </a:rPr>
              <a:t>$2 trillion bill signed into law was signed into law on March 27</a:t>
            </a:r>
            <a:r>
              <a:rPr lang="en-US" b="1" baseline="30000" dirty="0">
                <a:solidFill>
                  <a:schemeClr val="tx1"/>
                </a:solidFill>
              </a:rPr>
              <a:t>th</a:t>
            </a:r>
            <a:endParaRPr lang="en-US" b="1" dirty="0">
              <a:solidFill>
                <a:schemeClr val="tx1"/>
              </a:solidFill>
            </a:endParaRPr>
          </a:p>
          <a:p>
            <a:pPr marL="457200" indent="-342900"/>
            <a:r>
              <a:rPr lang="en-US" sz="2000" dirty="0">
                <a:solidFill>
                  <a:schemeClr val="tx1"/>
                </a:solidFill>
              </a:rPr>
              <a:t>$15.5 billion for the Supplemental Nutritional Assistance Program;</a:t>
            </a:r>
          </a:p>
          <a:p>
            <a:pPr marL="457200" indent="-342900" algn="l">
              <a:buFont typeface="Arial" panose="020B0604020202020204" pitchFamily="34" charset="0"/>
              <a:buChar char="•"/>
            </a:pPr>
            <a:r>
              <a:rPr lang="en-US" sz="2000" dirty="0">
                <a:solidFill>
                  <a:schemeClr val="tx1"/>
                </a:solidFill>
              </a:rPr>
              <a:t>$8.8 billion for Child Nutrition Programs to ensure students receive meals when school is not in session;</a:t>
            </a:r>
          </a:p>
          <a:p>
            <a:pPr marL="457200" indent="-342900" algn="l">
              <a:buFont typeface="Arial" panose="020B0604020202020204" pitchFamily="34" charset="0"/>
              <a:buChar char="•"/>
            </a:pPr>
            <a:r>
              <a:rPr lang="en-US" sz="2000" dirty="0">
                <a:solidFill>
                  <a:schemeClr val="tx1"/>
                </a:solidFill>
              </a:rPr>
              <a:t>$3.5 billion for Child Care and Development Block Grants, which provide child-care subsidies to low-income families and can be used to augment state and local systems;</a:t>
            </a:r>
          </a:p>
          <a:p>
            <a:pPr marL="457200" indent="-342900" algn="l">
              <a:buFont typeface="Arial" panose="020B0604020202020204" pitchFamily="34" charset="0"/>
              <a:buChar char="•"/>
            </a:pPr>
            <a:r>
              <a:rPr lang="en-US" sz="2000" dirty="0">
                <a:solidFill>
                  <a:schemeClr val="tx1"/>
                </a:solidFill>
              </a:rPr>
              <a:t>$750 million for Head Start early-education programs;</a:t>
            </a:r>
          </a:p>
          <a:p>
            <a:pPr marL="457200" indent="-342900" algn="l">
              <a:buFont typeface="Arial" panose="020B0604020202020204" pitchFamily="34" charset="0"/>
              <a:buChar char="•"/>
            </a:pPr>
            <a:r>
              <a:rPr lang="en-US" sz="2000" dirty="0">
                <a:solidFill>
                  <a:schemeClr val="tx1"/>
                </a:solidFill>
              </a:rPr>
              <a:t>$100 million in Project SERV grants to help clean and disinfect schools, and provide support for mental health services and distance learning;</a:t>
            </a:r>
          </a:p>
          <a:p>
            <a:pPr marL="457200" indent="-342900" algn="l">
              <a:buFont typeface="Arial" panose="020B0604020202020204" pitchFamily="34" charset="0"/>
              <a:buChar char="•"/>
            </a:pPr>
            <a:r>
              <a:rPr lang="en-US" sz="2000" dirty="0">
                <a:solidFill>
                  <a:schemeClr val="tx1"/>
                </a:solidFill>
              </a:rPr>
              <a:t>$69 million for schools funded by the Bureau of Indian Education; and</a:t>
            </a:r>
          </a:p>
          <a:p>
            <a:pPr marL="457200" indent="-342900" algn="l">
              <a:buFont typeface="Arial" panose="020B0604020202020204" pitchFamily="34" charset="0"/>
              <a:buChar char="•"/>
            </a:pPr>
            <a:r>
              <a:rPr lang="en-US" sz="2000" dirty="0">
                <a:solidFill>
                  <a:schemeClr val="tx1"/>
                </a:solidFill>
              </a:rPr>
              <a:t>$5 million for health departments to provide guidance on cleaning and disinfecting schools and day-care facilities. </a:t>
            </a:r>
          </a:p>
          <a:p>
            <a:pPr marL="457200" indent="-342900" algn="l">
              <a:buFont typeface="Arial" panose="020B0604020202020204" pitchFamily="34" charset="0"/>
              <a:buChar char="•"/>
            </a:pPr>
            <a:r>
              <a:rPr lang="en-US" sz="2000" dirty="0">
                <a:solidFill>
                  <a:schemeClr val="tx1"/>
                </a:solidFill>
              </a:rPr>
              <a:t>The $13.5 billion in stabilization fund money could be used to provide K-12 students internet connectivity and internet-connected devices, and a separate item in the bill for rural development provides $25 million to support "distance learning." </a:t>
            </a:r>
          </a:p>
          <a:p>
            <a:endParaRPr lang="en-US" dirty="0">
              <a:solidFill>
                <a:schemeClr val="tx1"/>
              </a:solidFill>
            </a:endParaRPr>
          </a:p>
        </p:txBody>
      </p:sp>
    </p:spTree>
    <p:extLst>
      <p:ext uri="{BB962C8B-B14F-4D97-AF65-F5344CB8AC3E}">
        <p14:creationId xmlns:p14="http://schemas.microsoft.com/office/powerpoint/2010/main" val="389990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E8B47D-E566-4914-80EB-EF0340DD1A93}"/>
              </a:ext>
            </a:extLst>
          </p:cNvPr>
          <p:cNvSpPr>
            <a:spLocks noGrp="1"/>
          </p:cNvSpPr>
          <p:nvPr>
            <p:ph type="title"/>
          </p:nvPr>
        </p:nvSpPr>
        <p:spPr>
          <a:xfrm>
            <a:off x="928605" y="109049"/>
            <a:ext cx="10058400" cy="1450757"/>
          </a:xfrm>
        </p:spPr>
        <p:txBody>
          <a:bodyPr/>
          <a:lstStyle/>
          <a:p>
            <a:r>
              <a:rPr lang="en-US" b="1" dirty="0"/>
              <a:t>CARES Act Education Funding</a:t>
            </a:r>
          </a:p>
        </p:txBody>
      </p:sp>
      <p:sp>
        <p:nvSpPr>
          <p:cNvPr id="3" name="Content Placeholder 2">
            <a:extLst>
              <a:ext uri="{FF2B5EF4-FFF2-40B4-BE49-F238E27FC236}">
                <a16:creationId xmlns:a16="http://schemas.microsoft.com/office/drawing/2014/main" id="{B8FB6633-8E6E-483C-A18E-38587BEEFB21}"/>
              </a:ext>
            </a:extLst>
          </p:cNvPr>
          <p:cNvSpPr>
            <a:spLocks noGrp="1"/>
          </p:cNvSpPr>
          <p:nvPr>
            <p:ph idx="1"/>
          </p:nvPr>
        </p:nvSpPr>
        <p:spPr/>
        <p:txBody>
          <a:bodyPr>
            <a:normAutofit fontScale="77500" lnSpcReduction="20000"/>
          </a:bodyPr>
          <a:lstStyle/>
          <a:p>
            <a:pPr marL="0" indent="0">
              <a:buNone/>
            </a:pPr>
            <a:r>
              <a:rPr lang="en-US" dirty="0">
                <a:solidFill>
                  <a:schemeClr val="tx1"/>
                </a:solidFill>
              </a:rPr>
              <a:t>Earmarks $13.5 billion for K-12 schools, $14.25 billion for higher education, and $3 billion for governors to use at their discretion to assist K-12 and higher education institutions impacted by Coronavirus. </a:t>
            </a:r>
          </a:p>
          <a:p>
            <a:pPr marL="0" indent="0">
              <a:buNone/>
            </a:pPr>
            <a:r>
              <a:rPr lang="en-US" dirty="0">
                <a:solidFill>
                  <a:schemeClr val="tx1"/>
                </a:solidFill>
              </a:rPr>
              <a:t>Four grant programs were created by the CARES Act: (1) Education Stabilization Fund Discretionary Grants; (2)Governor’s Emergency Education Relief Fund; (3) Elementary and Secondary School Emergency Relief Fund; and (4) Higher Education Emergency Relief Fund.</a:t>
            </a:r>
          </a:p>
          <a:p>
            <a:pPr marL="0" indent="0">
              <a:buNone/>
            </a:pPr>
            <a:r>
              <a:rPr lang="en-US" dirty="0">
                <a:solidFill>
                  <a:schemeClr val="tx1"/>
                </a:solidFill>
              </a:rPr>
              <a:t>Specific to $13.2 billion for K-12 in the CARES Act, The money must be spent by September 2021. Once the funds are out here is how you can use them:</a:t>
            </a:r>
          </a:p>
          <a:p>
            <a:pPr lvl="1"/>
            <a:r>
              <a:rPr lang="en-US" dirty="0">
                <a:solidFill>
                  <a:schemeClr val="tx1"/>
                </a:solidFill>
              </a:rPr>
              <a:t>Any activity authorized in ESSA, IDEA and Perkins CTE</a:t>
            </a:r>
          </a:p>
          <a:p>
            <a:pPr lvl="1"/>
            <a:r>
              <a:rPr lang="en-US" dirty="0">
                <a:solidFill>
                  <a:schemeClr val="tx1"/>
                </a:solidFill>
              </a:rPr>
              <a:t>To coordinate with public health departments to prevent, prepare and respond to COVID-19</a:t>
            </a:r>
          </a:p>
          <a:p>
            <a:pPr lvl="1"/>
            <a:r>
              <a:rPr lang="en-US" dirty="0">
                <a:solidFill>
                  <a:schemeClr val="tx1"/>
                </a:solidFill>
              </a:rPr>
              <a:t>To address the unique needs of low-income students, students with disabilities, English-learners, racial and ethnic minorities, homeless and foster care youth</a:t>
            </a:r>
          </a:p>
          <a:p>
            <a:pPr lvl="1"/>
            <a:r>
              <a:rPr lang="en-US" dirty="0">
                <a:solidFill>
                  <a:schemeClr val="tx1"/>
                </a:solidFill>
              </a:rPr>
              <a:t>PD for staff on sanitation and minimizing spread of pandemic and purchasing supplies to clean and sanitize buildings</a:t>
            </a:r>
          </a:p>
          <a:p>
            <a:pPr lvl="1"/>
            <a:r>
              <a:rPr lang="en-US" dirty="0">
                <a:solidFill>
                  <a:schemeClr val="tx1"/>
                </a:solidFill>
              </a:rPr>
              <a:t>Planning for and coordinating long-term closures including how to do meal services, how to provide tech/online learning, how to carry out IDEA, etc.</a:t>
            </a:r>
          </a:p>
          <a:p>
            <a:pPr lvl="1"/>
            <a:r>
              <a:rPr lang="en-US" dirty="0">
                <a:solidFill>
                  <a:schemeClr val="tx1"/>
                </a:solidFill>
              </a:rPr>
              <a:t>Providing mental health services/supports</a:t>
            </a:r>
          </a:p>
          <a:p>
            <a:pPr lvl="1"/>
            <a:r>
              <a:rPr lang="en-US" dirty="0">
                <a:solidFill>
                  <a:schemeClr val="tx1"/>
                </a:solidFill>
              </a:rPr>
              <a:t>Planning and implementing activities related to summer learning and afterschool programs, including providing classroom instruction or online learning during the summer months, and addressing the needs of vulnerable children</a:t>
            </a:r>
          </a:p>
          <a:p>
            <a:pPr lvl="1"/>
            <a:r>
              <a:rPr lang="en-US" dirty="0">
                <a:solidFill>
                  <a:schemeClr val="tx1"/>
                </a:solidFill>
              </a:rPr>
              <a:t>Any other activity necessary to maintain the operation and continuity to employ existing staff </a:t>
            </a:r>
          </a:p>
          <a:p>
            <a:endParaRPr lang="en-US" dirty="0"/>
          </a:p>
        </p:txBody>
      </p:sp>
    </p:spTree>
    <p:extLst>
      <p:ext uri="{BB962C8B-B14F-4D97-AF65-F5344CB8AC3E}">
        <p14:creationId xmlns:p14="http://schemas.microsoft.com/office/powerpoint/2010/main" val="22420186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97116F-4B01-4FDE-9E70-0FE2A6BB775B}"/>
              </a:ext>
            </a:extLst>
          </p:cNvPr>
          <p:cNvSpPr>
            <a:spLocks noGrp="1"/>
          </p:cNvSpPr>
          <p:nvPr>
            <p:ph type="title"/>
          </p:nvPr>
        </p:nvSpPr>
        <p:spPr/>
        <p:txBody>
          <a:bodyPr/>
          <a:lstStyle/>
          <a:p>
            <a:r>
              <a:rPr lang="en-US" b="1" dirty="0">
                <a:solidFill>
                  <a:schemeClr val="tx1"/>
                </a:solidFill>
              </a:rPr>
              <a:t>CARES Act Privatization Power Grabs</a:t>
            </a:r>
          </a:p>
        </p:txBody>
      </p:sp>
      <p:sp>
        <p:nvSpPr>
          <p:cNvPr id="3" name="Content Placeholder 2">
            <a:extLst>
              <a:ext uri="{FF2B5EF4-FFF2-40B4-BE49-F238E27FC236}">
                <a16:creationId xmlns:a16="http://schemas.microsoft.com/office/drawing/2014/main" id="{987291F7-6975-4938-B3E5-D575CEF75125}"/>
              </a:ext>
            </a:extLst>
          </p:cNvPr>
          <p:cNvSpPr>
            <a:spLocks noGrp="1"/>
          </p:cNvSpPr>
          <p:nvPr>
            <p:ph idx="1"/>
          </p:nvPr>
        </p:nvSpPr>
        <p:spPr/>
        <p:txBody>
          <a:bodyPr>
            <a:normAutofit lnSpcReduction="10000"/>
          </a:bodyPr>
          <a:lstStyle/>
          <a:p>
            <a:pPr marL="0" indent="0">
              <a:buNone/>
            </a:pPr>
            <a:r>
              <a:rPr lang="en-US" dirty="0">
                <a:solidFill>
                  <a:schemeClr val="tx1"/>
                </a:solidFill>
              </a:rPr>
              <a:t>Since the CARES Act was passed, Secretary DeVos has attempted to divert some of the funding towards her education privatization agenda in 3 ways</a:t>
            </a:r>
          </a:p>
          <a:p>
            <a:pPr>
              <a:buFont typeface="Arial" panose="020B0604020202020204" pitchFamily="34" charset="0"/>
              <a:buChar char="•"/>
            </a:pPr>
            <a:r>
              <a:rPr lang="en-US" dirty="0">
                <a:solidFill>
                  <a:schemeClr val="tx1"/>
                </a:solidFill>
              </a:rPr>
              <a:t>First, she personally called Governors and encouraged them to use the GEER funding to expand private school voucher programs in her state  </a:t>
            </a:r>
          </a:p>
          <a:p>
            <a:pPr>
              <a:buFont typeface="Arial" panose="020B0604020202020204" pitchFamily="34" charset="0"/>
              <a:buChar char="•"/>
            </a:pPr>
            <a:r>
              <a:rPr lang="en-US" dirty="0">
                <a:solidFill>
                  <a:schemeClr val="tx1"/>
                </a:solidFill>
              </a:rPr>
              <a:t>Second, she used some of the funding Congress allocated for her to distribute to the districts with the “highest COVID-19 burden” to create a private school voucher program that she has coined a “microgrant program.” The program would award competitive funding to States that attempt to create education savings account-type programs for students and that allow families to directly access private or for-profit online learning courses and services provided by private schools.</a:t>
            </a:r>
          </a:p>
          <a:p>
            <a:pPr>
              <a:buFont typeface="Arial" panose="020B0604020202020204" pitchFamily="34" charset="0"/>
              <a:buChar char="•"/>
            </a:pPr>
            <a:r>
              <a:rPr lang="en-US" dirty="0">
                <a:solidFill>
                  <a:schemeClr val="tx1"/>
                </a:solidFill>
              </a:rPr>
              <a:t>Third, she issued erroneous and legally unsound guidance on the provision of equitable services with CARES funding</a:t>
            </a:r>
            <a:br>
              <a:rPr lang="en-US" dirty="0">
                <a:solidFill>
                  <a:schemeClr val="tx1"/>
                </a:solidFill>
              </a:rPr>
            </a:br>
            <a:endParaRPr lang="en-US" dirty="0">
              <a:solidFill>
                <a:schemeClr val="tx1"/>
              </a:solidFill>
            </a:endParaRPr>
          </a:p>
        </p:txBody>
      </p:sp>
    </p:spTree>
    <p:extLst>
      <p:ext uri="{BB962C8B-B14F-4D97-AF65-F5344CB8AC3E}">
        <p14:creationId xmlns:p14="http://schemas.microsoft.com/office/powerpoint/2010/main" val="257281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D24688-A275-4C3C-9740-8A5ACDBD755D}"/>
              </a:ext>
            </a:extLst>
          </p:cNvPr>
          <p:cNvSpPr>
            <a:spLocks noGrp="1"/>
          </p:cNvSpPr>
          <p:nvPr>
            <p:ph type="title"/>
          </p:nvPr>
        </p:nvSpPr>
        <p:spPr>
          <a:xfrm>
            <a:off x="990748" y="263527"/>
            <a:ext cx="10058400" cy="1450757"/>
          </a:xfrm>
        </p:spPr>
        <p:txBody>
          <a:bodyPr/>
          <a:lstStyle/>
          <a:p>
            <a:r>
              <a:rPr lang="en-US" b="1" dirty="0"/>
              <a:t>CARES Equitable Services Drama:</a:t>
            </a:r>
            <a:br>
              <a:rPr lang="en-US" b="1" dirty="0"/>
            </a:br>
            <a:r>
              <a:rPr lang="en-US" b="1" dirty="0"/>
              <a:t>From Guidance to Reg </a:t>
            </a:r>
          </a:p>
        </p:txBody>
      </p:sp>
      <p:sp>
        <p:nvSpPr>
          <p:cNvPr id="3" name="Content Placeholder 2">
            <a:extLst>
              <a:ext uri="{FF2B5EF4-FFF2-40B4-BE49-F238E27FC236}">
                <a16:creationId xmlns:a16="http://schemas.microsoft.com/office/drawing/2014/main" id="{E658C40B-0972-4E93-A856-8AFFC4820A44}"/>
              </a:ext>
            </a:extLst>
          </p:cNvPr>
          <p:cNvSpPr>
            <a:spLocks noGrp="1"/>
          </p:cNvSpPr>
          <p:nvPr>
            <p:ph idx="1"/>
          </p:nvPr>
        </p:nvSpPr>
        <p:spPr/>
        <p:txBody>
          <a:bodyPr>
            <a:normAutofit/>
          </a:bodyPr>
          <a:lstStyle/>
          <a:p>
            <a:pPr marL="0" indent="0">
              <a:buNone/>
            </a:pPr>
            <a:r>
              <a:rPr lang="en-US" dirty="0">
                <a:solidFill>
                  <a:schemeClr val="tx1"/>
                </a:solidFill>
              </a:rPr>
              <a:t>On April 1, the U.S. Dept. of Ed issued </a:t>
            </a:r>
            <a:r>
              <a:rPr lang="en-US" u="sng" dirty="0">
                <a:solidFill>
                  <a:srgbClr val="0563C1"/>
                </a:solidFill>
                <a:hlinkClick r:id="rId2">
                  <a:extLst>
                    <a:ext uri="{A12FA001-AC4F-418D-AE19-62706E023703}">
                      <ahyp:hlinkClr xmlns:ahyp="http://schemas.microsoft.com/office/drawing/2018/hyperlinkcolor" val="tx"/>
                    </a:ext>
                  </a:extLst>
                </a:hlinkClick>
              </a:rPr>
              <a:t>guidance on the provision of equitable</a:t>
            </a:r>
            <a:r>
              <a:rPr lang="en-US" u="sng" dirty="0">
                <a:solidFill>
                  <a:schemeClr val="accent1"/>
                </a:solidFill>
                <a:hlinkClick r:id="rId2">
                  <a:extLst>
                    <a:ext uri="{A12FA001-AC4F-418D-AE19-62706E023703}">
                      <ahyp:hlinkClr xmlns:ahyp="http://schemas.microsoft.com/office/drawing/2018/hyperlinkcolor" val="tx"/>
                    </a:ext>
                  </a:extLst>
                </a:hlinkClick>
              </a:rPr>
              <a:t> services</a:t>
            </a:r>
            <a:r>
              <a:rPr lang="en-US" dirty="0">
                <a:solidFill>
                  <a:schemeClr val="accent1"/>
                </a:solidFill>
              </a:rPr>
              <a:t> </a:t>
            </a:r>
            <a:r>
              <a:rPr lang="en-US" dirty="0">
                <a:solidFill>
                  <a:schemeClr val="tx1"/>
                </a:solidFill>
              </a:rPr>
              <a:t>(ES) that is required under the $13.5B in CARES funding</a:t>
            </a:r>
          </a:p>
          <a:p>
            <a:pPr marL="0" indent="0">
              <a:buNone/>
            </a:pPr>
            <a:r>
              <a:rPr lang="en-US" dirty="0">
                <a:solidFill>
                  <a:schemeClr val="tx1"/>
                </a:solidFill>
              </a:rPr>
              <a:t>USED’s decision to not distribute equitable service on be based on poverty (Title I-A) – and instead, use a broader, all-encompassing enrollment count – will disproportionately funnel more resources to private schools regardless of need and to undercut the dollars going to public schools through CARES. The net effect of this change will mean that high poverty students in public schools will be generating funds for wealthy students in private schools</a:t>
            </a:r>
          </a:p>
          <a:p>
            <a:pPr marL="0" indent="0">
              <a:buNone/>
            </a:pPr>
            <a:r>
              <a:rPr lang="en-US" dirty="0">
                <a:solidFill>
                  <a:schemeClr val="tx1"/>
                </a:solidFill>
              </a:rPr>
              <a:t>Despite intense criticism and indication from States that they would not follow this flawed interpretation of equitable services, DeVos doubled down on her decision to prioritize funding for private school students by directing funding from low-income students in public school when she issued an interim final regulation on equitable services. </a:t>
            </a:r>
            <a:endParaRPr lang="en-US" dirty="0"/>
          </a:p>
        </p:txBody>
      </p:sp>
    </p:spTree>
    <p:extLst>
      <p:ext uri="{BB962C8B-B14F-4D97-AF65-F5344CB8AC3E}">
        <p14:creationId xmlns:p14="http://schemas.microsoft.com/office/powerpoint/2010/main" val="1351712644"/>
      </p:ext>
    </p:extLst>
  </p:cSld>
  <p:clrMapOvr>
    <a:masterClrMapping/>
  </p:clrMapOvr>
</p:sld>
</file>

<file path=ppt/theme/theme1.xml><?xml version="1.0" encoding="utf-8"?>
<a:theme xmlns:a="http://schemas.openxmlformats.org/drawingml/2006/main" name="Retrospect">
  <a:themeElements>
    <a:clrScheme name="Retrospect">
      <a:dk1>
        <a:srgbClr val="000000"/>
      </a:dk1>
      <a:lt1>
        <a:srgbClr val="FFFFFF"/>
      </a:lt1>
      <a:dk2>
        <a:srgbClr val="46464A"/>
      </a:dk2>
      <a:lt2>
        <a:srgbClr val="D1D9E1"/>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BAB94BD4-5D6D-4148-AB57-A4CCF1FD4E0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C53D550B2D8994E81F339E5242EFD28" ma:contentTypeVersion="12" ma:contentTypeDescription="Create a new document." ma:contentTypeScope="" ma:versionID="053c4b189551944aa1b9f83427b8c257">
  <xsd:schema xmlns:xsd="http://www.w3.org/2001/XMLSchema" xmlns:xs="http://www.w3.org/2001/XMLSchema" xmlns:p="http://schemas.microsoft.com/office/2006/metadata/properties" xmlns:ns2="34b16050-41ae-41ea-ae08-597315b30d4d" xmlns:ns3="6dacf424-38b7-4d17-b0c0-38772f248643" targetNamespace="http://schemas.microsoft.com/office/2006/metadata/properties" ma:root="true" ma:fieldsID="87be20c412bd086eeca4264601fca6e6" ns2:_="" ns3:_="">
    <xsd:import namespace="34b16050-41ae-41ea-ae08-597315b30d4d"/>
    <xsd:import namespace="6dacf424-38b7-4d17-b0c0-38772f24864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b16050-41ae-41ea-ae08-597315b30d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dacf424-38b7-4d17-b0c0-38772f248643"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CA7C1B-65FA-43DD-AEBE-06F656FF918B}">
  <ds:schemaRefs>
    <ds:schemaRef ds:uri="http://purl.org/dc/terms/"/>
    <ds:schemaRef ds:uri="http://www.w3.org/XML/1998/namespace"/>
    <ds:schemaRef ds:uri="http://schemas.microsoft.com/office/2006/documentManagement/types"/>
    <ds:schemaRef ds:uri="http://purl.org/dc/elements/1.1/"/>
    <ds:schemaRef ds:uri="http://schemas.microsoft.com/office/2006/metadata/properties"/>
    <ds:schemaRef ds:uri="http://purl.org/dc/dcmitype/"/>
    <ds:schemaRef ds:uri="http://schemas.openxmlformats.org/package/2006/metadata/core-properties"/>
    <ds:schemaRef ds:uri="http://schemas.microsoft.com/office/infopath/2007/PartnerControls"/>
    <ds:schemaRef ds:uri="34b16050-41ae-41ea-ae08-597315b30d4d"/>
  </ds:schemaRefs>
</ds:datastoreItem>
</file>

<file path=customXml/itemProps2.xml><?xml version="1.0" encoding="utf-8"?>
<ds:datastoreItem xmlns:ds="http://schemas.openxmlformats.org/officeDocument/2006/customXml" ds:itemID="{D984A68C-691C-41B0-88ED-12C1400E4F78}">
  <ds:schemaRefs>
    <ds:schemaRef ds:uri="http://schemas.microsoft.com/sharepoint/v3/contenttype/forms"/>
  </ds:schemaRefs>
</ds:datastoreItem>
</file>

<file path=customXml/itemProps3.xml><?xml version="1.0" encoding="utf-8"?>
<ds:datastoreItem xmlns:ds="http://schemas.openxmlformats.org/officeDocument/2006/customXml" ds:itemID="{2F3B5D70-3386-4176-B3F4-A7CACF3B42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4b16050-41ae-41ea-ae08-597315b30d4d"/>
    <ds:schemaRef ds:uri="6dacf424-38b7-4d17-b0c0-38772f24864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Retrospect</Template>
  <TotalTime>2738</TotalTime>
  <Words>3619</Words>
  <Application>Microsoft Office PowerPoint</Application>
  <PresentationFormat>Widescreen</PresentationFormat>
  <Paragraphs>200</Paragraphs>
  <Slides>27</Slides>
  <Notes>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Calibri</vt:lpstr>
      <vt:lpstr>Calibri Light</vt:lpstr>
      <vt:lpstr>Cambria</vt:lpstr>
      <vt:lpstr>Courier New</vt:lpstr>
      <vt:lpstr>Symbol</vt:lpstr>
      <vt:lpstr>Wingdings</vt:lpstr>
      <vt:lpstr>Retrospect</vt:lpstr>
      <vt:lpstr>Federal Update</vt:lpstr>
      <vt:lpstr>Overview</vt:lpstr>
      <vt:lpstr>U.S. COVID-19: Federal Response</vt:lpstr>
      <vt:lpstr>COVID Responses </vt:lpstr>
      <vt:lpstr>COVID and Congress: Rounds 1 &amp; 2</vt:lpstr>
      <vt:lpstr>COVID &amp; Congress: Round 3 CARES Act </vt:lpstr>
      <vt:lpstr>CARES Act Education Funding</vt:lpstr>
      <vt:lpstr>CARES Act Privatization Power Grabs</vt:lpstr>
      <vt:lpstr>CARES Equitable Services Drama: From Guidance to Reg </vt:lpstr>
      <vt:lpstr>Equitable Services Interim Final Reg</vt:lpstr>
      <vt:lpstr>COVID &amp; Congress: Round 4</vt:lpstr>
      <vt:lpstr>COVID &amp; Congress: Round 5 - House</vt:lpstr>
      <vt:lpstr>COVID &amp; Congress: Round 5 - Senate</vt:lpstr>
      <vt:lpstr>What do House and Senate Dem bills have in common?</vt:lpstr>
      <vt:lpstr>Why is talking about IDEA flexibility with Dems so difficult?</vt:lpstr>
      <vt:lpstr>IDEA Ask #1</vt:lpstr>
      <vt:lpstr>IDEA Ask #2</vt:lpstr>
      <vt:lpstr>Liability protection</vt:lpstr>
      <vt:lpstr>Child nutrition: USDA Waivers</vt:lpstr>
      <vt:lpstr>Child Nutrition Priorities </vt:lpstr>
      <vt:lpstr>Infrastructure: The Moving Forward Act</vt:lpstr>
      <vt:lpstr>FY21 Appropriations</vt:lpstr>
      <vt:lpstr>Advocating in a Virtual Environment</vt:lpstr>
      <vt:lpstr>Advocating in a Virtual Environment</vt:lpstr>
      <vt:lpstr>Get Involved, Stay Engaged </vt:lpstr>
      <vt:lpstr>Contact Us!</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AASA/ASBO Advocacy Update</dc:title>
  <dc:creator>Ellerson Ng, Noelle</dc:creator>
  <cp:lastModifiedBy>Rogers, Christian</cp:lastModifiedBy>
  <cp:revision>43</cp:revision>
  <dcterms:created xsi:type="dcterms:W3CDTF">2019-07-02T21:24:25Z</dcterms:created>
  <dcterms:modified xsi:type="dcterms:W3CDTF">2020-07-10T16:43:07Z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0x0101007C53D550B2D8994E81F339E5242EFD28</vt:lpwstr>
  </property>
</Properties>
</file>