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notesSlides/notesSlide18.xml" ContentType="application/vnd.openxmlformats-officedocument.presentationml.notesSlide+xml"/>
  <Override PartName="/ppt/charts/chart10.xml" ContentType="application/vnd.openxmlformats-officedocument.drawingml.chart+xml"/>
  <Override PartName="/ppt/charts/style7.xml" ContentType="application/vnd.ms-office.chartstyle+xml"/>
  <Override PartName="/ppt/charts/colors7.xml" ContentType="application/vnd.ms-office.chartcolorstyle+xml"/>
  <Override PartName="/ppt/charts/chart11.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9.xml" ContentType="application/vnd.openxmlformats-officedocument.presentationml.notesSlide+xml"/>
  <Override PartName="/ppt/charts/chart12.xml" ContentType="application/vnd.openxmlformats-officedocument.drawingml.chart+xml"/>
  <Override PartName="/ppt/charts/style9.xml" ContentType="application/vnd.ms-office.chartstyle+xml"/>
  <Override PartName="/ppt/charts/colors9.xml" ContentType="application/vnd.ms-office.chartcolorstyle+xml"/>
  <Override PartName="/ppt/charts/chart13.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20.xml" ContentType="application/vnd.openxmlformats-officedocument.presentationml.notesSlide+xml"/>
  <Override PartName="/ppt/charts/chart14.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5.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7.xml" ContentType="application/vnd.openxmlformats-officedocument.drawingml.chart+xml"/>
  <Override PartName="/ppt/notesSlides/notesSlide24.xml" ContentType="application/vnd.openxmlformats-officedocument.presentationml.notesSlide+xml"/>
  <Override PartName="/ppt/charts/chart18.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5.xml" ContentType="application/vnd.openxmlformats-officedocument.presentationml.notesSlide+xml"/>
  <Override PartName="/ppt/charts/chart19.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6.xml" ContentType="application/vnd.openxmlformats-officedocument.presentationml.notesSlide+xml"/>
  <Override PartName="/ppt/charts/chart20.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7.xml" ContentType="application/vnd.openxmlformats-officedocument.presentationml.notesSlide+xml"/>
  <Override PartName="/ppt/charts/chart21.xml" ContentType="application/vnd.openxmlformats-officedocument.drawingml.chart+xml"/>
  <Override PartName="/ppt/notesSlides/notesSlide28.xml" ContentType="application/vnd.openxmlformats-officedocument.presentationml.notesSlide+xml"/>
  <Override PartName="/ppt/charts/chart2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3"/>
  </p:notesMasterIdLst>
  <p:sldIdLst>
    <p:sldId id="256" r:id="rId2"/>
    <p:sldId id="1227" r:id="rId3"/>
    <p:sldId id="1242" r:id="rId4"/>
    <p:sldId id="1235" r:id="rId5"/>
    <p:sldId id="2337" r:id="rId6"/>
    <p:sldId id="2339" r:id="rId7"/>
    <p:sldId id="2340" r:id="rId8"/>
    <p:sldId id="2351" r:id="rId9"/>
    <p:sldId id="2352" r:id="rId10"/>
    <p:sldId id="2353" r:id="rId11"/>
    <p:sldId id="1328" r:id="rId12"/>
    <p:sldId id="2341" r:id="rId13"/>
    <p:sldId id="2342" r:id="rId14"/>
    <p:sldId id="2343" r:id="rId15"/>
    <p:sldId id="282" r:id="rId16"/>
    <p:sldId id="2349" r:id="rId17"/>
    <p:sldId id="2347" r:id="rId18"/>
    <p:sldId id="2348" r:id="rId19"/>
    <p:sldId id="2308" r:id="rId20"/>
    <p:sldId id="2350" r:id="rId21"/>
    <p:sldId id="2309" r:id="rId22"/>
    <p:sldId id="1275" r:id="rId23"/>
    <p:sldId id="1265" r:id="rId24"/>
    <p:sldId id="2295" r:id="rId25"/>
    <p:sldId id="2296" r:id="rId26"/>
    <p:sldId id="2298" r:id="rId27"/>
    <p:sldId id="2345" r:id="rId28"/>
    <p:sldId id="2306" r:id="rId29"/>
    <p:sldId id="271" r:id="rId30"/>
    <p:sldId id="2302" r:id="rId31"/>
    <p:sldId id="289" r:id="rId32"/>
    <p:sldId id="2301" r:id="rId33"/>
    <p:sldId id="2324" r:id="rId34"/>
    <p:sldId id="2346" r:id="rId35"/>
    <p:sldId id="2323" r:id="rId36"/>
    <p:sldId id="2325" r:id="rId37"/>
    <p:sldId id="2326" r:id="rId38"/>
    <p:sldId id="2344" r:id="rId39"/>
    <p:sldId id="2328" r:id="rId40"/>
    <p:sldId id="2329" r:id="rId41"/>
    <p:sldId id="269" r:id="rId4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dsay Kruse" initials="LK" lastIdx="3" clrIdx="0">
    <p:extLst>
      <p:ext uri="{19B8F6BF-5375-455C-9EA6-DF929625EA0E}">
        <p15:presenceInfo xmlns:p15="http://schemas.microsoft.com/office/powerpoint/2012/main" userId="0d59bd34-e8a3-4ac2-a1bc-d33fc81b2edf" providerId="Windows Live"/>
      </p:ext>
    </p:extLst>
  </p:cmAuthor>
  <p:cmAuthor id="2" name="Jonathan Voss" initials="JV" lastIdx="2" clrIdx="1">
    <p:extLst>
      <p:ext uri="{19B8F6BF-5375-455C-9EA6-DF929625EA0E}">
        <p15:presenceInfo xmlns:p15="http://schemas.microsoft.com/office/powerpoint/2012/main" userId="Jonathan Voss" providerId="None"/>
      </p:ext>
    </p:extLst>
  </p:cmAuthor>
  <p:cmAuthor id="3" name="Jonathan Voss" initials="JV [2]" lastIdx="0" clrIdx="2">
    <p:extLst>
      <p:ext uri="{19B8F6BF-5375-455C-9EA6-DF929625EA0E}">
        <p15:presenceInfo xmlns:p15="http://schemas.microsoft.com/office/powerpoint/2012/main" userId="S-1-5-21-1912555201-226284679-2662053949-1242" providerId="AD"/>
      </p:ext>
    </p:extLst>
  </p:cmAuthor>
  <p:cmAuthor id="4" name="Lindsey Buttel" initials="LB" lastIdx="20" clrIdx="3">
    <p:extLst>
      <p:ext uri="{19B8F6BF-5375-455C-9EA6-DF929625EA0E}">
        <p15:presenceInfo xmlns:p15="http://schemas.microsoft.com/office/powerpoint/2012/main" userId="S::lbuttel@lakeresearch.com::f911a525-50c4-4119-bf54-311cba92d328" providerId="AD"/>
      </p:ext>
    </p:extLst>
  </p:cmAuthor>
  <p:cmAuthor id="5" name="Tim Dixon" initials="TD" lastIdx="6" clrIdx="4">
    <p:extLst>
      <p:ext uri="{19B8F6BF-5375-455C-9EA6-DF929625EA0E}">
        <p15:presenceInfo xmlns:p15="http://schemas.microsoft.com/office/powerpoint/2012/main" userId="71d35144b2bd30de"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8896"/>
    <a:srgbClr val="9D8666"/>
    <a:srgbClr val="E57A77"/>
    <a:srgbClr val="7FB7DF"/>
    <a:srgbClr val="C00000"/>
    <a:srgbClr val="0070C0"/>
    <a:srgbClr val="EEA6A4"/>
    <a:srgbClr val="B4DFFF"/>
    <a:srgbClr val="69BFFF"/>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056" autoAdjust="0"/>
    <p:restoredTop sz="90129" autoAdjust="0"/>
  </p:normalViewPr>
  <p:slideViewPr>
    <p:cSldViewPr snapToGrid="0">
      <p:cViewPr varScale="1">
        <p:scale>
          <a:sx n="57" d="100"/>
          <a:sy n="57" d="100"/>
        </p:scale>
        <p:origin x="448" y="2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7.xml"/><Relationship Id="rId1" Type="http://schemas.microsoft.com/office/2011/relationships/chartStyle" Target="style7.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8.xml"/><Relationship Id="rId1" Type="http://schemas.microsoft.com/office/2011/relationships/chartStyle" Target="style8.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9.xml"/><Relationship Id="rId1" Type="http://schemas.microsoft.com/office/2011/relationships/chartStyle" Target="style9.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0.xml"/><Relationship Id="rId1" Type="http://schemas.microsoft.com/office/2011/relationships/chartStyle" Target="style10.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1.xml"/><Relationship Id="rId1" Type="http://schemas.microsoft.com/office/2011/relationships/chartStyle" Target="style11.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2.xml"/><Relationship Id="rId1" Type="http://schemas.microsoft.com/office/2011/relationships/chartStyle" Target="style12.xml"/></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7.xlsx"/><Relationship Id="rId2" Type="http://schemas.microsoft.com/office/2011/relationships/chartColorStyle" Target="colors13.xml"/><Relationship Id="rId1" Type="http://schemas.microsoft.com/office/2011/relationships/chartStyle" Target="style13.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5.xml"/><Relationship Id="rId1" Type="http://schemas.microsoft.com/office/2011/relationships/chartStyle" Target="style15.xml"/></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lineChart>
        <c:grouping val="standard"/>
        <c:varyColors val="0"/>
        <c:ser>
          <c:idx val="0"/>
          <c:order val="0"/>
          <c:tx>
            <c:strRef>
              <c:f>Sheet1!$B$1</c:f>
              <c:strCache>
                <c:ptCount val="1"/>
                <c:pt idx="0">
                  <c:v>Satisfied</c:v>
                </c:pt>
              </c:strCache>
            </c:strRef>
          </c:tx>
          <c:spPr>
            <a:ln>
              <a:solidFill>
                <a:srgbClr val="002060"/>
              </a:solidFill>
            </a:ln>
          </c:spPr>
          <c:marker>
            <c:symbol val="diamond"/>
            <c:size val="6"/>
            <c:spPr>
              <a:solidFill>
                <a:srgbClr val="002060"/>
              </a:solidFill>
              <a:ln>
                <a:solidFill>
                  <a:srgbClr val="002060"/>
                </a:solidFill>
              </a:ln>
            </c:spPr>
          </c:marker>
          <c:dLbls>
            <c:dLbl>
              <c:idx val="55"/>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8E3-442C-8131-7843B9A42942}"/>
                </c:ext>
              </c:extLst>
            </c:dLbl>
            <c:spPr>
              <a:noFill/>
              <a:ln>
                <a:noFill/>
              </a:ln>
              <a:effectLst/>
            </c:spPr>
            <c:txPr>
              <a:bodyPr wrap="square" lIns="38100" tIns="19050" rIns="38100" bIns="19050" anchor="ctr">
                <a:spAutoFit/>
              </a:bodyPr>
              <a:lstStyle/>
              <a:p>
                <a:pPr>
                  <a:defRPr b="1">
                    <a:solidFill>
                      <a:srgbClr val="002060"/>
                    </a:solidFill>
                  </a:defRPr>
                </a:pPr>
                <a:endParaRPr lang="en-US"/>
              </a:p>
            </c:txPr>
            <c:dLblPos val="b"/>
            <c:showLegendKey val="0"/>
            <c:showVal val="0"/>
            <c:showCatName val="0"/>
            <c:showSerName val="0"/>
            <c:showPercent val="0"/>
            <c:showBubbleSize val="0"/>
            <c:extLst>
              <c:ext xmlns:c15="http://schemas.microsoft.com/office/drawing/2012/chart" uri="{CE6537A1-D6FC-4f65-9D91-7224C49458BB}">
                <c15:showLeaderLines val="1"/>
              </c:ext>
            </c:extLst>
          </c:dLbls>
          <c:cat>
            <c:strRef>
              <c:f>Sheet1!$A$2:$A$57</c:f>
              <c:strCache>
                <c:ptCount val="56"/>
                <c:pt idx="0">
                  <c:v>1/6-10/16</c:v>
                </c:pt>
                <c:pt idx="1">
                  <c:v>2/3-7/16</c:v>
                </c:pt>
                <c:pt idx="2">
                  <c:v>3/2-6/16</c:v>
                </c:pt>
                <c:pt idx="3">
                  <c:v>4/6-10/16</c:v>
                </c:pt>
                <c:pt idx="4">
                  <c:v>5/4-8/16</c:v>
                </c:pt>
                <c:pt idx="5">
                  <c:v>6/1-5/16</c:v>
                </c:pt>
                <c:pt idx="6">
                  <c:v>7/13-17/16</c:v>
                </c:pt>
                <c:pt idx="7">
                  <c:v>8/3-7/16</c:v>
                </c:pt>
                <c:pt idx="8">
                  <c:v>9/7-11/16</c:v>
                </c:pt>
                <c:pt idx="9">
                  <c:v>10/5-9/16</c:v>
                </c:pt>
                <c:pt idx="10">
                  <c:v>11/1-6/16</c:v>
                </c:pt>
                <c:pt idx="11">
                  <c:v>11/9-13/16</c:v>
                </c:pt>
                <c:pt idx="12">
                  <c:v>12/7-11/16</c:v>
                </c:pt>
                <c:pt idx="13">
                  <c:v>1/4-8/17</c:v>
                </c:pt>
                <c:pt idx="14">
                  <c:v>2/1-5/17</c:v>
                </c:pt>
                <c:pt idx="15">
                  <c:v>3/1-5/17</c:v>
                </c:pt>
                <c:pt idx="16">
                  <c:v>4/5-9/17</c:v>
                </c:pt>
                <c:pt idx="17">
                  <c:v>5/3-7/17</c:v>
                </c:pt>
                <c:pt idx="18">
                  <c:v>6/7-11/17</c:v>
                </c:pt>
                <c:pt idx="19">
                  <c:v>7/5-9/17</c:v>
                </c:pt>
                <c:pt idx="20">
                  <c:v>8/2-6/17</c:v>
                </c:pt>
                <c:pt idx="21">
                  <c:v>9/6-10/17</c:v>
                </c:pt>
                <c:pt idx="22">
                  <c:v>10/5-11/17</c:v>
                </c:pt>
                <c:pt idx="23">
                  <c:v>11/2-8/17</c:v>
                </c:pt>
                <c:pt idx="24">
                  <c:v>12/4-11/17</c:v>
                </c:pt>
                <c:pt idx="25">
                  <c:v>1/2-7/18</c:v>
                </c:pt>
                <c:pt idx="26">
                  <c:v>2/1-10/18</c:v>
                </c:pt>
                <c:pt idx="27">
                  <c:v>3/1-8/18</c:v>
                </c:pt>
                <c:pt idx="28">
                  <c:v>4/2-11/18</c:v>
                </c:pt>
                <c:pt idx="29">
                  <c:v>5/1-10/18</c:v>
                </c:pt>
                <c:pt idx="30">
                  <c:v>6/1-13/18</c:v>
                </c:pt>
                <c:pt idx="31">
                  <c:v>7/1-11/18</c:v>
                </c:pt>
                <c:pt idx="32">
                  <c:v>8/1-12/18</c:v>
                </c:pt>
                <c:pt idx="33">
                  <c:v>9/4-12/18</c:v>
                </c:pt>
                <c:pt idx="34">
                  <c:v>10/1-10/18</c:v>
                </c:pt>
                <c:pt idx="35">
                  <c:v>10/15-28/18</c:v>
                </c:pt>
                <c:pt idx="36">
                  <c:v>11/1-11/18</c:v>
                </c:pt>
                <c:pt idx="37">
                  <c:v>12/3-12/18</c:v>
                </c:pt>
                <c:pt idx="38">
                  <c:v>1/2-10/19</c:v>
                </c:pt>
                <c:pt idx="39">
                  <c:v>2/1-10/19</c:v>
                </c:pt>
                <c:pt idx="40">
                  <c:v>3/1-10/19</c:v>
                </c:pt>
                <c:pt idx="41">
                  <c:v>4/1-9/19</c:v>
                </c:pt>
                <c:pt idx="42">
                  <c:v>5/1-12/19</c:v>
                </c:pt>
                <c:pt idx="43">
                  <c:v>6/3-16/19</c:v>
                </c:pt>
                <c:pt idx="44">
                  <c:v>7/1-12/19</c:v>
                </c:pt>
                <c:pt idx="45">
                  <c:v>8/1-14/19</c:v>
                </c:pt>
                <c:pt idx="46">
                  <c:v>9/3-15/19</c:v>
                </c:pt>
                <c:pt idx="47">
                  <c:v>10/1-13/19</c:v>
                </c:pt>
                <c:pt idx="48">
                  <c:v>11/1-14/19</c:v>
                </c:pt>
                <c:pt idx="49">
                  <c:v>12/2-15/19</c:v>
                </c:pt>
                <c:pt idx="50">
                  <c:v>1/2-15/20</c:v>
                </c:pt>
                <c:pt idx="51">
                  <c:v>2/3-16/20</c:v>
                </c:pt>
                <c:pt idx="52">
                  <c:v>3/2-13/20</c:v>
                </c:pt>
                <c:pt idx="53">
                  <c:v>4/1-14/20</c:v>
                </c:pt>
                <c:pt idx="54">
                  <c:v>5/1-13/20</c:v>
                </c:pt>
                <c:pt idx="55">
                  <c:v>4-Jun-20</c:v>
                </c:pt>
              </c:strCache>
            </c:strRef>
          </c:cat>
          <c:val>
            <c:numRef>
              <c:f>Sheet1!$B$2:$B$57</c:f>
              <c:numCache>
                <c:formatCode>General</c:formatCode>
                <c:ptCount val="56"/>
                <c:pt idx="0">
                  <c:v>23</c:v>
                </c:pt>
                <c:pt idx="1">
                  <c:v>27</c:v>
                </c:pt>
                <c:pt idx="2">
                  <c:v>27</c:v>
                </c:pt>
                <c:pt idx="3">
                  <c:v>26</c:v>
                </c:pt>
                <c:pt idx="4">
                  <c:v>28</c:v>
                </c:pt>
                <c:pt idx="5">
                  <c:v>29</c:v>
                </c:pt>
                <c:pt idx="6">
                  <c:v>17</c:v>
                </c:pt>
                <c:pt idx="7">
                  <c:v>27</c:v>
                </c:pt>
                <c:pt idx="8">
                  <c:v>29</c:v>
                </c:pt>
                <c:pt idx="9">
                  <c:v>28</c:v>
                </c:pt>
                <c:pt idx="10">
                  <c:v>37</c:v>
                </c:pt>
                <c:pt idx="11">
                  <c:v>27</c:v>
                </c:pt>
                <c:pt idx="12">
                  <c:v>27</c:v>
                </c:pt>
                <c:pt idx="13">
                  <c:v>26</c:v>
                </c:pt>
                <c:pt idx="14">
                  <c:v>30</c:v>
                </c:pt>
                <c:pt idx="15">
                  <c:v>29</c:v>
                </c:pt>
                <c:pt idx="16">
                  <c:v>32</c:v>
                </c:pt>
                <c:pt idx="17">
                  <c:v>31</c:v>
                </c:pt>
                <c:pt idx="18">
                  <c:v>24</c:v>
                </c:pt>
                <c:pt idx="19">
                  <c:v>27</c:v>
                </c:pt>
                <c:pt idx="20">
                  <c:v>28</c:v>
                </c:pt>
                <c:pt idx="21">
                  <c:v>25</c:v>
                </c:pt>
                <c:pt idx="22">
                  <c:v>21</c:v>
                </c:pt>
                <c:pt idx="23">
                  <c:v>25</c:v>
                </c:pt>
                <c:pt idx="24">
                  <c:v>29</c:v>
                </c:pt>
                <c:pt idx="25">
                  <c:v>29</c:v>
                </c:pt>
                <c:pt idx="26">
                  <c:v>36</c:v>
                </c:pt>
                <c:pt idx="27">
                  <c:v>28</c:v>
                </c:pt>
                <c:pt idx="28">
                  <c:v>29</c:v>
                </c:pt>
                <c:pt idx="29">
                  <c:v>37</c:v>
                </c:pt>
                <c:pt idx="30">
                  <c:v>38</c:v>
                </c:pt>
                <c:pt idx="31">
                  <c:v>35</c:v>
                </c:pt>
                <c:pt idx="32">
                  <c:v>36</c:v>
                </c:pt>
                <c:pt idx="33">
                  <c:v>37</c:v>
                </c:pt>
                <c:pt idx="34">
                  <c:v>38</c:v>
                </c:pt>
                <c:pt idx="35">
                  <c:v>33</c:v>
                </c:pt>
                <c:pt idx="36">
                  <c:v>35</c:v>
                </c:pt>
                <c:pt idx="37">
                  <c:v>31</c:v>
                </c:pt>
                <c:pt idx="38">
                  <c:v>26</c:v>
                </c:pt>
                <c:pt idx="39">
                  <c:v>29</c:v>
                </c:pt>
                <c:pt idx="40">
                  <c:v>33</c:v>
                </c:pt>
                <c:pt idx="41">
                  <c:v>31</c:v>
                </c:pt>
                <c:pt idx="42">
                  <c:v>36</c:v>
                </c:pt>
                <c:pt idx="43">
                  <c:v>32</c:v>
                </c:pt>
                <c:pt idx="44">
                  <c:v>36</c:v>
                </c:pt>
                <c:pt idx="45">
                  <c:v>32</c:v>
                </c:pt>
                <c:pt idx="46">
                  <c:v>33</c:v>
                </c:pt>
                <c:pt idx="47">
                  <c:v>28</c:v>
                </c:pt>
                <c:pt idx="48">
                  <c:v>35</c:v>
                </c:pt>
                <c:pt idx="49">
                  <c:v>36</c:v>
                </c:pt>
                <c:pt idx="50">
                  <c:v>41</c:v>
                </c:pt>
                <c:pt idx="51">
                  <c:v>45</c:v>
                </c:pt>
                <c:pt idx="52">
                  <c:v>42</c:v>
                </c:pt>
                <c:pt idx="53">
                  <c:v>30</c:v>
                </c:pt>
                <c:pt idx="54">
                  <c:v>32</c:v>
                </c:pt>
                <c:pt idx="55">
                  <c:v>20</c:v>
                </c:pt>
              </c:numCache>
            </c:numRef>
          </c:val>
          <c:smooth val="0"/>
          <c:extLst>
            <c:ext xmlns:c16="http://schemas.microsoft.com/office/drawing/2014/chart" uri="{C3380CC4-5D6E-409C-BE32-E72D297353CC}">
              <c16:uniqueId val="{00000007-45E0-449C-A19A-6D7B22E54224}"/>
            </c:ext>
          </c:extLst>
        </c:ser>
        <c:ser>
          <c:idx val="1"/>
          <c:order val="1"/>
          <c:tx>
            <c:strRef>
              <c:f>Sheet1!$C$1</c:f>
              <c:strCache>
                <c:ptCount val="1"/>
                <c:pt idx="0">
                  <c:v>Dissatisfied</c:v>
                </c:pt>
              </c:strCache>
            </c:strRef>
          </c:tx>
          <c:spPr>
            <a:ln>
              <a:solidFill>
                <a:srgbClr val="C00000"/>
              </a:solidFill>
            </a:ln>
          </c:spPr>
          <c:marker>
            <c:symbol val="square"/>
            <c:size val="6"/>
            <c:spPr>
              <a:solidFill>
                <a:srgbClr val="C00000"/>
              </a:solidFill>
              <a:ln>
                <a:solidFill>
                  <a:srgbClr val="C00000"/>
                </a:solidFill>
              </a:ln>
            </c:spPr>
          </c:marker>
          <c:dLbls>
            <c:dLbl>
              <c:idx val="55"/>
              <c:dLblPos val="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8E3-442C-8131-7843B9A42942}"/>
                </c:ext>
              </c:extLst>
            </c:dLbl>
            <c:spPr>
              <a:noFill/>
              <a:ln>
                <a:noFill/>
              </a:ln>
              <a:effectLst/>
            </c:spPr>
            <c:txPr>
              <a:bodyPr wrap="square" lIns="38100" tIns="19050" rIns="38100" bIns="19050" anchor="ctr">
                <a:spAutoFit/>
              </a:bodyPr>
              <a:lstStyle/>
              <a:p>
                <a:pPr>
                  <a:defRPr b="1">
                    <a:solidFill>
                      <a:srgbClr val="C00000"/>
                    </a:solidFill>
                  </a:defRPr>
                </a:pPr>
                <a:endParaRPr lang="en-US"/>
              </a:p>
            </c:txPr>
            <c:dLblPos val="t"/>
            <c:showLegendKey val="0"/>
            <c:showVal val="0"/>
            <c:showCatName val="0"/>
            <c:showSerName val="0"/>
            <c:showPercent val="0"/>
            <c:showBubbleSize val="0"/>
            <c:extLst>
              <c:ext xmlns:c15="http://schemas.microsoft.com/office/drawing/2012/chart" uri="{CE6537A1-D6FC-4f65-9D91-7224C49458BB}">
                <c15:showLeaderLines val="1"/>
              </c:ext>
            </c:extLst>
          </c:dLbls>
          <c:cat>
            <c:strRef>
              <c:f>Sheet1!$A$2:$A$57</c:f>
              <c:strCache>
                <c:ptCount val="56"/>
                <c:pt idx="0">
                  <c:v>1/6-10/16</c:v>
                </c:pt>
                <c:pt idx="1">
                  <c:v>2/3-7/16</c:v>
                </c:pt>
                <c:pt idx="2">
                  <c:v>3/2-6/16</c:v>
                </c:pt>
                <c:pt idx="3">
                  <c:v>4/6-10/16</c:v>
                </c:pt>
                <c:pt idx="4">
                  <c:v>5/4-8/16</c:v>
                </c:pt>
                <c:pt idx="5">
                  <c:v>6/1-5/16</c:v>
                </c:pt>
                <c:pt idx="6">
                  <c:v>7/13-17/16</c:v>
                </c:pt>
                <c:pt idx="7">
                  <c:v>8/3-7/16</c:v>
                </c:pt>
                <c:pt idx="8">
                  <c:v>9/7-11/16</c:v>
                </c:pt>
                <c:pt idx="9">
                  <c:v>10/5-9/16</c:v>
                </c:pt>
                <c:pt idx="10">
                  <c:v>11/1-6/16</c:v>
                </c:pt>
                <c:pt idx="11">
                  <c:v>11/9-13/16</c:v>
                </c:pt>
                <c:pt idx="12">
                  <c:v>12/7-11/16</c:v>
                </c:pt>
                <c:pt idx="13">
                  <c:v>1/4-8/17</c:v>
                </c:pt>
                <c:pt idx="14">
                  <c:v>2/1-5/17</c:v>
                </c:pt>
                <c:pt idx="15">
                  <c:v>3/1-5/17</c:v>
                </c:pt>
                <c:pt idx="16">
                  <c:v>4/5-9/17</c:v>
                </c:pt>
                <c:pt idx="17">
                  <c:v>5/3-7/17</c:v>
                </c:pt>
                <c:pt idx="18">
                  <c:v>6/7-11/17</c:v>
                </c:pt>
                <c:pt idx="19">
                  <c:v>7/5-9/17</c:v>
                </c:pt>
                <c:pt idx="20">
                  <c:v>8/2-6/17</c:v>
                </c:pt>
                <c:pt idx="21">
                  <c:v>9/6-10/17</c:v>
                </c:pt>
                <c:pt idx="22">
                  <c:v>10/5-11/17</c:v>
                </c:pt>
                <c:pt idx="23">
                  <c:v>11/2-8/17</c:v>
                </c:pt>
                <c:pt idx="24">
                  <c:v>12/4-11/17</c:v>
                </c:pt>
                <c:pt idx="25">
                  <c:v>1/2-7/18</c:v>
                </c:pt>
                <c:pt idx="26">
                  <c:v>2/1-10/18</c:v>
                </c:pt>
                <c:pt idx="27">
                  <c:v>3/1-8/18</c:v>
                </c:pt>
                <c:pt idx="28">
                  <c:v>4/2-11/18</c:v>
                </c:pt>
                <c:pt idx="29">
                  <c:v>5/1-10/18</c:v>
                </c:pt>
                <c:pt idx="30">
                  <c:v>6/1-13/18</c:v>
                </c:pt>
                <c:pt idx="31">
                  <c:v>7/1-11/18</c:v>
                </c:pt>
                <c:pt idx="32">
                  <c:v>8/1-12/18</c:v>
                </c:pt>
                <c:pt idx="33">
                  <c:v>9/4-12/18</c:v>
                </c:pt>
                <c:pt idx="34">
                  <c:v>10/1-10/18</c:v>
                </c:pt>
                <c:pt idx="35">
                  <c:v>10/15-28/18</c:v>
                </c:pt>
                <c:pt idx="36">
                  <c:v>11/1-11/18</c:v>
                </c:pt>
                <c:pt idx="37">
                  <c:v>12/3-12/18</c:v>
                </c:pt>
                <c:pt idx="38">
                  <c:v>1/2-10/19</c:v>
                </c:pt>
                <c:pt idx="39">
                  <c:v>2/1-10/19</c:v>
                </c:pt>
                <c:pt idx="40">
                  <c:v>3/1-10/19</c:v>
                </c:pt>
                <c:pt idx="41">
                  <c:v>4/1-9/19</c:v>
                </c:pt>
                <c:pt idx="42">
                  <c:v>5/1-12/19</c:v>
                </c:pt>
                <c:pt idx="43">
                  <c:v>6/3-16/19</c:v>
                </c:pt>
                <c:pt idx="44">
                  <c:v>7/1-12/19</c:v>
                </c:pt>
                <c:pt idx="45">
                  <c:v>8/1-14/19</c:v>
                </c:pt>
                <c:pt idx="46">
                  <c:v>9/3-15/19</c:v>
                </c:pt>
                <c:pt idx="47">
                  <c:v>10/1-13/19</c:v>
                </c:pt>
                <c:pt idx="48">
                  <c:v>11/1-14/19</c:v>
                </c:pt>
                <c:pt idx="49">
                  <c:v>12/2-15/19</c:v>
                </c:pt>
                <c:pt idx="50">
                  <c:v>1/2-15/20</c:v>
                </c:pt>
                <c:pt idx="51">
                  <c:v>2/3-16/20</c:v>
                </c:pt>
                <c:pt idx="52">
                  <c:v>3/2-13/20</c:v>
                </c:pt>
                <c:pt idx="53">
                  <c:v>4/1-14/20</c:v>
                </c:pt>
                <c:pt idx="54">
                  <c:v>5/1-13/20</c:v>
                </c:pt>
                <c:pt idx="55">
                  <c:v>4-Jun-20</c:v>
                </c:pt>
              </c:strCache>
            </c:strRef>
          </c:cat>
          <c:val>
            <c:numRef>
              <c:f>Sheet1!$C$2:$C$57</c:f>
              <c:numCache>
                <c:formatCode>General</c:formatCode>
                <c:ptCount val="56"/>
                <c:pt idx="0">
                  <c:v>76</c:v>
                </c:pt>
                <c:pt idx="1">
                  <c:v>71</c:v>
                </c:pt>
                <c:pt idx="2">
                  <c:v>71</c:v>
                </c:pt>
                <c:pt idx="3">
                  <c:v>71</c:v>
                </c:pt>
                <c:pt idx="4">
                  <c:v>69</c:v>
                </c:pt>
                <c:pt idx="5">
                  <c:v>69</c:v>
                </c:pt>
                <c:pt idx="6">
                  <c:v>82</c:v>
                </c:pt>
                <c:pt idx="7">
                  <c:v>72</c:v>
                </c:pt>
                <c:pt idx="8">
                  <c:v>70</c:v>
                </c:pt>
                <c:pt idx="9">
                  <c:v>70</c:v>
                </c:pt>
                <c:pt idx="10">
                  <c:v>62</c:v>
                </c:pt>
                <c:pt idx="11">
                  <c:v>70</c:v>
                </c:pt>
                <c:pt idx="12">
                  <c:v>71</c:v>
                </c:pt>
                <c:pt idx="13">
                  <c:v>72</c:v>
                </c:pt>
                <c:pt idx="14">
                  <c:v>68</c:v>
                </c:pt>
                <c:pt idx="15">
                  <c:v>69</c:v>
                </c:pt>
                <c:pt idx="16">
                  <c:v>66</c:v>
                </c:pt>
                <c:pt idx="17">
                  <c:v>66</c:v>
                </c:pt>
                <c:pt idx="18">
                  <c:v>73</c:v>
                </c:pt>
                <c:pt idx="19">
                  <c:v>71</c:v>
                </c:pt>
                <c:pt idx="20">
                  <c:v>70</c:v>
                </c:pt>
                <c:pt idx="21">
                  <c:v>73</c:v>
                </c:pt>
                <c:pt idx="22">
                  <c:v>75</c:v>
                </c:pt>
                <c:pt idx="23">
                  <c:v>72</c:v>
                </c:pt>
                <c:pt idx="24">
                  <c:v>67</c:v>
                </c:pt>
                <c:pt idx="25">
                  <c:v>69</c:v>
                </c:pt>
                <c:pt idx="26">
                  <c:v>63</c:v>
                </c:pt>
                <c:pt idx="27">
                  <c:v>68</c:v>
                </c:pt>
                <c:pt idx="28">
                  <c:v>69</c:v>
                </c:pt>
                <c:pt idx="29">
                  <c:v>62</c:v>
                </c:pt>
                <c:pt idx="30">
                  <c:v>60</c:v>
                </c:pt>
                <c:pt idx="31">
                  <c:v>62</c:v>
                </c:pt>
                <c:pt idx="32">
                  <c:v>63</c:v>
                </c:pt>
                <c:pt idx="33">
                  <c:v>61</c:v>
                </c:pt>
                <c:pt idx="34">
                  <c:v>59</c:v>
                </c:pt>
                <c:pt idx="35">
                  <c:v>65</c:v>
                </c:pt>
                <c:pt idx="36">
                  <c:v>62</c:v>
                </c:pt>
                <c:pt idx="37">
                  <c:v>66</c:v>
                </c:pt>
                <c:pt idx="38">
                  <c:v>72</c:v>
                </c:pt>
                <c:pt idx="39">
                  <c:v>69</c:v>
                </c:pt>
                <c:pt idx="40">
                  <c:v>65</c:v>
                </c:pt>
                <c:pt idx="41">
                  <c:v>67</c:v>
                </c:pt>
                <c:pt idx="42">
                  <c:v>63</c:v>
                </c:pt>
                <c:pt idx="43">
                  <c:v>66</c:v>
                </c:pt>
                <c:pt idx="44">
                  <c:v>62</c:v>
                </c:pt>
                <c:pt idx="45">
                  <c:v>67</c:v>
                </c:pt>
                <c:pt idx="46">
                  <c:v>66</c:v>
                </c:pt>
                <c:pt idx="47">
                  <c:v>70</c:v>
                </c:pt>
                <c:pt idx="48">
                  <c:v>64</c:v>
                </c:pt>
                <c:pt idx="49">
                  <c:v>62</c:v>
                </c:pt>
                <c:pt idx="50">
                  <c:v>58</c:v>
                </c:pt>
                <c:pt idx="51">
                  <c:v>55</c:v>
                </c:pt>
                <c:pt idx="52">
                  <c:v>57</c:v>
                </c:pt>
                <c:pt idx="53">
                  <c:v>68</c:v>
                </c:pt>
                <c:pt idx="54">
                  <c:v>66</c:v>
                </c:pt>
                <c:pt idx="55">
                  <c:v>78</c:v>
                </c:pt>
              </c:numCache>
            </c:numRef>
          </c:val>
          <c:smooth val="0"/>
          <c:extLst>
            <c:ext xmlns:c16="http://schemas.microsoft.com/office/drawing/2014/chart" uri="{C3380CC4-5D6E-409C-BE32-E72D297353CC}">
              <c16:uniqueId val="{00000008-45E0-449C-A19A-6D7B22E54224}"/>
            </c:ext>
          </c:extLst>
        </c:ser>
        <c:dLbls>
          <c:dLblPos val="b"/>
          <c:showLegendKey val="0"/>
          <c:showVal val="1"/>
          <c:showCatName val="0"/>
          <c:showSerName val="0"/>
          <c:showPercent val="0"/>
          <c:showBubbleSize val="0"/>
        </c:dLbls>
        <c:marker val="1"/>
        <c:smooth val="0"/>
        <c:axId val="201896848"/>
        <c:axId val="1"/>
      </c:lineChart>
      <c:catAx>
        <c:axId val="201896848"/>
        <c:scaling>
          <c:orientation val="minMax"/>
        </c:scaling>
        <c:delete val="0"/>
        <c:axPos val="b"/>
        <c:numFmt formatCode="General" sourceLinked="1"/>
        <c:majorTickMark val="out"/>
        <c:minorTickMark val="none"/>
        <c:tickLblPos val="low"/>
        <c:txPr>
          <a:bodyPr/>
          <a:lstStyle/>
          <a:p>
            <a:pPr>
              <a:defRPr sz="1200" b="1"/>
            </a:pPr>
            <a:endParaRPr lang="en-US"/>
          </a:p>
        </c:txPr>
        <c:crossAx val="1"/>
        <c:crosses val="autoZero"/>
        <c:auto val="1"/>
        <c:lblAlgn val="ctr"/>
        <c:lblOffset val="100"/>
        <c:noMultiLvlLbl val="0"/>
      </c:catAx>
      <c:valAx>
        <c:axId val="1"/>
        <c:scaling>
          <c:orientation val="minMax"/>
        </c:scaling>
        <c:delete val="1"/>
        <c:axPos val="l"/>
        <c:numFmt formatCode="General" sourceLinked="1"/>
        <c:majorTickMark val="out"/>
        <c:minorTickMark val="none"/>
        <c:tickLblPos val="nextTo"/>
        <c:crossAx val="201896848"/>
        <c:crosses val="autoZero"/>
        <c:crossBetween val="between"/>
      </c:valAx>
      <c:spPr>
        <a:noFill/>
        <a:ln w="25375">
          <a:noFill/>
        </a:ln>
      </c:spPr>
    </c:plotArea>
    <c:legend>
      <c:legendPos val="t"/>
      <c:layout>
        <c:manualLayout>
          <c:xMode val="edge"/>
          <c:yMode val="edge"/>
          <c:x val="0.18768432856324416"/>
          <c:y val="1.0499221754257463E-2"/>
          <c:w val="0.63151085893675052"/>
          <c:h val="8.6425563083684306E-2"/>
        </c:manualLayout>
      </c:layout>
      <c:overlay val="0"/>
      <c:txPr>
        <a:bodyPr/>
        <a:lstStyle/>
        <a:p>
          <a:pPr>
            <a:defRPr b="1"/>
          </a:pPr>
          <a:endParaRPr lang="en-US"/>
        </a:p>
      </c:txPr>
    </c:legend>
    <c:plotVisOnly val="1"/>
    <c:dispBlanksAs val="gap"/>
    <c:showDLblsOverMax val="0"/>
  </c:chart>
  <c:txPr>
    <a:bodyPr/>
    <a:lstStyle/>
    <a:p>
      <a:pPr>
        <a:defRPr sz="1798"/>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981888892768247"/>
          <c:y val="8.8978855643700408E-2"/>
          <c:w val="0.74696291325673592"/>
          <c:h val="0.87466138838569985"/>
        </c:manualLayout>
      </c:layout>
      <c:barChart>
        <c:barDir val="bar"/>
        <c:grouping val="percentStacked"/>
        <c:varyColors val="0"/>
        <c:ser>
          <c:idx val="0"/>
          <c:order val="0"/>
          <c:tx>
            <c:strRef>
              <c:f>Sheet1!$B$1</c:f>
              <c:strCache>
                <c:ptCount val="1"/>
                <c:pt idx="0">
                  <c:v>Not Enough</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Republicans in Congress</c:v>
                </c:pt>
                <c:pt idx="1">
                  <c:v>President Donald Trump</c:v>
                </c:pt>
                <c:pt idx="2">
                  <c:v>Democrats in Congress</c:v>
                </c:pt>
                <c:pt idx="3">
                  <c:v>The Governor in your State</c:v>
                </c:pt>
              </c:strCache>
            </c:strRef>
          </c:cat>
          <c:val>
            <c:numRef>
              <c:f>Sheet1!$B$2:$B$5</c:f>
              <c:numCache>
                <c:formatCode>General</c:formatCode>
                <c:ptCount val="4"/>
                <c:pt idx="0">
                  <c:v>59</c:v>
                </c:pt>
                <c:pt idx="1">
                  <c:v>58</c:v>
                </c:pt>
                <c:pt idx="2">
                  <c:v>54</c:v>
                </c:pt>
                <c:pt idx="3">
                  <c:v>43</c:v>
                </c:pt>
              </c:numCache>
            </c:numRef>
          </c:val>
          <c:extLst>
            <c:ext xmlns:c16="http://schemas.microsoft.com/office/drawing/2014/chart" uri="{C3380CC4-5D6E-409C-BE32-E72D297353CC}">
              <c16:uniqueId val="{00000000-EF65-45A6-982C-B79D4F40DA81}"/>
            </c:ext>
          </c:extLst>
        </c:ser>
        <c:ser>
          <c:idx val="1"/>
          <c:order val="1"/>
          <c:tx>
            <c:strRef>
              <c:f>Sheet1!$C$1</c:f>
              <c:strCache>
                <c:ptCount val="1"/>
                <c:pt idx="0">
                  <c:v>Right Amount </c:v>
                </c:pt>
              </c:strCache>
            </c:strRef>
          </c:tx>
          <c:spPr>
            <a:solidFill>
              <a:schemeClr val="bg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Republicans in Congress</c:v>
                </c:pt>
                <c:pt idx="1">
                  <c:v>President Donald Trump</c:v>
                </c:pt>
                <c:pt idx="2">
                  <c:v>Democrats in Congress</c:v>
                </c:pt>
                <c:pt idx="3">
                  <c:v>The Governor in your State</c:v>
                </c:pt>
              </c:strCache>
            </c:strRef>
          </c:cat>
          <c:val>
            <c:numRef>
              <c:f>Sheet1!$C$2:$C$5</c:f>
              <c:numCache>
                <c:formatCode>General</c:formatCode>
                <c:ptCount val="4"/>
                <c:pt idx="0">
                  <c:v>24</c:v>
                </c:pt>
                <c:pt idx="1">
                  <c:v>27</c:v>
                </c:pt>
                <c:pt idx="2">
                  <c:v>26</c:v>
                </c:pt>
                <c:pt idx="3">
                  <c:v>41</c:v>
                </c:pt>
              </c:numCache>
            </c:numRef>
          </c:val>
          <c:extLst>
            <c:ext xmlns:c16="http://schemas.microsoft.com/office/drawing/2014/chart" uri="{C3380CC4-5D6E-409C-BE32-E72D297353CC}">
              <c16:uniqueId val="{00000001-EF65-45A6-982C-B79D4F40DA81}"/>
            </c:ext>
          </c:extLst>
        </c:ser>
        <c:ser>
          <c:idx val="2"/>
          <c:order val="2"/>
          <c:tx>
            <c:strRef>
              <c:f>Sheet1!$D$1</c:f>
              <c:strCache>
                <c:ptCount val="1"/>
                <c:pt idx="0">
                  <c:v>Too Much </c:v>
                </c:pt>
              </c:strCache>
            </c:strRef>
          </c:tx>
          <c:spPr>
            <a:solidFill>
              <a:srgbClr val="7030A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Republicans in Congress</c:v>
                </c:pt>
                <c:pt idx="1">
                  <c:v>President Donald Trump</c:v>
                </c:pt>
                <c:pt idx="2">
                  <c:v>Democrats in Congress</c:v>
                </c:pt>
                <c:pt idx="3">
                  <c:v>The Governor in your State</c:v>
                </c:pt>
              </c:strCache>
            </c:strRef>
          </c:cat>
          <c:val>
            <c:numRef>
              <c:f>Sheet1!$D$2:$D$5</c:f>
              <c:numCache>
                <c:formatCode>General</c:formatCode>
                <c:ptCount val="4"/>
                <c:pt idx="0">
                  <c:v>3</c:v>
                </c:pt>
                <c:pt idx="1">
                  <c:v>3</c:v>
                </c:pt>
                <c:pt idx="2">
                  <c:v>8</c:v>
                </c:pt>
                <c:pt idx="3">
                  <c:v>3</c:v>
                </c:pt>
              </c:numCache>
            </c:numRef>
          </c:val>
          <c:extLst>
            <c:ext xmlns:c16="http://schemas.microsoft.com/office/drawing/2014/chart" uri="{C3380CC4-5D6E-409C-BE32-E72D297353CC}">
              <c16:uniqueId val="{00000002-EF65-45A6-982C-B79D4F40DA81}"/>
            </c:ext>
          </c:extLst>
        </c:ser>
        <c:dLbls>
          <c:showLegendKey val="0"/>
          <c:showVal val="0"/>
          <c:showCatName val="0"/>
          <c:showSerName val="0"/>
          <c:showPercent val="0"/>
          <c:showBubbleSize val="0"/>
        </c:dLbls>
        <c:gapWidth val="50"/>
        <c:overlap val="100"/>
        <c:axId val="433035736"/>
        <c:axId val="433036064"/>
      </c:barChart>
      <c:catAx>
        <c:axId val="433035736"/>
        <c:scaling>
          <c:orientation val="maxMin"/>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433036064"/>
        <c:crosses val="autoZero"/>
        <c:auto val="1"/>
        <c:lblAlgn val="ctr"/>
        <c:lblOffset val="100"/>
        <c:noMultiLvlLbl val="0"/>
      </c:catAx>
      <c:valAx>
        <c:axId val="433036064"/>
        <c:scaling>
          <c:orientation val="minMax"/>
        </c:scaling>
        <c:delete val="1"/>
        <c:axPos val="t"/>
        <c:numFmt formatCode="0%" sourceLinked="1"/>
        <c:majorTickMark val="none"/>
        <c:minorTickMark val="none"/>
        <c:tickLblPos val="nextTo"/>
        <c:crossAx val="43303573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781829467025063"/>
          <c:y val="3.2303573117415045E-2"/>
          <c:w val="0.43100884988442328"/>
          <c:h val="0.9353928537651699"/>
        </c:manualLayout>
      </c:layout>
      <c:barChart>
        <c:barDir val="bar"/>
        <c:grouping val="clustered"/>
        <c:varyColors val="0"/>
        <c:ser>
          <c:idx val="0"/>
          <c:order val="0"/>
          <c:tx>
            <c:strRef>
              <c:f>Sheet1!$B$1</c:f>
              <c:strCache>
                <c:ptCount val="1"/>
                <c:pt idx="0">
                  <c:v>Series 1</c:v>
                </c:pt>
              </c:strCache>
            </c:strRef>
          </c:tx>
          <c:spPr>
            <a:solidFill>
              <a:srgbClr val="0070C0"/>
            </a:solidFill>
            <a:ln>
              <a:noFill/>
            </a:ln>
            <a:effectLst/>
          </c:spPr>
          <c:invertIfNegative val="0"/>
          <c:dPt>
            <c:idx val="1"/>
            <c:invertIfNegative val="0"/>
            <c:bubble3D val="0"/>
            <c:spPr>
              <a:solidFill>
                <a:srgbClr val="0070C0"/>
              </a:solidFill>
              <a:ln>
                <a:noFill/>
              </a:ln>
              <a:effectLst/>
            </c:spPr>
            <c:extLst>
              <c:ext xmlns:c16="http://schemas.microsoft.com/office/drawing/2014/chart" uri="{C3380CC4-5D6E-409C-BE32-E72D297353CC}">
                <c16:uniqueId val="{00000001-6778-443E-AB61-306E2D066EA9}"/>
              </c:ext>
            </c:extLst>
          </c:dPt>
          <c:dPt>
            <c:idx val="2"/>
            <c:invertIfNegative val="0"/>
            <c:bubble3D val="0"/>
            <c:spPr>
              <a:solidFill>
                <a:srgbClr val="0070C0"/>
              </a:solidFill>
              <a:ln>
                <a:noFill/>
              </a:ln>
              <a:effectLst/>
            </c:spPr>
            <c:extLst>
              <c:ext xmlns:c16="http://schemas.microsoft.com/office/drawing/2014/chart" uri="{C3380CC4-5D6E-409C-BE32-E72D297353CC}">
                <c16:uniqueId val="{00000003-6778-443E-AB61-306E2D066EA9}"/>
              </c:ext>
            </c:extLst>
          </c:dPt>
          <c:dPt>
            <c:idx val="4"/>
            <c:invertIfNegative val="0"/>
            <c:bubble3D val="0"/>
            <c:spPr>
              <a:solidFill>
                <a:srgbClr val="0070C0"/>
              </a:solidFill>
              <a:ln>
                <a:noFill/>
              </a:ln>
              <a:effectLst/>
            </c:spPr>
            <c:extLst>
              <c:ext xmlns:c16="http://schemas.microsoft.com/office/drawing/2014/chart" uri="{C3380CC4-5D6E-409C-BE32-E72D297353CC}">
                <c16:uniqueId val="{00000005-6778-443E-AB61-306E2D066EA9}"/>
              </c:ext>
            </c:extLst>
          </c:dPt>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Household Income of &lt;$50K</c:v>
                </c:pt>
                <c:pt idx="1">
                  <c:v>Household Income of $100K+</c:v>
                </c:pt>
                <c:pt idx="2">
                  <c:v>Republican</c:v>
                </c:pt>
                <c:pt idx="3">
                  <c:v>Independent</c:v>
                </c:pt>
                <c:pt idx="4">
                  <c:v>Democrat</c:v>
                </c:pt>
                <c:pt idx="5">
                  <c:v>African American</c:v>
                </c:pt>
                <c:pt idx="6">
                  <c:v>White </c:v>
                </c:pt>
                <c:pt idx="7">
                  <c:v>Teachers</c:v>
                </c:pt>
                <c:pt idx="8">
                  <c:v>Parents</c:v>
                </c:pt>
                <c:pt idx="9">
                  <c:v>All Adults</c:v>
                </c:pt>
              </c:strCache>
            </c:strRef>
          </c:cat>
          <c:val>
            <c:numRef>
              <c:f>Sheet1!$B$2:$B$11</c:f>
              <c:numCache>
                <c:formatCode>General</c:formatCode>
                <c:ptCount val="10"/>
                <c:pt idx="0">
                  <c:v>64</c:v>
                </c:pt>
                <c:pt idx="1">
                  <c:v>54</c:v>
                </c:pt>
                <c:pt idx="2">
                  <c:v>45</c:v>
                </c:pt>
                <c:pt idx="3">
                  <c:v>57</c:v>
                </c:pt>
                <c:pt idx="4" formatCode="0">
                  <c:v>72</c:v>
                </c:pt>
                <c:pt idx="5" formatCode="0">
                  <c:v>73</c:v>
                </c:pt>
                <c:pt idx="6" formatCode="0">
                  <c:v>57</c:v>
                </c:pt>
                <c:pt idx="7" formatCode="0">
                  <c:v>75</c:v>
                </c:pt>
                <c:pt idx="8" formatCode="0">
                  <c:v>60</c:v>
                </c:pt>
                <c:pt idx="9" formatCode="0">
                  <c:v>60</c:v>
                </c:pt>
              </c:numCache>
            </c:numRef>
          </c:val>
          <c:extLst>
            <c:ext xmlns:c16="http://schemas.microsoft.com/office/drawing/2014/chart" uri="{C3380CC4-5D6E-409C-BE32-E72D297353CC}">
              <c16:uniqueId val="{00000006-6778-443E-AB61-306E2D066EA9}"/>
            </c:ext>
          </c:extLst>
        </c:ser>
        <c:dLbls>
          <c:showLegendKey val="0"/>
          <c:showVal val="0"/>
          <c:showCatName val="0"/>
          <c:showSerName val="0"/>
          <c:showPercent val="0"/>
          <c:showBubbleSize val="0"/>
        </c:dLbls>
        <c:gapWidth val="100"/>
        <c:axId val="626782448"/>
        <c:axId val="626798192"/>
      </c:barChart>
      <c:catAx>
        <c:axId val="6267824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crossAx val="626798192"/>
        <c:crosses val="autoZero"/>
        <c:auto val="1"/>
        <c:lblAlgn val="ctr"/>
        <c:lblOffset val="100"/>
        <c:noMultiLvlLbl val="0"/>
      </c:catAx>
      <c:valAx>
        <c:axId val="626798192"/>
        <c:scaling>
          <c:orientation val="minMax"/>
          <c:min val="0"/>
        </c:scaling>
        <c:delete val="1"/>
        <c:axPos val="b"/>
        <c:numFmt formatCode="General" sourceLinked="1"/>
        <c:majorTickMark val="out"/>
        <c:minorTickMark val="none"/>
        <c:tickLblPos val="nextTo"/>
        <c:crossAx val="626782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070C0"/>
              </a:solidFill>
              <a:ln w="19050">
                <a:solidFill>
                  <a:schemeClr val="lt1"/>
                </a:solidFill>
              </a:ln>
              <a:effectLst/>
            </c:spPr>
            <c:extLst>
              <c:ext xmlns:c16="http://schemas.microsoft.com/office/drawing/2014/chart" uri="{C3380CC4-5D6E-409C-BE32-E72D297353CC}">
                <c16:uniqueId val="{00000001-ABFE-4310-A594-A73CDAEF17F1}"/>
              </c:ext>
            </c:extLst>
          </c:dPt>
          <c:dPt>
            <c:idx val="1"/>
            <c:bubble3D val="0"/>
            <c:spPr>
              <a:solidFill>
                <a:srgbClr val="00B050"/>
              </a:solidFill>
              <a:ln w="19050">
                <a:solidFill>
                  <a:schemeClr val="lt1"/>
                </a:solidFill>
              </a:ln>
              <a:effectLst/>
            </c:spPr>
            <c:extLst>
              <c:ext xmlns:c16="http://schemas.microsoft.com/office/drawing/2014/chart" uri="{C3380CC4-5D6E-409C-BE32-E72D297353CC}">
                <c16:uniqueId val="{00000003-ABFE-4310-A594-A73CDAEF17F1}"/>
              </c:ext>
            </c:extLst>
          </c:dPt>
          <c:dPt>
            <c:idx val="2"/>
            <c:bubble3D val="0"/>
            <c:spPr>
              <a:solidFill>
                <a:srgbClr val="C00000"/>
              </a:solidFill>
              <a:ln w="19050">
                <a:solidFill>
                  <a:schemeClr val="lt1"/>
                </a:solidFill>
              </a:ln>
              <a:effectLst/>
            </c:spPr>
            <c:extLst>
              <c:ext xmlns:c16="http://schemas.microsoft.com/office/drawing/2014/chart" uri="{C3380CC4-5D6E-409C-BE32-E72D297353CC}">
                <c16:uniqueId val="{00000005-ABFE-4310-A594-A73CDAEF17F1}"/>
              </c:ext>
            </c:extLst>
          </c:dPt>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1st Qtr</c:v>
                </c:pt>
                <c:pt idx="1">
                  <c:v>2nd Qtr</c:v>
                </c:pt>
                <c:pt idx="2">
                  <c:v>3rd Qtr</c:v>
                </c:pt>
              </c:strCache>
            </c:strRef>
          </c:cat>
          <c:val>
            <c:numRef>
              <c:f>Sheet1!$B$2:$B$4</c:f>
              <c:numCache>
                <c:formatCode>General</c:formatCode>
                <c:ptCount val="3"/>
                <c:pt idx="0">
                  <c:v>64</c:v>
                </c:pt>
                <c:pt idx="1">
                  <c:v>26</c:v>
                </c:pt>
                <c:pt idx="2">
                  <c:v>6</c:v>
                </c:pt>
              </c:numCache>
            </c:numRef>
          </c:val>
          <c:extLst>
            <c:ext xmlns:c16="http://schemas.microsoft.com/office/drawing/2014/chart" uri="{C3380CC4-5D6E-409C-BE32-E72D297353CC}">
              <c16:uniqueId val="{00000006-ABFE-4310-A594-A73CDAEF17F1}"/>
            </c:ext>
          </c:extLst>
        </c:ser>
        <c:dLbls>
          <c:showLegendKey val="0"/>
          <c:showVal val="0"/>
          <c:showCatName val="0"/>
          <c:showSerName val="0"/>
          <c:showPercent val="0"/>
          <c:showBubbleSize val="0"/>
          <c:showLeaderLines val="1"/>
        </c:dLbls>
        <c:firstSliceAng val="0"/>
        <c:holeSize val="49"/>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0070C0"/>
              </a:solidFill>
              <a:ln w="19050">
                <a:solidFill>
                  <a:schemeClr val="lt1"/>
                </a:solidFill>
              </a:ln>
              <a:effectLst/>
            </c:spPr>
            <c:extLst>
              <c:ext xmlns:c16="http://schemas.microsoft.com/office/drawing/2014/chart" uri="{C3380CC4-5D6E-409C-BE32-E72D297353CC}">
                <c16:uniqueId val="{00000001-5850-4A98-854C-51E0FB985383}"/>
              </c:ext>
            </c:extLst>
          </c:dPt>
          <c:dPt>
            <c:idx val="1"/>
            <c:bubble3D val="0"/>
            <c:spPr>
              <a:solidFill>
                <a:srgbClr val="00B0F0"/>
              </a:solidFill>
              <a:ln w="19050">
                <a:solidFill>
                  <a:schemeClr val="lt1"/>
                </a:solidFill>
              </a:ln>
              <a:effectLst/>
            </c:spPr>
            <c:extLst>
              <c:ext xmlns:c16="http://schemas.microsoft.com/office/drawing/2014/chart" uri="{C3380CC4-5D6E-409C-BE32-E72D297353CC}">
                <c16:uniqueId val="{00000003-5850-4A98-854C-51E0FB985383}"/>
              </c:ext>
            </c:extLst>
          </c:dPt>
          <c:dPt>
            <c:idx val="2"/>
            <c:bubble3D val="0"/>
            <c:spPr>
              <a:noFill/>
              <a:ln w="19050">
                <a:solidFill>
                  <a:schemeClr val="lt1"/>
                </a:solidFill>
              </a:ln>
              <a:effectLst/>
            </c:spPr>
            <c:extLst>
              <c:ext xmlns:c16="http://schemas.microsoft.com/office/drawing/2014/chart" uri="{C3380CC4-5D6E-409C-BE32-E72D297353CC}">
                <c16:uniqueId val="{00000005-5850-4A98-854C-51E0FB985383}"/>
              </c:ext>
            </c:extLst>
          </c:dPt>
          <c:dLbls>
            <c:dLbl>
              <c:idx val="2"/>
              <c:delete val="1"/>
              <c:extLst>
                <c:ext xmlns:c15="http://schemas.microsoft.com/office/drawing/2012/chart" uri="{CE6537A1-D6FC-4f65-9D91-7224C49458BB}"/>
                <c:ext xmlns:c16="http://schemas.microsoft.com/office/drawing/2014/chart" uri="{C3380CC4-5D6E-409C-BE32-E72D297353CC}">
                  <c16:uniqueId val="{00000005-5850-4A98-854C-51E0FB985383}"/>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1st Qtr</c:v>
                </c:pt>
                <c:pt idx="1">
                  <c:v>2nd Qtr</c:v>
                </c:pt>
                <c:pt idx="2">
                  <c:v>3rd Qtr</c:v>
                </c:pt>
              </c:strCache>
            </c:strRef>
          </c:cat>
          <c:val>
            <c:numRef>
              <c:f>Sheet1!$B$2:$B$4</c:f>
              <c:numCache>
                <c:formatCode>General</c:formatCode>
                <c:ptCount val="3"/>
                <c:pt idx="0">
                  <c:v>53</c:v>
                </c:pt>
                <c:pt idx="1">
                  <c:v>11</c:v>
                </c:pt>
                <c:pt idx="2">
                  <c:v>32</c:v>
                </c:pt>
              </c:numCache>
            </c:numRef>
          </c:val>
          <c:extLst>
            <c:ext xmlns:c16="http://schemas.microsoft.com/office/drawing/2014/chart" uri="{C3380CC4-5D6E-409C-BE32-E72D297353CC}">
              <c16:uniqueId val="{00000006-5850-4A98-854C-51E0FB985383}"/>
            </c:ext>
          </c:extLst>
        </c:ser>
        <c:dLbls>
          <c:showLegendKey val="0"/>
          <c:showVal val="0"/>
          <c:showCatName val="0"/>
          <c:showSerName val="0"/>
          <c:showPercent val="0"/>
          <c:showBubbleSize val="0"/>
          <c:showLeaderLines val="1"/>
        </c:dLbls>
        <c:firstSliceAng val="0"/>
        <c:holeSize val="49"/>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781829467025063"/>
          <c:y val="3.2303573117415045E-2"/>
          <c:w val="0.43100884988442328"/>
          <c:h val="0.9353928537651699"/>
        </c:manualLayout>
      </c:layout>
      <c:barChart>
        <c:barDir val="bar"/>
        <c:grouping val="clustered"/>
        <c:varyColors val="0"/>
        <c:ser>
          <c:idx val="0"/>
          <c:order val="0"/>
          <c:tx>
            <c:strRef>
              <c:f>Sheet1!$B$1</c:f>
              <c:strCache>
                <c:ptCount val="1"/>
                <c:pt idx="0">
                  <c:v>Series 1</c:v>
                </c:pt>
              </c:strCache>
            </c:strRef>
          </c:tx>
          <c:spPr>
            <a:solidFill>
              <a:srgbClr val="0070C0"/>
            </a:solidFill>
            <a:ln>
              <a:noFill/>
            </a:ln>
            <a:effectLst/>
          </c:spPr>
          <c:invertIfNegative val="0"/>
          <c:dPt>
            <c:idx val="1"/>
            <c:invertIfNegative val="0"/>
            <c:bubble3D val="0"/>
            <c:spPr>
              <a:solidFill>
                <a:srgbClr val="0070C0"/>
              </a:solidFill>
              <a:ln>
                <a:noFill/>
              </a:ln>
              <a:effectLst/>
            </c:spPr>
            <c:extLst>
              <c:ext xmlns:c16="http://schemas.microsoft.com/office/drawing/2014/chart" uri="{C3380CC4-5D6E-409C-BE32-E72D297353CC}">
                <c16:uniqueId val="{00000001-6447-4A3B-94FB-C22787246F0D}"/>
              </c:ext>
            </c:extLst>
          </c:dPt>
          <c:dPt>
            <c:idx val="2"/>
            <c:invertIfNegative val="0"/>
            <c:bubble3D val="0"/>
            <c:spPr>
              <a:solidFill>
                <a:srgbClr val="0070C0"/>
              </a:solidFill>
              <a:ln>
                <a:noFill/>
              </a:ln>
              <a:effectLst/>
            </c:spPr>
            <c:extLst>
              <c:ext xmlns:c16="http://schemas.microsoft.com/office/drawing/2014/chart" uri="{C3380CC4-5D6E-409C-BE32-E72D297353CC}">
                <c16:uniqueId val="{00000003-6447-4A3B-94FB-C22787246F0D}"/>
              </c:ext>
            </c:extLst>
          </c:dPt>
          <c:dPt>
            <c:idx val="4"/>
            <c:invertIfNegative val="0"/>
            <c:bubble3D val="0"/>
            <c:spPr>
              <a:solidFill>
                <a:srgbClr val="0070C0"/>
              </a:solidFill>
              <a:ln>
                <a:noFill/>
              </a:ln>
              <a:effectLst/>
            </c:spPr>
            <c:extLst>
              <c:ext xmlns:c16="http://schemas.microsoft.com/office/drawing/2014/chart" uri="{C3380CC4-5D6E-409C-BE32-E72D297353CC}">
                <c16:uniqueId val="{00000005-6447-4A3B-94FB-C22787246F0D}"/>
              </c:ext>
            </c:extLst>
          </c:dPt>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Republican</c:v>
                </c:pt>
                <c:pt idx="1">
                  <c:v>Independent</c:v>
                </c:pt>
                <c:pt idx="2">
                  <c:v>Democrat</c:v>
                </c:pt>
                <c:pt idx="3">
                  <c:v>Teachers</c:v>
                </c:pt>
                <c:pt idx="4">
                  <c:v>Parents</c:v>
                </c:pt>
                <c:pt idx="5">
                  <c:v>All Adults</c:v>
                </c:pt>
              </c:strCache>
            </c:strRef>
          </c:cat>
          <c:val>
            <c:numRef>
              <c:f>Sheet1!$B$2:$B$7</c:f>
              <c:numCache>
                <c:formatCode>General</c:formatCode>
                <c:ptCount val="6"/>
                <c:pt idx="0">
                  <c:v>43</c:v>
                </c:pt>
                <c:pt idx="1">
                  <c:v>60</c:v>
                </c:pt>
                <c:pt idx="2">
                  <c:v>80</c:v>
                </c:pt>
                <c:pt idx="3">
                  <c:v>85</c:v>
                </c:pt>
                <c:pt idx="4" formatCode="0">
                  <c:v>66</c:v>
                </c:pt>
                <c:pt idx="5" formatCode="0">
                  <c:v>66</c:v>
                </c:pt>
              </c:numCache>
            </c:numRef>
          </c:val>
          <c:extLst>
            <c:ext xmlns:c16="http://schemas.microsoft.com/office/drawing/2014/chart" uri="{C3380CC4-5D6E-409C-BE32-E72D297353CC}">
              <c16:uniqueId val="{00000006-6447-4A3B-94FB-C22787246F0D}"/>
            </c:ext>
          </c:extLst>
        </c:ser>
        <c:dLbls>
          <c:showLegendKey val="0"/>
          <c:showVal val="0"/>
          <c:showCatName val="0"/>
          <c:showSerName val="0"/>
          <c:showPercent val="0"/>
          <c:showBubbleSize val="0"/>
        </c:dLbls>
        <c:gapWidth val="100"/>
        <c:axId val="626782448"/>
        <c:axId val="626798192"/>
      </c:barChart>
      <c:catAx>
        <c:axId val="6267824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crossAx val="626798192"/>
        <c:crosses val="autoZero"/>
        <c:auto val="1"/>
        <c:lblAlgn val="ctr"/>
        <c:lblOffset val="100"/>
        <c:noMultiLvlLbl val="0"/>
      </c:catAx>
      <c:valAx>
        <c:axId val="626798192"/>
        <c:scaling>
          <c:orientation val="minMax"/>
          <c:min val="0"/>
        </c:scaling>
        <c:delete val="1"/>
        <c:axPos val="b"/>
        <c:numFmt formatCode="General" sourceLinked="1"/>
        <c:majorTickMark val="out"/>
        <c:minorTickMark val="none"/>
        <c:tickLblPos val="nextTo"/>
        <c:crossAx val="626782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781829467025063"/>
          <c:y val="3.2303573117415045E-2"/>
          <c:w val="0.43100884988442328"/>
          <c:h val="0.9353928537651699"/>
        </c:manualLayout>
      </c:layout>
      <c:barChart>
        <c:barDir val="bar"/>
        <c:grouping val="clustered"/>
        <c:varyColors val="0"/>
        <c:ser>
          <c:idx val="0"/>
          <c:order val="0"/>
          <c:tx>
            <c:strRef>
              <c:f>Sheet1!$B$1</c:f>
              <c:strCache>
                <c:ptCount val="1"/>
                <c:pt idx="0">
                  <c:v>Series 1</c:v>
                </c:pt>
              </c:strCache>
            </c:strRef>
          </c:tx>
          <c:spPr>
            <a:solidFill>
              <a:srgbClr val="0070C0"/>
            </a:solidFill>
            <a:ln>
              <a:noFill/>
            </a:ln>
            <a:effectLst/>
          </c:spPr>
          <c:invertIfNegative val="0"/>
          <c:dPt>
            <c:idx val="1"/>
            <c:invertIfNegative val="0"/>
            <c:bubble3D val="0"/>
            <c:spPr>
              <a:solidFill>
                <a:srgbClr val="0070C0"/>
              </a:solidFill>
              <a:ln>
                <a:noFill/>
              </a:ln>
              <a:effectLst/>
            </c:spPr>
            <c:extLst>
              <c:ext xmlns:c16="http://schemas.microsoft.com/office/drawing/2014/chart" uri="{C3380CC4-5D6E-409C-BE32-E72D297353CC}">
                <c16:uniqueId val="{00000001-C2DC-4429-A7F2-FBE33B76B9CA}"/>
              </c:ext>
            </c:extLst>
          </c:dPt>
          <c:dPt>
            <c:idx val="2"/>
            <c:invertIfNegative val="0"/>
            <c:bubble3D val="0"/>
            <c:spPr>
              <a:solidFill>
                <a:srgbClr val="0070C0"/>
              </a:solidFill>
              <a:ln>
                <a:noFill/>
              </a:ln>
              <a:effectLst/>
            </c:spPr>
            <c:extLst>
              <c:ext xmlns:c16="http://schemas.microsoft.com/office/drawing/2014/chart" uri="{C3380CC4-5D6E-409C-BE32-E72D297353CC}">
                <c16:uniqueId val="{00000003-C2DC-4429-A7F2-FBE33B76B9CA}"/>
              </c:ext>
            </c:extLst>
          </c:dPt>
          <c:dPt>
            <c:idx val="4"/>
            <c:invertIfNegative val="0"/>
            <c:bubble3D val="0"/>
            <c:spPr>
              <a:solidFill>
                <a:srgbClr val="0070C0"/>
              </a:solidFill>
              <a:ln>
                <a:noFill/>
              </a:ln>
              <a:effectLst/>
            </c:spPr>
            <c:extLst>
              <c:ext xmlns:c16="http://schemas.microsoft.com/office/drawing/2014/chart" uri="{C3380CC4-5D6E-409C-BE32-E72D297353CC}">
                <c16:uniqueId val="{00000005-C2DC-4429-A7F2-FBE33B76B9CA}"/>
              </c:ext>
            </c:extLst>
          </c:dPt>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Republican</c:v>
                </c:pt>
                <c:pt idx="1">
                  <c:v>Independent</c:v>
                </c:pt>
                <c:pt idx="2">
                  <c:v>Democrat</c:v>
                </c:pt>
                <c:pt idx="3">
                  <c:v>Teachers</c:v>
                </c:pt>
                <c:pt idx="4">
                  <c:v>Parents</c:v>
                </c:pt>
                <c:pt idx="5">
                  <c:v>All Adults</c:v>
                </c:pt>
              </c:strCache>
            </c:strRef>
          </c:cat>
          <c:val>
            <c:numRef>
              <c:f>Sheet1!$B$2:$B$7</c:f>
              <c:numCache>
                <c:formatCode>General</c:formatCode>
                <c:ptCount val="6"/>
                <c:pt idx="0">
                  <c:v>30</c:v>
                </c:pt>
                <c:pt idx="1">
                  <c:v>38</c:v>
                </c:pt>
                <c:pt idx="2">
                  <c:v>53</c:v>
                </c:pt>
                <c:pt idx="3">
                  <c:v>75</c:v>
                </c:pt>
                <c:pt idx="4" formatCode="0">
                  <c:v>55</c:v>
                </c:pt>
                <c:pt idx="5" formatCode="0">
                  <c:v>41</c:v>
                </c:pt>
              </c:numCache>
            </c:numRef>
          </c:val>
          <c:extLst>
            <c:ext xmlns:c16="http://schemas.microsoft.com/office/drawing/2014/chart" uri="{C3380CC4-5D6E-409C-BE32-E72D297353CC}">
              <c16:uniqueId val="{00000006-C2DC-4429-A7F2-FBE33B76B9CA}"/>
            </c:ext>
          </c:extLst>
        </c:ser>
        <c:dLbls>
          <c:showLegendKey val="0"/>
          <c:showVal val="0"/>
          <c:showCatName val="0"/>
          <c:showSerName val="0"/>
          <c:showPercent val="0"/>
          <c:showBubbleSize val="0"/>
        </c:dLbls>
        <c:gapWidth val="100"/>
        <c:axId val="626782448"/>
        <c:axId val="626798192"/>
      </c:barChart>
      <c:catAx>
        <c:axId val="62678244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crossAx val="626798192"/>
        <c:crosses val="autoZero"/>
        <c:auto val="1"/>
        <c:lblAlgn val="ctr"/>
        <c:lblOffset val="100"/>
        <c:noMultiLvlLbl val="0"/>
      </c:catAx>
      <c:valAx>
        <c:axId val="626798192"/>
        <c:scaling>
          <c:orientation val="minMax"/>
          <c:min val="0"/>
        </c:scaling>
        <c:delete val="1"/>
        <c:axPos val="b"/>
        <c:numFmt formatCode="General" sourceLinked="1"/>
        <c:majorTickMark val="out"/>
        <c:minorTickMark val="none"/>
        <c:tickLblPos val="nextTo"/>
        <c:crossAx val="626782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126333619752999E-2"/>
          <c:y val="4.8466968938385556E-2"/>
          <c:w val="0.96574733276049396"/>
          <c:h val="0.8221770640110786"/>
        </c:manualLayout>
      </c:layout>
      <c:barChart>
        <c:barDir val="col"/>
        <c:grouping val="stacked"/>
        <c:varyColors val="0"/>
        <c:ser>
          <c:idx val="0"/>
          <c:order val="0"/>
          <c:tx>
            <c:strRef>
              <c:f>Sheet1!$B$1</c:f>
              <c:strCache>
                <c:ptCount val="1"/>
                <c:pt idx="0">
                  <c:v>Strong</c:v>
                </c:pt>
              </c:strCache>
            </c:strRef>
          </c:tx>
          <c:spPr>
            <a:solidFill>
              <a:srgbClr val="002060"/>
            </a:solidFill>
            <a:ln>
              <a:solidFill>
                <a:schemeClr val="bg1"/>
              </a:solidFill>
            </a:ln>
          </c:spPr>
          <c:invertIfNegative val="0"/>
          <c:dPt>
            <c:idx val="0"/>
            <c:invertIfNegative val="0"/>
            <c:bubble3D val="0"/>
            <c:spPr>
              <a:solidFill>
                <a:srgbClr val="0070C0"/>
              </a:solidFill>
              <a:ln>
                <a:solidFill>
                  <a:schemeClr val="bg1"/>
                </a:solidFill>
              </a:ln>
            </c:spPr>
            <c:extLst>
              <c:ext xmlns:c16="http://schemas.microsoft.com/office/drawing/2014/chart" uri="{C3380CC4-5D6E-409C-BE32-E72D297353CC}">
                <c16:uniqueId val="{00000000-AA39-4955-9E95-D485D68A359D}"/>
              </c:ext>
            </c:extLst>
          </c:dPt>
          <c:dPt>
            <c:idx val="1"/>
            <c:invertIfNegative val="0"/>
            <c:bubble3D val="0"/>
            <c:spPr>
              <a:solidFill>
                <a:srgbClr val="C00000"/>
              </a:solidFill>
              <a:ln>
                <a:solidFill>
                  <a:schemeClr val="bg1"/>
                </a:solidFill>
              </a:ln>
            </c:spPr>
            <c:extLst>
              <c:ext xmlns:c16="http://schemas.microsoft.com/office/drawing/2014/chart" uri="{C3380CC4-5D6E-409C-BE32-E72D297353CC}">
                <c16:uniqueId val="{00000002-AA39-4955-9E95-D485D68A359D}"/>
              </c:ext>
            </c:extLst>
          </c:dPt>
          <c:dPt>
            <c:idx val="2"/>
            <c:invertIfNegative val="0"/>
            <c:bubble3D val="0"/>
            <c:spPr>
              <a:solidFill>
                <a:srgbClr val="0070C0"/>
              </a:solidFill>
              <a:ln>
                <a:solidFill>
                  <a:schemeClr val="bg1"/>
                </a:solidFill>
              </a:ln>
            </c:spPr>
            <c:extLst>
              <c:ext xmlns:c16="http://schemas.microsoft.com/office/drawing/2014/chart" uri="{C3380CC4-5D6E-409C-BE32-E72D297353CC}">
                <c16:uniqueId val="{00000004-AA39-4955-9E95-D485D68A359D}"/>
              </c:ext>
            </c:extLst>
          </c:dPt>
          <c:dPt>
            <c:idx val="3"/>
            <c:invertIfNegative val="0"/>
            <c:bubble3D val="0"/>
            <c:spPr>
              <a:solidFill>
                <a:srgbClr val="C00000"/>
              </a:solidFill>
              <a:ln>
                <a:solidFill>
                  <a:schemeClr val="bg1"/>
                </a:solidFill>
              </a:ln>
            </c:spPr>
            <c:extLst>
              <c:ext xmlns:c16="http://schemas.microsoft.com/office/drawing/2014/chart" uri="{C3380CC4-5D6E-409C-BE32-E72D297353CC}">
                <c16:uniqueId val="{00000000-D742-4EC7-8055-8C348B9E3567}"/>
              </c:ext>
            </c:extLst>
          </c:dPt>
          <c:dPt>
            <c:idx val="4"/>
            <c:invertIfNegative val="0"/>
            <c:bubble3D val="0"/>
            <c:spPr>
              <a:solidFill>
                <a:srgbClr val="0070C0"/>
              </a:solidFill>
              <a:ln>
                <a:solidFill>
                  <a:schemeClr val="bg1"/>
                </a:solidFill>
              </a:ln>
            </c:spPr>
            <c:extLst>
              <c:ext xmlns:c16="http://schemas.microsoft.com/office/drawing/2014/chart" uri="{C3380CC4-5D6E-409C-BE32-E72D297353CC}">
                <c16:uniqueId val="{00000005-AA39-4955-9E95-D485D68A359D}"/>
              </c:ext>
            </c:extLst>
          </c:dPt>
          <c:dPt>
            <c:idx val="5"/>
            <c:invertIfNegative val="0"/>
            <c:bubble3D val="0"/>
            <c:spPr>
              <a:solidFill>
                <a:srgbClr val="C00000"/>
              </a:solidFill>
              <a:ln>
                <a:solidFill>
                  <a:schemeClr val="bg1"/>
                </a:solidFill>
              </a:ln>
            </c:spPr>
            <c:extLst>
              <c:ext xmlns:c16="http://schemas.microsoft.com/office/drawing/2014/chart" uri="{C3380CC4-5D6E-409C-BE32-E72D297353CC}">
                <c16:uniqueId val="{00000007-AA39-4955-9E95-D485D68A359D}"/>
              </c:ext>
            </c:extLst>
          </c:dPt>
          <c:dPt>
            <c:idx val="6"/>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9-AA39-4955-9E95-D485D68A359D}"/>
              </c:ext>
            </c:extLst>
          </c:dPt>
          <c:dPt>
            <c:idx val="9"/>
            <c:invertIfNegative val="0"/>
            <c:bubble3D val="0"/>
            <c:spPr>
              <a:solidFill>
                <a:srgbClr val="C00000"/>
              </a:solidFill>
              <a:ln>
                <a:solidFill>
                  <a:schemeClr val="bg1"/>
                </a:solidFill>
              </a:ln>
            </c:spPr>
            <c:extLst>
              <c:ext xmlns:c16="http://schemas.microsoft.com/office/drawing/2014/chart" uri="{C3380CC4-5D6E-409C-BE32-E72D297353CC}">
                <c16:uniqueId val="{0000000B-AA39-4955-9E95-D485D68A359D}"/>
              </c:ext>
            </c:extLst>
          </c:dPt>
          <c:dPt>
            <c:idx val="10"/>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D-AA39-4955-9E95-D485D68A359D}"/>
              </c:ext>
            </c:extLst>
          </c:dPt>
          <c:dLbls>
            <c:spPr>
              <a:noFill/>
              <a:ln>
                <a:noFill/>
              </a:ln>
              <a:effectLst/>
            </c:spPr>
            <c:txPr>
              <a:bodyPr wrap="square" lIns="38100" tIns="19050" rIns="38100" bIns="19050" anchor="ctr">
                <a:spAutoFit/>
              </a:bodyPr>
              <a:lstStyle/>
              <a:p>
                <a:pPr>
                  <a:defRPr sz="18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Agree</c:v>
                </c:pt>
                <c:pt idx="1">
                  <c:v>Disagree</c:v>
                </c:pt>
                <c:pt idx="2">
                  <c:v>Agree</c:v>
                </c:pt>
                <c:pt idx="3">
                  <c:v>Disagree</c:v>
                </c:pt>
                <c:pt idx="4">
                  <c:v>Agree</c:v>
                </c:pt>
                <c:pt idx="5">
                  <c:v>Disagree</c:v>
                </c:pt>
              </c:strCache>
            </c:strRef>
          </c:cat>
          <c:val>
            <c:numRef>
              <c:f>Sheet1!$B$2:$B$7</c:f>
              <c:numCache>
                <c:formatCode>General</c:formatCode>
                <c:ptCount val="6"/>
                <c:pt idx="0">
                  <c:v>3</c:v>
                </c:pt>
                <c:pt idx="1">
                  <c:v>36</c:v>
                </c:pt>
                <c:pt idx="2">
                  <c:v>10</c:v>
                </c:pt>
                <c:pt idx="3">
                  <c:v>31</c:v>
                </c:pt>
                <c:pt idx="4">
                  <c:v>12</c:v>
                </c:pt>
                <c:pt idx="5">
                  <c:v>28</c:v>
                </c:pt>
              </c:numCache>
            </c:numRef>
          </c:val>
          <c:extLst>
            <c:ext xmlns:c16="http://schemas.microsoft.com/office/drawing/2014/chart" uri="{C3380CC4-5D6E-409C-BE32-E72D297353CC}">
              <c16:uniqueId val="{0000000E-AA39-4955-9E95-D485D68A359D}"/>
            </c:ext>
          </c:extLst>
        </c:ser>
        <c:ser>
          <c:idx val="1"/>
          <c:order val="1"/>
          <c:tx>
            <c:strRef>
              <c:f>Sheet1!$C$1</c:f>
              <c:strCache>
                <c:ptCount val="1"/>
                <c:pt idx="0">
                  <c:v>Not Strong</c:v>
                </c:pt>
              </c:strCache>
            </c:strRef>
          </c:tx>
          <c:spPr>
            <a:solidFill>
              <a:schemeClr val="tx2">
                <a:lumMod val="60000"/>
                <a:lumOff val="40000"/>
              </a:schemeClr>
            </a:solidFill>
            <a:ln>
              <a:solidFill>
                <a:schemeClr val="bg1"/>
              </a:solidFill>
            </a:ln>
          </c:spPr>
          <c:invertIfNegative val="0"/>
          <c:dPt>
            <c:idx val="0"/>
            <c:invertIfNegative val="0"/>
            <c:bubble3D val="0"/>
            <c:spPr>
              <a:solidFill>
                <a:srgbClr val="0070C0">
                  <a:alpha val="50000"/>
                </a:srgbClr>
              </a:solidFill>
              <a:ln>
                <a:solidFill>
                  <a:schemeClr val="bg1"/>
                </a:solidFill>
              </a:ln>
            </c:spPr>
            <c:extLst>
              <c:ext xmlns:c16="http://schemas.microsoft.com/office/drawing/2014/chart" uri="{C3380CC4-5D6E-409C-BE32-E72D297353CC}">
                <c16:uniqueId val="{0000001D-AA39-4955-9E95-D485D68A359D}"/>
              </c:ext>
            </c:extLst>
          </c:dPt>
          <c:dPt>
            <c:idx val="1"/>
            <c:invertIfNegative val="0"/>
            <c:bubble3D val="0"/>
            <c:spPr>
              <a:solidFill>
                <a:srgbClr val="E57A77"/>
              </a:solidFill>
              <a:ln>
                <a:solidFill>
                  <a:schemeClr val="bg1"/>
                </a:solidFill>
              </a:ln>
            </c:spPr>
            <c:extLst>
              <c:ext xmlns:c16="http://schemas.microsoft.com/office/drawing/2014/chart" uri="{C3380CC4-5D6E-409C-BE32-E72D297353CC}">
                <c16:uniqueId val="{00000010-AA39-4955-9E95-D485D68A359D}"/>
              </c:ext>
            </c:extLst>
          </c:dPt>
          <c:dPt>
            <c:idx val="2"/>
            <c:invertIfNegative val="0"/>
            <c:bubble3D val="0"/>
            <c:spPr>
              <a:solidFill>
                <a:srgbClr val="7FB7DF"/>
              </a:solidFill>
              <a:ln>
                <a:solidFill>
                  <a:schemeClr val="bg1"/>
                </a:solidFill>
              </a:ln>
            </c:spPr>
            <c:extLst>
              <c:ext xmlns:c16="http://schemas.microsoft.com/office/drawing/2014/chart" uri="{C3380CC4-5D6E-409C-BE32-E72D297353CC}">
                <c16:uniqueId val="{00000000-E983-460F-94B5-DFA4B8B40F5F}"/>
              </c:ext>
            </c:extLst>
          </c:dPt>
          <c:dPt>
            <c:idx val="3"/>
            <c:invertIfNegative val="0"/>
            <c:bubble3D val="0"/>
            <c:spPr>
              <a:solidFill>
                <a:srgbClr val="E57A77"/>
              </a:solidFill>
              <a:ln>
                <a:solidFill>
                  <a:schemeClr val="bg1"/>
                </a:solidFill>
              </a:ln>
            </c:spPr>
            <c:extLst>
              <c:ext xmlns:c16="http://schemas.microsoft.com/office/drawing/2014/chart" uri="{C3380CC4-5D6E-409C-BE32-E72D297353CC}">
                <c16:uniqueId val="{00000001-D742-4EC7-8055-8C348B9E3567}"/>
              </c:ext>
            </c:extLst>
          </c:dPt>
          <c:dPt>
            <c:idx val="4"/>
            <c:invertIfNegative val="0"/>
            <c:bubble3D val="0"/>
            <c:spPr>
              <a:solidFill>
                <a:srgbClr val="7FB7DF"/>
              </a:solidFill>
              <a:ln>
                <a:solidFill>
                  <a:schemeClr val="bg1"/>
                </a:solidFill>
              </a:ln>
            </c:spPr>
            <c:extLst>
              <c:ext xmlns:c16="http://schemas.microsoft.com/office/drawing/2014/chart" uri="{C3380CC4-5D6E-409C-BE32-E72D297353CC}">
                <c16:uniqueId val="{00000002-D742-4EC7-8055-8C348B9E3567}"/>
              </c:ext>
            </c:extLst>
          </c:dPt>
          <c:dPt>
            <c:idx val="5"/>
            <c:invertIfNegative val="0"/>
            <c:bubble3D val="0"/>
            <c:spPr>
              <a:solidFill>
                <a:srgbClr val="E57A77"/>
              </a:solidFill>
              <a:ln>
                <a:solidFill>
                  <a:schemeClr val="bg1"/>
                </a:solidFill>
              </a:ln>
            </c:spPr>
            <c:extLst>
              <c:ext xmlns:c16="http://schemas.microsoft.com/office/drawing/2014/chart" uri="{C3380CC4-5D6E-409C-BE32-E72D297353CC}">
                <c16:uniqueId val="{00000012-AA39-4955-9E95-D485D68A359D}"/>
              </c:ext>
            </c:extLst>
          </c:dPt>
          <c:cat>
            <c:strRef>
              <c:f>Sheet1!$A$2:$A$7</c:f>
              <c:strCache>
                <c:ptCount val="6"/>
                <c:pt idx="0">
                  <c:v>Agree</c:v>
                </c:pt>
                <c:pt idx="1">
                  <c:v>Disagree</c:v>
                </c:pt>
                <c:pt idx="2">
                  <c:v>Agree</c:v>
                </c:pt>
                <c:pt idx="3">
                  <c:v>Disagree</c:v>
                </c:pt>
                <c:pt idx="4">
                  <c:v>Agree</c:v>
                </c:pt>
                <c:pt idx="5">
                  <c:v>Disagree</c:v>
                </c:pt>
              </c:strCache>
            </c:strRef>
          </c:cat>
          <c:val>
            <c:numRef>
              <c:f>Sheet1!$C$2:$C$7</c:f>
              <c:numCache>
                <c:formatCode>General</c:formatCode>
                <c:ptCount val="6"/>
                <c:pt idx="0">
                  <c:v>21</c:v>
                </c:pt>
                <c:pt idx="1">
                  <c:v>39</c:v>
                </c:pt>
                <c:pt idx="2">
                  <c:v>22</c:v>
                </c:pt>
                <c:pt idx="3">
                  <c:v>31</c:v>
                </c:pt>
                <c:pt idx="4">
                  <c:v>27</c:v>
                </c:pt>
                <c:pt idx="5">
                  <c:v>28</c:v>
                </c:pt>
              </c:numCache>
            </c:numRef>
          </c:val>
          <c:extLst>
            <c:ext xmlns:c16="http://schemas.microsoft.com/office/drawing/2014/chart" uri="{C3380CC4-5D6E-409C-BE32-E72D297353CC}">
              <c16:uniqueId val="{00000013-AA39-4955-9E95-D485D68A359D}"/>
            </c:ext>
          </c:extLst>
        </c:ser>
        <c:ser>
          <c:idx val="2"/>
          <c:order val="2"/>
          <c:tx>
            <c:strRef>
              <c:f>Sheet1!$D$1</c:f>
              <c:strCache>
                <c:ptCount val="1"/>
                <c:pt idx="0">
                  <c:v>TOTAL AUTOSUM</c:v>
                </c:pt>
              </c:strCache>
            </c:strRef>
          </c:tx>
          <c:spPr>
            <a:noFill/>
            <a:ln>
              <a:solidFill>
                <a:schemeClr val="bg1"/>
              </a:solidFill>
            </a:ln>
          </c:spPr>
          <c:invertIfNegative val="0"/>
          <c:dPt>
            <c:idx val="0"/>
            <c:invertIfNegative val="0"/>
            <c:bubble3D val="0"/>
            <c:extLst>
              <c:ext xmlns:c16="http://schemas.microsoft.com/office/drawing/2014/chart" uri="{C3380CC4-5D6E-409C-BE32-E72D297353CC}">
                <c16:uniqueId val="{00000014-AA39-4955-9E95-D485D68A359D}"/>
              </c:ext>
            </c:extLst>
          </c:dPt>
          <c:dPt>
            <c:idx val="1"/>
            <c:invertIfNegative val="0"/>
            <c:bubble3D val="0"/>
            <c:extLst>
              <c:ext xmlns:c16="http://schemas.microsoft.com/office/drawing/2014/chart" uri="{C3380CC4-5D6E-409C-BE32-E72D297353CC}">
                <c16:uniqueId val="{00000016-AA39-4955-9E95-D485D68A359D}"/>
              </c:ext>
            </c:extLst>
          </c:dPt>
          <c:dPt>
            <c:idx val="4"/>
            <c:invertIfNegative val="0"/>
            <c:bubble3D val="0"/>
            <c:extLst>
              <c:ext xmlns:c16="http://schemas.microsoft.com/office/drawing/2014/chart" uri="{C3380CC4-5D6E-409C-BE32-E72D297353CC}">
                <c16:uniqueId val="{00000017-AA39-4955-9E95-D485D68A359D}"/>
              </c:ext>
            </c:extLst>
          </c:dPt>
          <c:dPt>
            <c:idx val="5"/>
            <c:invertIfNegative val="0"/>
            <c:bubble3D val="0"/>
            <c:extLst>
              <c:ext xmlns:c16="http://schemas.microsoft.com/office/drawing/2014/chart" uri="{C3380CC4-5D6E-409C-BE32-E72D297353CC}">
                <c16:uniqueId val="{00000019-AA39-4955-9E95-D485D68A359D}"/>
              </c:ext>
            </c:extLst>
          </c:dPt>
          <c:dLbls>
            <c:spPr>
              <a:noFill/>
              <a:ln>
                <a:noFill/>
              </a:ln>
              <a:effectLst/>
            </c:spPr>
            <c:txPr>
              <a:bodyPr wrap="square" lIns="38100" tIns="19050" rIns="38100" bIns="19050" anchor="ctr">
                <a:spAutoFit/>
              </a:bodyPr>
              <a:lstStyle/>
              <a:p>
                <a:pPr>
                  <a:defRPr sz="2000" b="1">
                    <a:solidFill>
                      <a:schemeClr val="tx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Agree</c:v>
                </c:pt>
                <c:pt idx="1">
                  <c:v>Disagree</c:v>
                </c:pt>
                <c:pt idx="2">
                  <c:v>Agree</c:v>
                </c:pt>
                <c:pt idx="3">
                  <c:v>Disagree</c:v>
                </c:pt>
                <c:pt idx="4">
                  <c:v>Agree</c:v>
                </c:pt>
                <c:pt idx="5">
                  <c:v>Disagree</c:v>
                </c:pt>
              </c:strCache>
            </c:strRef>
          </c:cat>
          <c:val>
            <c:numRef>
              <c:f>Sheet1!$D$2:$D$7</c:f>
              <c:numCache>
                <c:formatCode>General</c:formatCode>
                <c:ptCount val="6"/>
                <c:pt idx="0">
                  <c:v>24</c:v>
                </c:pt>
                <c:pt idx="1">
                  <c:v>75</c:v>
                </c:pt>
                <c:pt idx="2">
                  <c:v>31</c:v>
                </c:pt>
                <c:pt idx="3">
                  <c:v>62</c:v>
                </c:pt>
                <c:pt idx="4">
                  <c:v>40</c:v>
                </c:pt>
                <c:pt idx="5">
                  <c:v>56</c:v>
                </c:pt>
              </c:numCache>
            </c:numRef>
          </c:val>
          <c:extLst>
            <c:ext xmlns:c16="http://schemas.microsoft.com/office/drawing/2014/chart" uri="{C3380CC4-5D6E-409C-BE32-E72D297353CC}">
              <c16:uniqueId val="{0000001A-AA39-4955-9E95-D485D68A359D}"/>
            </c:ext>
          </c:extLst>
        </c:ser>
        <c:dLbls>
          <c:showLegendKey val="0"/>
          <c:showVal val="0"/>
          <c:showCatName val="0"/>
          <c:showSerName val="0"/>
          <c:showPercent val="0"/>
          <c:showBubbleSize val="0"/>
        </c:dLbls>
        <c:gapWidth val="34"/>
        <c:overlap val="100"/>
        <c:axId val="-645381632"/>
        <c:axId val="-645379424"/>
      </c:barChart>
      <c:catAx>
        <c:axId val="-645381632"/>
        <c:scaling>
          <c:orientation val="minMax"/>
        </c:scaling>
        <c:delete val="0"/>
        <c:axPos val="b"/>
        <c:numFmt formatCode="General" sourceLinked="0"/>
        <c:majorTickMark val="out"/>
        <c:minorTickMark val="none"/>
        <c:tickLblPos val="nextTo"/>
        <c:txPr>
          <a:bodyPr/>
          <a:lstStyle/>
          <a:p>
            <a:pPr>
              <a:defRPr sz="1800" b="1"/>
            </a:pPr>
            <a:endParaRPr lang="en-US"/>
          </a:p>
        </c:txPr>
        <c:crossAx val="-645379424"/>
        <c:crosses val="autoZero"/>
        <c:auto val="1"/>
        <c:lblAlgn val="ctr"/>
        <c:lblOffset val="100"/>
        <c:noMultiLvlLbl val="0"/>
      </c:catAx>
      <c:valAx>
        <c:axId val="-645379424"/>
        <c:scaling>
          <c:orientation val="minMax"/>
          <c:max val="80"/>
          <c:min val="0"/>
        </c:scaling>
        <c:delete val="1"/>
        <c:axPos val="l"/>
        <c:numFmt formatCode="General" sourceLinked="1"/>
        <c:majorTickMark val="out"/>
        <c:minorTickMark val="none"/>
        <c:tickLblPos val="nextTo"/>
        <c:crossAx val="-645381632"/>
        <c:crosses val="autoZero"/>
        <c:crossBetween val="between"/>
      </c:valAx>
    </c:plotArea>
    <c:plotVisOnly val="1"/>
    <c:dispBlanksAs val="gap"/>
    <c:showDLblsOverMax val="0"/>
  </c:chart>
  <c:txPr>
    <a:bodyPr/>
    <a:lstStyle/>
    <a:p>
      <a:pPr>
        <a:defRPr sz="1400"/>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126333619752999E-2"/>
          <c:y val="4.8466968938385556E-2"/>
          <c:w val="0.96574733276049396"/>
          <c:h val="0.8221770640110786"/>
        </c:manualLayout>
      </c:layout>
      <c:barChart>
        <c:barDir val="col"/>
        <c:grouping val="stacked"/>
        <c:varyColors val="0"/>
        <c:ser>
          <c:idx val="0"/>
          <c:order val="0"/>
          <c:tx>
            <c:strRef>
              <c:f>Sheet1!$B$1</c:f>
              <c:strCache>
                <c:ptCount val="1"/>
                <c:pt idx="0">
                  <c:v>Strong</c:v>
                </c:pt>
              </c:strCache>
            </c:strRef>
          </c:tx>
          <c:spPr>
            <a:solidFill>
              <a:srgbClr val="002060"/>
            </a:solidFill>
            <a:ln>
              <a:solidFill>
                <a:schemeClr val="bg1"/>
              </a:solidFill>
            </a:ln>
          </c:spPr>
          <c:invertIfNegative val="0"/>
          <c:dPt>
            <c:idx val="0"/>
            <c:invertIfNegative val="0"/>
            <c:bubble3D val="0"/>
            <c:spPr>
              <a:solidFill>
                <a:srgbClr val="0070C0"/>
              </a:solidFill>
              <a:ln>
                <a:solidFill>
                  <a:schemeClr val="bg1"/>
                </a:solidFill>
              </a:ln>
            </c:spPr>
            <c:extLst>
              <c:ext xmlns:c16="http://schemas.microsoft.com/office/drawing/2014/chart" uri="{C3380CC4-5D6E-409C-BE32-E72D297353CC}">
                <c16:uniqueId val="{00000000-AA39-4955-9E95-D485D68A359D}"/>
              </c:ext>
            </c:extLst>
          </c:dPt>
          <c:dPt>
            <c:idx val="1"/>
            <c:invertIfNegative val="0"/>
            <c:bubble3D val="0"/>
            <c:spPr>
              <a:solidFill>
                <a:srgbClr val="C00000"/>
              </a:solidFill>
              <a:ln>
                <a:solidFill>
                  <a:schemeClr val="bg1"/>
                </a:solidFill>
              </a:ln>
            </c:spPr>
            <c:extLst>
              <c:ext xmlns:c16="http://schemas.microsoft.com/office/drawing/2014/chart" uri="{C3380CC4-5D6E-409C-BE32-E72D297353CC}">
                <c16:uniqueId val="{00000002-AA39-4955-9E95-D485D68A359D}"/>
              </c:ext>
            </c:extLst>
          </c:dPt>
          <c:dPt>
            <c:idx val="2"/>
            <c:invertIfNegative val="0"/>
            <c:bubble3D val="0"/>
            <c:spPr>
              <a:solidFill>
                <a:srgbClr val="0070C0"/>
              </a:solidFill>
              <a:ln>
                <a:solidFill>
                  <a:schemeClr val="bg1"/>
                </a:solidFill>
              </a:ln>
            </c:spPr>
            <c:extLst>
              <c:ext xmlns:c16="http://schemas.microsoft.com/office/drawing/2014/chart" uri="{C3380CC4-5D6E-409C-BE32-E72D297353CC}">
                <c16:uniqueId val="{00000004-AA39-4955-9E95-D485D68A359D}"/>
              </c:ext>
            </c:extLst>
          </c:dPt>
          <c:dPt>
            <c:idx val="3"/>
            <c:invertIfNegative val="0"/>
            <c:bubble3D val="0"/>
            <c:spPr>
              <a:solidFill>
                <a:srgbClr val="C00000"/>
              </a:solidFill>
              <a:ln>
                <a:solidFill>
                  <a:schemeClr val="bg1"/>
                </a:solidFill>
              </a:ln>
            </c:spPr>
            <c:extLst>
              <c:ext xmlns:c16="http://schemas.microsoft.com/office/drawing/2014/chart" uri="{C3380CC4-5D6E-409C-BE32-E72D297353CC}">
                <c16:uniqueId val="{00000000-D742-4EC7-8055-8C348B9E3567}"/>
              </c:ext>
            </c:extLst>
          </c:dPt>
          <c:dPt>
            <c:idx val="4"/>
            <c:invertIfNegative val="0"/>
            <c:bubble3D val="0"/>
            <c:spPr>
              <a:solidFill>
                <a:srgbClr val="0070C0"/>
              </a:solidFill>
              <a:ln>
                <a:solidFill>
                  <a:schemeClr val="bg1"/>
                </a:solidFill>
              </a:ln>
            </c:spPr>
            <c:extLst>
              <c:ext xmlns:c16="http://schemas.microsoft.com/office/drawing/2014/chart" uri="{C3380CC4-5D6E-409C-BE32-E72D297353CC}">
                <c16:uniqueId val="{00000005-AA39-4955-9E95-D485D68A359D}"/>
              </c:ext>
            </c:extLst>
          </c:dPt>
          <c:dPt>
            <c:idx val="5"/>
            <c:invertIfNegative val="0"/>
            <c:bubble3D val="0"/>
            <c:spPr>
              <a:solidFill>
                <a:srgbClr val="C00000"/>
              </a:solidFill>
              <a:ln>
                <a:solidFill>
                  <a:schemeClr val="bg1"/>
                </a:solidFill>
              </a:ln>
            </c:spPr>
            <c:extLst>
              <c:ext xmlns:c16="http://schemas.microsoft.com/office/drawing/2014/chart" uri="{C3380CC4-5D6E-409C-BE32-E72D297353CC}">
                <c16:uniqueId val="{00000007-AA39-4955-9E95-D485D68A359D}"/>
              </c:ext>
            </c:extLst>
          </c:dPt>
          <c:dPt>
            <c:idx val="6"/>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9-AA39-4955-9E95-D485D68A359D}"/>
              </c:ext>
            </c:extLst>
          </c:dPt>
          <c:dPt>
            <c:idx val="9"/>
            <c:invertIfNegative val="0"/>
            <c:bubble3D val="0"/>
            <c:spPr>
              <a:solidFill>
                <a:srgbClr val="C00000"/>
              </a:solidFill>
              <a:ln>
                <a:solidFill>
                  <a:schemeClr val="bg1"/>
                </a:solidFill>
              </a:ln>
            </c:spPr>
            <c:extLst>
              <c:ext xmlns:c16="http://schemas.microsoft.com/office/drawing/2014/chart" uri="{C3380CC4-5D6E-409C-BE32-E72D297353CC}">
                <c16:uniqueId val="{0000000B-AA39-4955-9E95-D485D68A359D}"/>
              </c:ext>
            </c:extLst>
          </c:dPt>
          <c:dPt>
            <c:idx val="10"/>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D-AA39-4955-9E95-D485D68A359D}"/>
              </c:ext>
            </c:extLst>
          </c:dPt>
          <c:dLbls>
            <c:spPr>
              <a:noFill/>
              <a:ln>
                <a:noFill/>
              </a:ln>
              <a:effectLst/>
            </c:spPr>
            <c:txPr>
              <a:bodyPr wrap="square" lIns="38100" tIns="19050" rIns="38100" bIns="19050" anchor="ctr">
                <a:spAutoFit/>
              </a:bodyPr>
              <a:lstStyle/>
              <a:p>
                <a:pPr>
                  <a:defRPr sz="18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Agree</c:v>
                </c:pt>
                <c:pt idx="1">
                  <c:v>Disagree</c:v>
                </c:pt>
                <c:pt idx="2">
                  <c:v>Agree</c:v>
                </c:pt>
                <c:pt idx="3">
                  <c:v>Disagree</c:v>
                </c:pt>
                <c:pt idx="4">
                  <c:v>Agree</c:v>
                </c:pt>
                <c:pt idx="5">
                  <c:v>Disagree</c:v>
                </c:pt>
              </c:strCache>
            </c:strRef>
          </c:cat>
          <c:val>
            <c:numRef>
              <c:f>Sheet1!$B$2:$B$7</c:f>
              <c:numCache>
                <c:formatCode>General</c:formatCode>
                <c:ptCount val="6"/>
                <c:pt idx="0">
                  <c:v>43</c:v>
                </c:pt>
                <c:pt idx="1">
                  <c:v>6</c:v>
                </c:pt>
                <c:pt idx="2">
                  <c:v>41</c:v>
                </c:pt>
                <c:pt idx="3">
                  <c:v>7</c:v>
                </c:pt>
                <c:pt idx="4">
                  <c:v>40</c:v>
                </c:pt>
                <c:pt idx="5">
                  <c:v>9</c:v>
                </c:pt>
              </c:numCache>
            </c:numRef>
          </c:val>
          <c:extLst>
            <c:ext xmlns:c16="http://schemas.microsoft.com/office/drawing/2014/chart" uri="{C3380CC4-5D6E-409C-BE32-E72D297353CC}">
              <c16:uniqueId val="{0000000E-AA39-4955-9E95-D485D68A359D}"/>
            </c:ext>
          </c:extLst>
        </c:ser>
        <c:ser>
          <c:idx val="1"/>
          <c:order val="1"/>
          <c:tx>
            <c:strRef>
              <c:f>Sheet1!$C$1</c:f>
              <c:strCache>
                <c:ptCount val="1"/>
                <c:pt idx="0">
                  <c:v>Not Strong</c:v>
                </c:pt>
              </c:strCache>
            </c:strRef>
          </c:tx>
          <c:spPr>
            <a:solidFill>
              <a:schemeClr val="tx2">
                <a:lumMod val="60000"/>
                <a:lumOff val="40000"/>
              </a:schemeClr>
            </a:solidFill>
            <a:ln>
              <a:solidFill>
                <a:schemeClr val="bg1"/>
              </a:solidFill>
            </a:ln>
          </c:spPr>
          <c:invertIfNegative val="0"/>
          <c:dPt>
            <c:idx val="0"/>
            <c:invertIfNegative val="0"/>
            <c:bubble3D val="0"/>
            <c:spPr>
              <a:solidFill>
                <a:srgbClr val="0070C0">
                  <a:alpha val="50000"/>
                </a:srgbClr>
              </a:solidFill>
              <a:ln>
                <a:solidFill>
                  <a:schemeClr val="bg1"/>
                </a:solidFill>
              </a:ln>
            </c:spPr>
            <c:extLst>
              <c:ext xmlns:c16="http://schemas.microsoft.com/office/drawing/2014/chart" uri="{C3380CC4-5D6E-409C-BE32-E72D297353CC}">
                <c16:uniqueId val="{0000001D-AA39-4955-9E95-D485D68A359D}"/>
              </c:ext>
            </c:extLst>
          </c:dPt>
          <c:dPt>
            <c:idx val="1"/>
            <c:invertIfNegative val="0"/>
            <c:bubble3D val="0"/>
            <c:spPr>
              <a:solidFill>
                <a:srgbClr val="E57A77"/>
              </a:solidFill>
              <a:ln>
                <a:solidFill>
                  <a:schemeClr val="bg1"/>
                </a:solidFill>
              </a:ln>
            </c:spPr>
            <c:extLst>
              <c:ext xmlns:c16="http://schemas.microsoft.com/office/drawing/2014/chart" uri="{C3380CC4-5D6E-409C-BE32-E72D297353CC}">
                <c16:uniqueId val="{00000010-AA39-4955-9E95-D485D68A359D}"/>
              </c:ext>
            </c:extLst>
          </c:dPt>
          <c:dPt>
            <c:idx val="2"/>
            <c:invertIfNegative val="0"/>
            <c:bubble3D val="0"/>
            <c:spPr>
              <a:solidFill>
                <a:srgbClr val="7FB7DF"/>
              </a:solidFill>
              <a:ln>
                <a:solidFill>
                  <a:schemeClr val="bg1"/>
                </a:solidFill>
              </a:ln>
            </c:spPr>
            <c:extLst>
              <c:ext xmlns:c16="http://schemas.microsoft.com/office/drawing/2014/chart" uri="{C3380CC4-5D6E-409C-BE32-E72D297353CC}">
                <c16:uniqueId val="{00000000-E983-460F-94B5-DFA4B8B40F5F}"/>
              </c:ext>
            </c:extLst>
          </c:dPt>
          <c:dPt>
            <c:idx val="3"/>
            <c:invertIfNegative val="0"/>
            <c:bubble3D val="0"/>
            <c:spPr>
              <a:solidFill>
                <a:srgbClr val="E57A77"/>
              </a:solidFill>
              <a:ln>
                <a:solidFill>
                  <a:schemeClr val="bg1"/>
                </a:solidFill>
              </a:ln>
            </c:spPr>
            <c:extLst>
              <c:ext xmlns:c16="http://schemas.microsoft.com/office/drawing/2014/chart" uri="{C3380CC4-5D6E-409C-BE32-E72D297353CC}">
                <c16:uniqueId val="{00000001-D742-4EC7-8055-8C348B9E3567}"/>
              </c:ext>
            </c:extLst>
          </c:dPt>
          <c:dPt>
            <c:idx val="4"/>
            <c:invertIfNegative val="0"/>
            <c:bubble3D val="0"/>
            <c:spPr>
              <a:solidFill>
                <a:srgbClr val="7FB7DF"/>
              </a:solidFill>
              <a:ln>
                <a:solidFill>
                  <a:schemeClr val="bg1"/>
                </a:solidFill>
              </a:ln>
            </c:spPr>
            <c:extLst>
              <c:ext xmlns:c16="http://schemas.microsoft.com/office/drawing/2014/chart" uri="{C3380CC4-5D6E-409C-BE32-E72D297353CC}">
                <c16:uniqueId val="{00000002-D742-4EC7-8055-8C348B9E3567}"/>
              </c:ext>
            </c:extLst>
          </c:dPt>
          <c:dPt>
            <c:idx val="5"/>
            <c:invertIfNegative val="0"/>
            <c:bubble3D val="0"/>
            <c:spPr>
              <a:solidFill>
                <a:srgbClr val="E57A77"/>
              </a:solidFill>
              <a:ln>
                <a:solidFill>
                  <a:schemeClr val="bg1"/>
                </a:solidFill>
              </a:ln>
            </c:spPr>
            <c:extLst>
              <c:ext xmlns:c16="http://schemas.microsoft.com/office/drawing/2014/chart" uri="{C3380CC4-5D6E-409C-BE32-E72D297353CC}">
                <c16:uniqueId val="{00000012-AA39-4955-9E95-D485D68A359D}"/>
              </c:ext>
            </c:extLst>
          </c:dPt>
          <c:cat>
            <c:strRef>
              <c:f>Sheet1!$A$2:$A$7</c:f>
              <c:strCache>
                <c:ptCount val="6"/>
                <c:pt idx="0">
                  <c:v>Agree</c:v>
                </c:pt>
                <c:pt idx="1">
                  <c:v>Disagree</c:v>
                </c:pt>
                <c:pt idx="2">
                  <c:v>Agree</c:v>
                </c:pt>
                <c:pt idx="3">
                  <c:v>Disagree</c:v>
                </c:pt>
                <c:pt idx="4">
                  <c:v>Agree</c:v>
                </c:pt>
                <c:pt idx="5">
                  <c:v>Disagree</c:v>
                </c:pt>
              </c:strCache>
            </c:strRef>
          </c:cat>
          <c:val>
            <c:numRef>
              <c:f>Sheet1!$C$2:$C$7</c:f>
              <c:numCache>
                <c:formatCode>General</c:formatCode>
                <c:ptCount val="6"/>
                <c:pt idx="0">
                  <c:v>40</c:v>
                </c:pt>
                <c:pt idx="1">
                  <c:v>10</c:v>
                </c:pt>
                <c:pt idx="2">
                  <c:v>29</c:v>
                </c:pt>
                <c:pt idx="3">
                  <c:v>15</c:v>
                </c:pt>
                <c:pt idx="4">
                  <c:v>31</c:v>
                </c:pt>
                <c:pt idx="5">
                  <c:v>14</c:v>
                </c:pt>
              </c:numCache>
            </c:numRef>
          </c:val>
          <c:extLst>
            <c:ext xmlns:c16="http://schemas.microsoft.com/office/drawing/2014/chart" uri="{C3380CC4-5D6E-409C-BE32-E72D297353CC}">
              <c16:uniqueId val="{00000013-AA39-4955-9E95-D485D68A359D}"/>
            </c:ext>
          </c:extLst>
        </c:ser>
        <c:ser>
          <c:idx val="2"/>
          <c:order val="2"/>
          <c:tx>
            <c:strRef>
              <c:f>Sheet1!$D$1</c:f>
              <c:strCache>
                <c:ptCount val="1"/>
                <c:pt idx="0">
                  <c:v>TOTAL AUTOSUM</c:v>
                </c:pt>
              </c:strCache>
            </c:strRef>
          </c:tx>
          <c:spPr>
            <a:noFill/>
            <a:ln>
              <a:solidFill>
                <a:schemeClr val="bg1"/>
              </a:solidFill>
            </a:ln>
          </c:spPr>
          <c:invertIfNegative val="0"/>
          <c:dPt>
            <c:idx val="0"/>
            <c:invertIfNegative val="0"/>
            <c:bubble3D val="0"/>
            <c:extLst>
              <c:ext xmlns:c16="http://schemas.microsoft.com/office/drawing/2014/chart" uri="{C3380CC4-5D6E-409C-BE32-E72D297353CC}">
                <c16:uniqueId val="{00000014-AA39-4955-9E95-D485D68A359D}"/>
              </c:ext>
            </c:extLst>
          </c:dPt>
          <c:dPt>
            <c:idx val="1"/>
            <c:invertIfNegative val="0"/>
            <c:bubble3D val="0"/>
            <c:extLst>
              <c:ext xmlns:c16="http://schemas.microsoft.com/office/drawing/2014/chart" uri="{C3380CC4-5D6E-409C-BE32-E72D297353CC}">
                <c16:uniqueId val="{00000016-AA39-4955-9E95-D485D68A359D}"/>
              </c:ext>
            </c:extLst>
          </c:dPt>
          <c:dPt>
            <c:idx val="4"/>
            <c:invertIfNegative val="0"/>
            <c:bubble3D val="0"/>
            <c:extLst>
              <c:ext xmlns:c16="http://schemas.microsoft.com/office/drawing/2014/chart" uri="{C3380CC4-5D6E-409C-BE32-E72D297353CC}">
                <c16:uniqueId val="{00000017-AA39-4955-9E95-D485D68A359D}"/>
              </c:ext>
            </c:extLst>
          </c:dPt>
          <c:dPt>
            <c:idx val="5"/>
            <c:invertIfNegative val="0"/>
            <c:bubble3D val="0"/>
            <c:extLst>
              <c:ext xmlns:c16="http://schemas.microsoft.com/office/drawing/2014/chart" uri="{C3380CC4-5D6E-409C-BE32-E72D297353CC}">
                <c16:uniqueId val="{00000019-AA39-4955-9E95-D485D68A359D}"/>
              </c:ext>
            </c:extLst>
          </c:dPt>
          <c:dLbls>
            <c:spPr>
              <a:noFill/>
              <a:ln>
                <a:noFill/>
              </a:ln>
              <a:effectLst/>
            </c:spPr>
            <c:txPr>
              <a:bodyPr wrap="square" lIns="38100" tIns="19050" rIns="38100" bIns="19050" anchor="ctr">
                <a:spAutoFit/>
              </a:bodyPr>
              <a:lstStyle/>
              <a:p>
                <a:pPr>
                  <a:defRPr sz="2000" b="1">
                    <a:solidFill>
                      <a:schemeClr val="tx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Agree</c:v>
                </c:pt>
                <c:pt idx="1">
                  <c:v>Disagree</c:v>
                </c:pt>
                <c:pt idx="2">
                  <c:v>Agree</c:v>
                </c:pt>
                <c:pt idx="3">
                  <c:v>Disagree</c:v>
                </c:pt>
                <c:pt idx="4">
                  <c:v>Agree</c:v>
                </c:pt>
                <c:pt idx="5">
                  <c:v>Disagree</c:v>
                </c:pt>
              </c:strCache>
            </c:strRef>
          </c:cat>
          <c:val>
            <c:numRef>
              <c:f>Sheet1!$D$2:$D$7</c:f>
              <c:numCache>
                <c:formatCode>General</c:formatCode>
                <c:ptCount val="6"/>
                <c:pt idx="0">
                  <c:v>83</c:v>
                </c:pt>
                <c:pt idx="1">
                  <c:v>15</c:v>
                </c:pt>
                <c:pt idx="2">
                  <c:v>70</c:v>
                </c:pt>
                <c:pt idx="3">
                  <c:v>23</c:v>
                </c:pt>
                <c:pt idx="4">
                  <c:v>71</c:v>
                </c:pt>
                <c:pt idx="5">
                  <c:v>23</c:v>
                </c:pt>
              </c:numCache>
            </c:numRef>
          </c:val>
          <c:extLst>
            <c:ext xmlns:c16="http://schemas.microsoft.com/office/drawing/2014/chart" uri="{C3380CC4-5D6E-409C-BE32-E72D297353CC}">
              <c16:uniqueId val="{0000001A-AA39-4955-9E95-D485D68A359D}"/>
            </c:ext>
          </c:extLst>
        </c:ser>
        <c:dLbls>
          <c:showLegendKey val="0"/>
          <c:showVal val="0"/>
          <c:showCatName val="0"/>
          <c:showSerName val="0"/>
          <c:showPercent val="0"/>
          <c:showBubbleSize val="0"/>
        </c:dLbls>
        <c:gapWidth val="34"/>
        <c:overlap val="100"/>
        <c:axId val="-645381632"/>
        <c:axId val="-645379424"/>
      </c:barChart>
      <c:catAx>
        <c:axId val="-645381632"/>
        <c:scaling>
          <c:orientation val="minMax"/>
        </c:scaling>
        <c:delete val="0"/>
        <c:axPos val="b"/>
        <c:numFmt formatCode="General" sourceLinked="0"/>
        <c:majorTickMark val="out"/>
        <c:minorTickMark val="none"/>
        <c:tickLblPos val="nextTo"/>
        <c:txPr>
          <a:bodyPr/>
          <a:lstStyle/>
          <a:p>
            <a:pPr>
              <a:defRPr sz="1800" b="1"/>
            </a:pPr>
            <a:endParaRPr lang="en-US"/>
          </a:p>
        </c:txPr>
        <c:crossAx val="-645379424"/>
        <c:crosses val="autoZero"/>
        <c:auto val="1"/>
        <c:lblAlgn val="ctr"/>
        <c:lblOffset val="100"/>
        <c:noMultiLvlLbl val="0"/>
      </c:catAx>
      <c:valAx>
        <c:axId val="-645379424"/>
        <c:scaling>
          <c:orientation val="minMax"/>
          <c:max val="90"/>
          <c:min val="0"/>
        </c:scaling>
        <c:delete val="1"/>
        <c:axPos val="l"/>
        <c:numFmt formatCode="General" sourceLinked="1"/>
        <c:majorTickMark val="out"/>
        <c:minorTickMark val="none"/>
        <c:tickLblPos val="nextTo"/>
        <c:crossAx val="-645381632"/>
        <c:crosses val="autoZero"/>
        <c:crossBetween val="between"/>
      </c:valAx>
    </c:plotArea>
    <c:plotVisOnly val="1"/>
    <c:dispBlanksAs val="gap"/>
    <c:showDLblsOverMax val="0"/>
  </c:chart>
  <c:txPr>
    <a:bodyPr/>
    <a:lstStyle/>
    <a:p>
      <a:pPr>
        <a:defRPr sz="14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Teachers</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Students using paper packets or worksheets</c:v>
                </c:pt>
                <c:pt idx="1">
                  <c:v>Students using software or watching pre-recorded videos</c:v>
                </c:pt>
                <c:pt idx="2">
                  <c:v>Instructors teaching students live, in real-time, through a video platform</c:v>
                </c:pt>
              </c:strCache>
            </c:strRef>
          </c:cat>
          <c:val>
            <c:numRef>
              <c:f>Sheet1!$B$2:$B$4</c:f>
              <c:numCache>
                <c:formatCode>General</c:formatCode>
                <c:ptCount val="3"/>
                <c:pt idx="0">
                  <c:v>51</c:v>
                </c:pt>
                <c:pt idx="1">
                  <c:v>71</c:v>
                </c:pt>
                <c:pt idx="2">
                  <c:v>74</c:v>
                </c:pt>
              </c:numCache>
            </c:numRef>
          </c:val>
          <c:extLst>
            <c:ext xmlns:c16="http://schemas.microsoft.com/office/drawing/2014/chart" uri="{C3380CC4-5D6E-409C-BE32-E72D297353CC}">
              <c16:uniqueId val="{00000000-567F-4A3A-8B1B-DF706D0FA8E5}"/>
            </c:ext>
          </c:extLst>
        </c:ser>
        <c:ser>
          <c:idx val="1"/>
          <c:order val="1"/>
          <c:tx>
            <c:strRef>
              <c:f>Sheet1!$C$1</c:f>
              <c:strCache>
                <c:ptCount val="1"/>
                <c:pt idx="0">
                  <c:v>Parents</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Students using paper packets or worksheets</c:v>
                </c:pt>
                <c:pt idx="1">
                  <c:v>Students using software or watching pre-recorded videos</c:v>
                </c:pt>
                <c:pt idx="2">
                  <c:v>Instructors teaching students live, in real-time, through a video platform</c:v>
                </c:pt>
              </c:strCache>
            </c:strRef>
          </c:cat>
          <c:val>
            <c:numRef>
              <c:f>Sheet1!$C$2:$C$4</c:f>
              <c:numCache>
                <c:formatCode>General</c:formatCode>
                <c:ptCount val="3"/>
                <c:pt idx="0">
                  <c:v>37</c:v>
                </c:pt>
                <c:pt idx="1">
                  <c:v>60</c:v>
                </c:pt>
                <c:pt idx="2">
                  <c:v>60</c:v>
                </c:pt>
              </c:numCache>
            </c:numRef>
          </c:val>
          <c:extLst>
            <c:ext xmlns:c16="http://schemas.microsoft.com/office/drawing/2014/chart" uri="{C3380CC4-5D6E-409C-BE32-E72D297353CC}">
              <c16:uniqueId val="{00000001-567F-4A3A-8B1B-DF706D0FA8E5}"/>
            </c:ext>
          </c:extLst>
        </c:ser>
        <c:dLbls>
          <c:showLegendKey val="0"/>
          <c:showVal val="0"/>
          <c:showCatName val="0"/>
          <c:showSerName val="0"/>
          <c:showPercent val="0"/>
          <c:showBubbleSize val="0"/>
        </c:dLbls>
        <c:gapWidth val="182"/>
        <c:axId val="629576047"/>
        <c:axId val="691332047"/>
      </c:barChart>
      <c:catAx>
        <c:axId val="62957604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2400" b="1" i="0" u="none" strike="noStrike" kern="1200" baseline="0">
                <a:solidFill>
                  <a:schemeClr val="tx1"/>
                </a:solidFill>
                <a:latin typeface="+mn-lt"/>
                <a:ea typeface="+mn-ea"/>
                <a:cs typeface="+mn-cs"/>
              </a:defRPr>
            </a:pPr>
            <a:endParaRPr lang="en-US"/>
          </a:p>
        </c:txPr>
        <c:crossAx val="691332047"/>
        <c:crosses val="autoZero"/>
        <c:auto val="1"/>
        <c:lblAlgn val="ctr"/>
        <c:lblOffset val="100"/>
        <c:noMultiLvlLbl val="0"/>
      </c:catAx>
      <c:valAx>
        <c:axId val="691332047"/>
        <c:scaling>
          <c:orientation val="minMax"/>
        </c:scaling>
        <c:delete val="1"/>
        <c:axPos val="b"/>
        <c:numFmt formatCode="General" sourceLinked="1"/>
        <c:majorTickMark val="none"/>
        <c:minorTickMark val="none"/>
        <c:tickLblPos val="nextTo"/>
        <c:crossAx val="62957604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999305642350261"/>
          <c:y val="4.7170848548062404E-3"/>
          <c:w val="0.77174415698037746"/>
          <c:h val="0.95892334425817782"/>
        </c:manualLayout>
      </c:layout>
      <c:barChart>
        <c:barDir val="bar"/>
        <c:grouping val="stacked"/>
        <c:varyColors val="0"/>
        <c:ser>
          <c:idx val="0"/>
          <c:order val="0"/>
          <c:tx>
            <c:strRef>
              <c:f>Sheet1!$B$1</c:f>
              <c:strCache>
                <c:ptCount val="1"/>
                <c:pt idx="0">
                  <c:v>Very Fav</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My school district trained me well for online or distance learning during the COVID-19 pandemic</c:v>
                </c:pt>
                <c:pt idx="1">
                  <c:v>I am in contact with and feel connected to most of my students</c:v>
                </c:pt>
                <c:pt idx="2">
                  <c:v>I cannot properly do my job since starting to teach remotely</c:v>
                </c:pt>
                <c:pt idx="3">
                  <c:v>I am working more than usual since starting to teach remotely</c:v>
                </c:pt>
                <c:pt idx="4">
                  <c:v>Students will eventually be able to make up any lost ground</c:v>
                </c:pt>
                <c:pt idx="5">
                  <c:v>I think my school district’s online or distance learning effort is headed in the right direction</c:v>
                </c:pt>
                <c:pt idx="6">
                  <c:v>Online or distance learning is causing my students to fall behind</c:v>
                </c:pt>
                <c:pt idx="7">
                  <c:v>I had sufficient software and equipment already, or my school provided it, for remote teaching during the COVID-19 pandemic</c:v>
                </c:pt>
                <c:pt idx="8">
                  <c:v>It is easy for me to use the technology needed for remote teaching</c:v>
                </c:pt>
                <c:pt idx="9">
                  <c:v>Parents have struggled to help support online or distance learning</c:v>
                </c:pt>
                <c:pt idx="10">
                  <c:v>I am worried about my students right now</c:v>
                </c:pt>
                <c:pt idx="11">
                  <c:v>I have access to reliable internet in my home that allows me to work</c:v>
                </c:pt>
              </c:strCache>
            </c:strRef>
          </c:cat>
          <c:val>
            <c:numRef>
              <c:f>Sheet1!$B$2:$B$13</c:f>
              <c:numCache>
                <c:formatCode>General</c:formatCode>
                <c:ptCount val="12"/>
                <c:pt idx="0">
                  <c:v>11</c:v>
                </c:pt>
                <c:pt idx="1">
                  <c:v>17</c:v>
                </c:pt>
                <c:pt idx="2">
                  <c:v>20</c:v>
                </c:pt>
                <c:pt idx="3">
                  <c:v>29</c:v>
                </c:pt>
                <c:pt idx="4">
                  <c:v>18</c:v>
                </c:pt>
                <c:pt idx="5">
                  <c:v>21</c:v>
                </c:pt>
                <c:pt idx="6">
                  <c:v>26</c:v>
                </c:pt>
                <c:pt idx="7">
                  <c:v>32</c:v>
                </c:pt>
                <c:pt idx="8">
                  <c:v>32</c:v>
                </c:pt>
                <c:pt idx="9">
                  <c:v>42</c:v>
                </c:pt>
                <c:pt idx="10">
                  <c:v>50</c:v>
                </c:pt>
                <c:pt idx="11">
                  <c:v>65</c:v>
                </c:pt>
              </c:numCache>
            </c:numRef>
          </c:val>
          <c:extLst>
            <c:ext xmlns:c16="http://schemas.microsoft.com/office/drawing/2014/chart" uri="{C3380CC4-5D6E-409C-BE32-E72D297353CC}">
              <c16:uniqueId val="{00000000-4B1F-4D88-94DB-7D66A5A65898}"/>
            </c:ext>
          </c:extLst>
        </c:ser>
        <c:ser>
          <c:idx val="1"/>
          <c:order val="1"/>
          <c:tx>
            <c:strRef>
              <c:f>Sheet1!$C$1</c:f>
              <c:strCache>
                <c:ptCount val="1"/>
                <c:pt idx="0">
                  <c:v>Somewhat Fav</c:v>
                </c:pt>
              </c:strCache>
            </c:strRef>
          </c:tx>
          <c:spPr>
            <a:solidFill>
              <a:srgbClr val="7FB7DF"/>
            </a:solidFill>
            <a:ln>
              <a:noFill/>
            </a:ln>
            <a:effectLst/>
          </c:spPr>
          <c:invertIfNegative val="0"/>
          <c:cat>
            <c:strRef>
              <c:f>Sheet1!$A$2:$A$13</c:f>
              <c:strCache>
                <c:ptCount val="12"/>
                <c:pt idx="0">
                  <c:v>My school district trained me well for online or distance learning during the COVID-19 pandemic</c:v>
                </c:pt>
                <c:pt idx="1">
                  <c:v>I am in contact with and feel connected to most of my students</c:v>
                </c:pt>
                <c:pt idx="2">
                  <c:v>I cannot properly do my job since starting to teach remotely</c:v>
                </c:pt>
                <c:pt idx="3">
                  <c:v>I am working more than usual since starting to teach remotely</c:v>
                </c:pt>
                <c:pt idx="4">
                  <c:v>Students will eventually be able to make up any lost ground</c:v>
                </c:pt>
                <c:pt idx="5">
                  <c:v>I think my school district’s online or distance learning effort is headed in the right direction</c:v>
                </c:pt>
                <c:pt idx="6">
                  <c:v>Online or distance learning is causing my students to fall behind</c:v>
                </c:pt>
                <c:pt idx="7">
                  <c:v>I had sufficient software and equipment already, or my school provided it, for remote teaching during the COVID-19 pandemic</c:v>
                </c:pt>
                <c:pt idx="8">
                  <c:v>It is easy for me to use the technology needed for remote teaching</c:v>
                </c:pt>
                <c:pt idx="9">
                  <c:v>Parents have struggled to help support online or distance learning</c:v>
                </c:pt>
                <c:pt idx="10">
                  <c:v>I am worried about my students right now</c:v>
                </c:pt>
                <c:pt idx="11">
                  <c:v>I have access to reliable internet in my home that allows me to work</c:v>
                </c:pt>
              </c:strCache>
            </c:strRef>
          </c:cat>
          <c:val>
            <c:numRef>
              <c:f>Sheet1!$C$2:$C$13</c:f>
              <c:numCache>
                <c:formatCode>General</c:formatCode>
                <c:ptCount val="12"/>
                <c:pt idx="0">
                  <c:v>32</c:v>
                </c:pt>
                <c:pt idx="1">
                  <c:v>45</c:v>
                </c:pt>
                <c:pt idx="2">
                  <c:v>43</c:v>
                </c:pt>
                <c:pt idx="3">
                  <c:v>33</c:v>
                </c:pt>
                <c:pt idx="4">
                  <c:v>46</c:v>
                </c:pt>
                <c:pt idx="5">
                  <c:v>52</c:v>
                </c:pt>
                <c:pt idx="6">
                  <c:v>50</c:v>
                </c:pt>
                <c:pt idx="7">
                  <c:v>45</c:v>
                </c:pt>
                <c:pt idx="8">
                  <c:v>48</c:v>
                </c:pt>
                <c:pt idx="9">
                  <c:v>43</c:v>
                </c:pt>
                <c:pt idx="10">
                  <c:v>35</c:v>
                </c:pt>
                <c:pt idx="11">
                  <c:v>28</c:v>
                </c:pt>
              </c:numCache>
            </c:numRef>
          </c:val>
          <c:extLst>
            <c:ext xmlns:c16="http://schemas.microsoft.com/office/drawing/2014/chart" uri="{C3380CC4-5D6E-409C-BE32-E72D297353CC}">
              <c16:uniqueId val="{00000001-4B1F-4D88-94DB-7D66A5A65898}"/>
            </c:ext>
          </c:extLst>
        </c:ser>
        <c:ser>
          <c:idx val="2"/>
          <c:order val="2"/>
          <c:tx>
            <c:strRef>
              <c:f>Sheet1!$D$1</c:f>
              <c:strCache>
                <c:ptCount val="1"/>
                <c:pt idx="0">
                  <c:v>Total Fav</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My school district trained me well for online or distance learning during the COVID-19 pandemic</c:v>
                </c:pt>
                <c:pt idx="1">
                  <c:v>I am in contact with and feel connected to most of my students</c:v>
                </c:pt>
                <c:pt idx="2">
                  <c:v>I cannot properly do my job since starting to teach remotely</c:v>
                </c:pt>
                <c:pt idx="3">
                  <c:v>I am working more than usual since starting to teach remotely</c:v>
                </c:pt>
                <c:pt idx="4">
                  <c:v>Students will eventually be able to make up any lost ground</c:v>
                </c:pt>
                <c:pt idx="5">
                  <c:v>I think my school district’s online or distance learning effort is headed in the right direction</c:v>
                </c:pt>
                <c:pt idx="6">
                  <c:v>Online or distance learning is causing my students to fall behind</c:v>
                </c:pt>
                <c:pt idx="7">
                  <c:v>I had sufficient software and equipment already, or my school provided it, for remote teaching during the COVID-19 pandemic</c:v>
                </c:pt>
                <c:pt idx="8">
                  <c:v>It is easy for me to use the technology needed for remote teaching</c:v>
                </c:pt>
                <c:pt idx="9">
                  <c:v>Parents have struggled to help support online or distance learning</c:v>
                </c:pt>
                <c:pt idx="10">
                  <c:v>I am worried about my students right now</c:v>
                </c:pt>
                <c:pt idx="11">
                  <c:v>I have access to reliable internet in my home that allows me to work</c:v>
                </c:pt>
              </c:strCache>
            </c:strRef>
          </c:cat>
          <c:val>
            <c:numRef>
              <c:f>Sheet1!$D$2:$D$13</c:f>
              <c:numCache>
                <c:formatCode>General</c:formatCode>
                <c:ptCount val="12"/>
                <c:pt idx="0">
                  <c:v>42</c:v>
                </c:pt>
                <c:pt idx="1">
                  <c:v>62</c:v>
                </c:pt>
                <c:pt idx="2">
                  <c:v>62</c:v>
                </c:pt>
                <c:pt idx="3">
                  <c:v>63</c:v>
                </c:pt>
                <c:pt idx="4">
                  <c:v>64</c:v>
                </c:pt>
                <c:pt idx="5">
                  <c:v>73</c:v>
                </c:pt>
                <c:pt idx="6">
                  <c:v>76</c:v>
                </c:pt>
                <c:pt idx="7">
                  <c:v>76</c:v>
                </c:pt>
                <c:pt idx="8">
                  <c:v>80</c:v>
                </c:pt>
                <c:pt idx="9">
                  <c:v>85</c:v>
                </c:pt>
                <c:pt idx="10">
                  <c:v>86</c:v>
                </c:pt>
                <c:pt idx="11">
                  <c:v>93</c:v>
                </c:pt>
              </c:numCache>
            </c:numRef>
          </c:val>
          <c:extLst>
            <c:ext xmlns:c16="http://schemas.microsoft.com/office/drawing/2014/chart" uri="{C3380CC4-5D6E-409C-BE32-E72D297353CC}">
              <c16:uniqueId val="{00000002-4B1F-4D88-94DB-7D66A5A65898}"/>
            </c:ext>
          </c:extLst>
        </c:ser>
        <c:ser>
          <c:idx val="3"/>
          <c:order val="3"/>
          <c:tx>
            <c:strRef>
              <c:f>Sheet1!$E$1</c:f>
              <c:strCache>
                <c:ptCount val="1"/>
                <c:pt idx="0">
                  <c:v>Very Unfav</c:v>
                </c:pt>
              </c:strCache>
            </c:strRef>
          </c:tx>
          <c:spPr>
            <a:solidFill>
              <a:srgbClr val="C00000"/>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My school district trained me well for online or distance learning during the COVID-19 pandemic</c:v>
                </c:pt>
                <c:pt idx="1">
                  <c:v>I am in contact with and feel connected to most of my students</c:v>
                </c:pt>
                <c:pt idx="2">
                  <c:v>I cannot properly do my job since starting to teach remotely</c:v>
                </c:pt>
                <c:pt idx="3">
                  <c:v>I am working more than usual since starting to teach remotely</c:v>
                </c:pt>
                <c:pt idx="4">
                  <c:v>Students will eventually be able to make up any lost ground</c:v>
                </c:pt>
                <c:pt idx="5">
                  <c:v>I think my school district’s online or distance learning effort is headed in the right direction</c:v>
                </c:pt>
                <c:pt idx="6">
                  <c:v>Online or distance learning is causing my students to fall behind</c:v>
                </c:pt>
                <c:pt idx="7">
                  <c:v>I had sufficient software and equipment already, or my school provided it, for remote teaching during the COVID-19 pandemic</c:v>
                </c:pt>
                <c:pt idx="8">
                  <c:v>It is easy for me to use the technology needed for remote teaching</c:v>
                </c:pt>
                <c:pt idx="9">
                  <c:v>Parents have struggled to help support online or distance learning</c:v>
                </c:pt>
                <c:pt idx="10">
                  <c:v>I am worried about my students right now</c:v>
                </c:pt>
                <c:pt idx="11">
                  <c:v>I have access to reliable internet in my home that allows me to work</c:v>
                </c:pt>
              </c:strCache>
            </c:strRef>
          </c:cat>
          <c:val>
            <c:numRef>
              <c:f>Sheet1!$E$2:$E$13</c:f>
              <c:numCache>
                <c:formatCode>General</c:formatCode>
                <c:ptCount val="12"/>
                <c:pt idx="0">
                  <c:v>-22</c:v>
                </c:pt>
                <c:pt idx="1">
                  <c:v>-10</c:v>
                </c:pt>
                <c:pt idx="2">
                  <c:v>-8</c:v>
                </c:pt>
                <c:pt idx="3">
                  <c:v>-7</c:v>
                </c:pt>
                <c:pt idx="4">
                  <c:v>-6</c:v>
                </c:pt>
                <c:pt idx="5">
                  <c:v>-4</c:v>
                </c:pt>
                <c:pt idx="6">
                  <c:v>-3</c:v>
                </c:pt>
                <c:pt idx="7">
                  <c:v>-5</c:v>
                </c:pt>
                <c:pt idx="8">
                  <c:v>-5</c:v>
                </c:pt>
                <c:pt idx="9">
                  <c:v>-2</c:v>
                </c:pt>
                <c:pt idx="10">
                  <c:v>-4</c:v>
                </c:pt>
                <c:pt idx="11">
                  <c:v>-1</c:v>
                </c:pt>
              </c:numCache>
            </c:numRef>
          </c:val>
          <c:extLst>
            <c:ext xmlns:c16="http://schemas.microsoft.com/office/drawing/2014/chart" uri="{C3380CC4-5D6E-409C-BE32-E72D297353CC}">
              <c16:uniqueId val="{00000003-4B1F-4D88-94DB-7D66A5A65898}"/>
            </c:ext>
          </c:extLst>
        </c:ser>
        <c:ser>
          <c:idx val="4"/>
          <c:order val="4"/>
          <c:tx>
            <c:strRef>
              <c:f>Sheet1!$F$1</c:f>
              <c:strCache>
                <c:ptCount val="1"/>
                <c:pt idx="0">
                  <c:v>Somewhat Unfav</c:v>
                </c:pt>
              </c:strCache>
            </c:strRef>
          </c:tx>
          <c:spPr>
            <a:solidFill>
              <a:srgbClr val="E57A77"/>
            </a:solidFill>
            <a:ln>
              <a:noFill/>
            </a:ln>
            <a:effectLst/>
          </c:spPr>
          <c:invertIfNegative val="0"/>
          <c:cat>
            <c:strRef>
              <c:f>Sheet1!$A$2:$A$13</c:f>
              <c:strCache>
                <c:ptCount val="12"/>
                <c:pt idx="0">
                  <c:v>My school district trained me well for online or distance learning during the COVID-19 pandemic</c:v>
                </c:pt>
                <c:pt idx="1">
                  <c:v>I am in contact with and feel connected to most of my students</c:v>
                </c:pt>
                <c:pt idx="2">
                  <c:v>I cannot properly do my job since starting to teach remotely</c:v>
                </c:pt>
                <c:pt idx="3">
                  <c:v>I am working more than usual since starting to teach remotely</c:v>
                </c:pt>
                <c:pt idx="4">
                  <c:v>Students will eventually be able to make up any lost ground</c:v>
                </c:pt>
                <c:pt idx="5">
                  <c:v>I think my school district’s online or distance learning effort is headed in the right direction</c:v>
                </c:pt>
                <c:pt idx="6">
                  <c:v>Online or distance learning is causing my students to fall behind</c:v>
                </c:pt>
                <c:pt idx="7">
                  <c:v>I had sufficient software and equipment already, or my school provided it, for remote teaching during the COVID-19 pandemic</c:v>
                </c:pt>
                <c:pt idx="8">
                  <c:v>It is easy for me to use the technology needed for remote teaching</c:v>
                </c:pt>
                <c:pt idx="9">
                  <c:v>Parents have struggled to help support online or distance learning</c:v>
                </c:pt>
                <c:pt idx="10">
                  <c:v>I am worried about my students right now</c:v>
                </c:pt>
                <c:pt idx="11">
                  <c:v>I have access to reliable internet in my home that allows me to work</c:v>
                </c:pt>
              </c:strCache>
            </c:strRef>
          </c:cat>
          <c:val>
            <c:numRef>
              <c:f>Sheet1!$F$2:$F$13</c:f>
              <c:numCache>
                <c:formatCode>General</c:formatCode>
                <c:ptCount val="12"/>
                <c:pt idx="0">
                  <c:v>-34</c:v>
                </c:pt>
                <c:pt idx="1">
                  <c:v>-27</c:v>
                </c:pt>
                <c:pt idx="2">
                  <c:v>-27</c:v>
                </c:pt>
                <c:pt idx="3">
                  <c:v>-28</c:v>
                </c:pt>
                <c:pt idx="4">
                  <c:v>-23</c:v>
                </c:pt>
                <c:pt idx="5">
                  <c:v>-18</c:v>
                </c:pt>
                <c:pt idx="6">
                  <c:v>-16</c:v>
                </c:pt>
                <c:pt idx="7">
                  <c:v>-17</c:v>
                </c:pt>
                <c:pt idx="8">
                  <c:v>-14</c:v>
                </c:pt>
                <c:pt idx="9">
                  <c:v>-11</c:v>
                </c:pt>
                <c:pt idx="10">
                  <c:v>-10</c:v>
                </c:pt>
                <c:pt idx="11">
                  <c:v>-5</c:v>
                </c:pt>
              </c:numCache>
            </c:numRef>
          </c:val>
          <c:extLst>
            <c:ext xmlns:c16="http://schemas.microsoft.com/office/drawing/2014/chart" uri="{C3380CC4-5D6E-409C-BE32-E72D297353CC}">
              <c16:uniqueId val="{00000004-4B1F-4D88-94DB-7D66A5A65898}"/>
            </c:ext>
          </c:extLst>
        </c:ser>
        <c:ser>
          <c:idx val="5"/>
          <c:order val="5"/>
          <c:tx>
            <c:strRef>
              <c:f>Sheet1!$G$1</c:f>
              <c:strCache>
                <c:ptCount val="1"/>
                <c:pt idx="0">
                  <c:v>Total Unfav</c:v>
                </c:pt>
              </c:strCache>
            </c:strRef>
          </c:tx>
          <c:spPr>
            <a:no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My school district trained me well for online or distance learning during the COVID-19 pandemic</c:v>
                </c:pt>
                <c:pt idx="1">
                  <c:v>I am in contact with and feel connected to most of my students</c:v>
                </c:pt>
                <c:pt idx="2">
                  <c:v>I cannot properly do my job since starting to teach remotely</c:v>
                </c:pt>
                <c:pt idx="3">
                  <c:v>I am working more than usual since starting to teach remotely</c:v>
                </c:pt>
                <c:pt idx="4">
                  <c:v>Students will eventually be able to make up any lost ground</c:v>
                </c:pt>
                <c:pt idx="5">
                  <c:v>I think my school district’s online or distance learning effort is headed in the right direction</c:v>
                </c:pt>
                <c:pt idx="6">
                  <c:v>Online or distance learning is causing my students to fall behind</c:v>
                </c:pt>
                <c:pt idx="7">
                  <c:v>I had sufficient software and equipment already, or my school provided it, for remote teaching during the COVID-19 pandemic</c:v>
                </c:pt>
                <c:pt idx="8">
                  <c:v>It is easy for me to use the technology needed for remote teaching</c:v>
                </c:pt>
                <c:pt idx="9">
                  <c:v>Parents have struggled to help support online or distance learning</c:v>
                </c:pt>
                <c:pt idx="10">
                  <c:v>I am worried about my students right now</c:v>
                </c:pt>
                <c:pt idx="11">
                  <c:v>I have access to reliable internet in my home that allows me to work</c:v>
                </c:pt>
              </c:strCache>
            </c:strRef>
          </c:cat>
          <c:val>
            <c:numRef>
              <c:f>Sheet1!$G$2:$G$13</c:f>
              <c:numCache>
                <c:formatCode>General</c:formatCode>
                <c:ptCount val="12"/>
                <c:pt idx="0">
                  <c:v>-55</c:v>
                </c:pt>
                <c:pt idx="1">
                  <c:v>-37</c:v>
                </c:pt>
                <c:pt idx="2">
                  <c:v>-35</c:v>
                </c:pt>
                <c:pt idx="3">
                  <c:v>-35</c:v>
                </c:pt>
                <c:pt idx="4">
                  <c:v>-29</c:v>
                </c:pt>
                <c:pt idx="5">
                  <c:v>-22</c:v>
                </c:pt>
                <c:pt idx="6">
                  <c:v>-19</c:v>
                </c:pt>
                <c:pt idx="7">
                  <c:v>-22</c:v>
                </c:pt>
                <c:pt idx="8">
                  <c:v>-19</c:v>
                </c:pt>
                <c:pt idx="9">
                  <c:v>-13</c:v>
                </c:pt>
                <c:pt idx="10">
                  <c:v>-14</c:v>
                </c:pt>
                <c:pt idx="11">
                  <c:v>-6</c:v>
                </c:pt>
              </c:numCache>
            </c:numRef>
          </c:val>
          <c:extLst>
            <c:ext xmlns:c16="http://schemas.microsoft.com/office/drawing/2014/chart" uri="{C3380CC4-5D6E-409C-BE32-E72D297353CC}">
              <c16:uniqueId val="{00000005-4B1F-4D88-94DB-7D66A5A65898}"/>
            </c:ext>
          </c:extLst>
        </c:ser>
        <c:dLbls>
          <c:showLegendKey val="0"/>
          <c:showVal val="0"/>
          <c:showCatName val="0"/>
          <c:showSerName val="0"/>
          <c:showPercent val="0"/>
          <c:showBubbleSize val="0"/>
        </c:dLbls>
        <c:gapWidth val="100"/>
        <c:overlap val="100"/>
        <c:axId val="784393704"/>
        <c:axId val="784392064"/>
      </c:barChart>
      <c:catAx>
        <c:axId val="784393704"/>
        <c:scaling>
          <c:orientation val="minMax"/>
        </c:scaling>
        <c:delete val="1"/>
        <c:axPos val="l"/>
        <c:numFmt formatCode="General" sourceLinked="1"/>
        <c:majorTickMark val="none"/>
        <c:minorTickMark val="none"/>
        <c:tickLblPos val="low"/>
        <c:crossAx val="784392064"/>
        <c:crosses val="autoZero"/>
        <c:auto val="1"/>
        <c:lblAlgn val="ctr"/>
        <c:lblOffset val="100"/>
        <c:noMultiLvlLbl val="0"/>
      </c:catAx>
      <c:valAx>
        <c:axId val="784392064"/>
        <c:scaling>
          <c:orientation val="minMax"/>
          <c:max val="95"/>
          <c:min val="-120"/>
        </c:scaling>
        <c:delete val="1"/>
        <c:axPos val="b"/>
        <c:numFmt formatCode="General" sourceLinked="1"/>
        <c:majorTickMark val="out"/>
        <c:minorTickMark val="none"/>
        <c:tickLblPos val="nextTo"/>
        <c:crossAx val="784393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530938544997004"/>
          <c:y val="9.6095492354390702E-2"/>
          <c:w val="0.80285287203256073"/>
          <c:h val="0.82880510088093562"/>
        </c:manualLayout>
      </c:layout>
      <c:barChart>
        <c:barDir val="bar"/>
        <c:grouping val="percentStacked"/>
        <c:varyColors val="0"/>
        <c:ser>
          <c:idx val="0"/>
          <c:order val="0"/>
          <c:tx>
            <c:strRef>
              <c:f>Sheet1!$B$1</c:f>
              <c:strCache>
                <c:ptCount val="1"/>
                <c:pt idx="0">
                  <c:v>Approve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Republicans</c:v>
                </c:pt>
                <c:pt idx="1">
                  <c:v>Independents</c:v>
                </c:pt>
                <c:pt idx="2">
                  <c:v>Democrats</c:v>
                </c:pt>
              </c:strCache>
            </c:strRef>
          </c:cat>
          <c:val>
            <c:numRef>
              <c:f>Sheet1!$B$2:$B$4</c:f>
              <c:numCache>
                <c:formatCode>General</c:formatCode>
                <c:ptCount val="3"/>
                <c:pt idx="0">
                  <c:v>88</c:v>
                </c:pt>
                <c:pt idx="1">
                  <c:v>37</c:v>
                </c:pt>
                <c:pt idx="2">
                  <c:v>2</c:v>
                </c:pt>
              </c:numCache>
            </c:numRef>
          </c:val>
          <c:extLst>
            <c:ext xmlns:c16="http://schemas.microsoft.com/office/drawing/2014/chart" uri="{C3380CC4-5D6E-409C-BE32-E72D297353CC}">
              <c16:uniqueId val="{00000000-7B08-40B8-A8A8-B7A17345911C}"/>
            </c:ext>
          </c:extLst>
        </c:ser>
        <c:ser>
          <c:idx val="1"/>
          <c:order val="1"/>
          <c:tx>
            <c:strRef>
              <c:f>Sheet1!$C$1</c:f>
              <c:strCache>
                <c:ptCount val="1"/>
                <c:pt idx="0">
                  <c:v>Neutral</c:v>
                </c:pt>
              </c:strCache>
            </c:strRef>
          </c:tx>
          <c:spPr>
            <a:solidFill>
              <a:schemeClr val="bg1">
                <a:lumMod val="75000"/>
              </a:schemeClr>
            </a:solidFill>
            <a:ln>
              <a:noFill/>
            </a:ln>
            <a:effectLst/>
          </c:spPr>
          <c:invertIfNegative val="0"/>
          <c:cat>
            <c:strRef>
              <c:f>Sheet1!$A$2:$A$4</c:f>
              <c:strCache>
                <c:ptCount val="3"/>
                <c:pt idx="0">
                  <c:v>Republicans</c:v>
                </c:pt>
                <c:pt idx="1">
                  <c:v>Independents</c:v>
                </c:pt>
                <c:pt idx="2">
                  <c:v>Democrats</c:v>
                </c:pt>
              </c:strCache>
            </c:strRef>
          </c:cat>
          <c:val>
            <c:numRef>
              <c:f>Sheet1!$C$2:$C$4</c:f>
              <c:numCache>
                <c:formatCode>General</c:formatCode>
                <c:ptCount val="3"/>
                <c:pt idx="0">
                  <c:v>2</c:v>
                </c:pt>
                <c:pt idx="1">
                  <c:v>7</c:v>
                </c:pt>
                <c:pt idx="2">
                  <c:v>1</c:v>
                </c:pt>
              </c:numCache>
            </c:numRef>
          </c:val>
          <c:extLst>
            <c:ext xmlns:c16="http://schemas.microsoft.com/office/drawing/2014/chart" uri="{C3380CC4-5D6E-409C-BE32-E72D297353CC}">
              <c16:uniqueId val="{00000001-7B08-40B8-A8A8-B7A17345911C}"/>
            </c:ext>
          </c:extLst>
        </c:ser>
        <c:ser>
          <c:idx val="2"/>
          <c:order val="2"/>
          <c:tx>
            <c:strRef>
              <c:f>Sheet1!$D$1</c:f>
              <c:strCache>
                <c:ptCount val="1"/>
                <c:pt idx="0">
                  <c:v>Disapprove</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Republicans</c:v>
                </c:pt>
                <c:pt idx="1">
                  <c:v>Independents</c:v>
                </c:pt>
                <c:pt idx="2">
                  <c:v>Democrats</c:v>
                </c:pt>
              </c:strCache>
            </c:strRef>
          </c:cat>
          <c:val>
            <c:numRef>
              <c:f>Sheet1!$D$2:$D$4</c:f>
              <c:numCache>
                <c:formatCode>General</c:formatCode>
                <c:ptCount val="3"/>
                <c:pt idx="0">
                  <c:v>10</c:v>
                </c:pt>
                <c:pt idx="1">
                  <c:v>56</c:v>
                </c:pt>
                <c:pt idx="2">
                  <c:v>97</c:v>
                </c:pt>
              </c:numCache>
            </c:numRef>
          </c:val>
          <c:extLst>
            <c:ext xmlns:c16="http://schemas.microsoft.com/office/drawing/2014/chart" uri="{C3380CC4-5D6E-409C-BE32-E72D297353CC}">
              <c16:uniqueId val="{00000002-7B08-40B8-A8A8-B7A17345911C}"/>
            </c:ext>
          </c:extLst>
        </c:ser>
        <c:dLbls>
          <c:showLegendKey val="0"/>
          <c:showVal val="0"/>
          <c:showCatName val="0"/>
          <c:showSerName val="0"/>
          <c:showPercent val="0"/>
          <c:showBubbleSize val="0"/>
        </c:dLbls>
        <c:gapWidth val="150"/>
        <c:overlap val="100"/>
        <c:axId val="2025077215"/>
        <c:axId val="2020169167"/>
      </c:barChart>
      <c:catAx>
        <c:axId val="202507721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crossAx val="2020169167"/>
        <c:crosses val="autoZero"/>
        <c:auto val="1"/>
        <c:lblAlgn val="ctr"/>
        <c:lblOffset val="100"/>
        <c:noMultiLvlLbl val="0"/>
      </c:catAx>
      <c:valAx>
        <c:axId val="2020169167"/>
        <c:scaling>
          <c:orientation val="minMax"/>
        </c:scaling>
        <c:delete val="0"/>
        <c:axPos val="b"/>
        <c:majorGridlines>
          <c:spPr>
            <a:ln w="28575" cap="flat" cmpd="sng" algn="ctr">
              <a:solidFill>
                <a:schemeClr val="tx1"/>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en-US"/>
          </a:p>
        </c:txPr>
        <c:crossAx val="2025077215"/>
        <c:crosses val="autoZero"/>
        <c:crossBetween val="between"/>
        <c:majorUnit val="0.5"/>
      </c:valAx>
      <c:spPr>
        <a:noFill/>
        <a:ln>
          <a:noFill/>
        </a:ln>
        <a:effectLst/>
      </c:spPr>
    </c:plotArea>
    <c:legend>
      <c:legendPos val="t"/>
      <c:layout>
        <c:manualLayout>
          <c:xMode val="edge"/>
          <c:yMode val="edge"/>
          <c:x val="0.39706076846167704"/>
          <c:y val="3.207768153631383E-3"/>
          <c:w val="0.34544067844318049"/>
          <c:h val="8.1267669561487996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999305642350261"/>
          <c:y val="4.7170848548062404E-3"/>
          <c:w val="0.77174415698037746"/>
          <c:h val="0.95892334425817782"/>
        </c:manualLayout>
      </c:layout>
      <c:barChart>
        <c:barDir val="bar"/>
        <c:grouping val="stacked"/>
        <c:varyColors val="0"/>
        <c:ser>
          <c:idx val="0"/>
          <c:order val="0"/>
          <c:tx>
            <c:strRef>
              <c:f>Sheet1!$B$1</c:f>
              <c:strCache>
                <c:ptCount val="1"/>
                <c:pt idx="0">
                  <c:v>Very Fav</c:v>
                </c:pt>
              </c:strCache>
            </c:strRef>
          </c:tx>
          <c:spPr>
            <a:solidFill>
              <a:srgbClr val="0070C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Online or distance learning is causing my child(ren) to fall behind</c:v>
                </c:pt>
                <c:pt idx="1">
                  <c:v>Teachers have struggled to help support my child(ren)’s online or distance learning</c:v>
                </c:pt>
                <c:pt idx="2">
                  <c:v>I am worried about my child(ren) right now</c:v>
                </c:pt>
                <c:pt idx="3">
                  <c:v>My school district prepared my child(ren) well for online or distance learning during the COVID-19 pandemic</c:v>
                </c:pt>
                <c:pt idx="4">
                  <c:v>My child(ren) will eventually be able to make up any lost ground</c:v>
                </c:pt>
                <c:pt idx="5">
                  <c:v>I think my school district’s online or distance learning effort is headed in the right direction</c:v>
                </c:pt>
                <c:pt idx="6">
                  <c:v>My child(ren)’s teacher(s) is/are in contact with my child(ren), and we feel connected to them right now</c:v>
                </c:pt>
                <c:pt idx="7">
                  <c:v>It is easy for my child(ren) to use the technology needed for online learning</c:v>
                </c:pt>
                <c:pt idx="8">
                  <c:v>My child/Each of my children had sufficient software and equipment already, or the school provided it, for online or distance learning during the COVID-19 pandemic</c:v>
                </c:pt>
                <c:pt idx="9">
                  <c:v>My child(ren) has/have access to reliable internet at home that allows them to study</c:v>
                </c:pt>
              </c:strCache>
            </c:strRef>
          </c:cat>
          <c:val>
            <c:numRef>
              <c:f>Sheet1!$B$2:$B$11</c:f>
              <c:numCache>
                <c:formatCode>General</c:formatCode>
                <c:ptCount val="10"/>
                <c:pt idx="0">
                  <c:v>18</c:v>
                </c:pt>
                <c:pt idx="1">
                  <c:v>16</c:v>
                </c:pt>
                <c:pt idx="2">
                  <c:v>30</c:v>
                </c:pt>
                <c:pt idx="3">
                  <c:v>23</c:v>
                </c:pt>
                <c:pt idx="4">
                  <c:v>37</c:v>
                </c:pt>
                <c:pt idx="5">
                  <c:v>28</c:v>
                </c:pt>
                <c:pt idx="6">
                  <c:v>35</c:v>
                </c:pt>
                <c:pt idx="7">
                  <c:v>44</c:v>
                </c:pt>
                <c:pt idx="8">
                  <c:v>50</c:v>
                </c:pt>
                <c:pt idx="9">
                  <c:v>70</c:v>
                </c:pt>
              </c:numCache>
            </c:numRef>
          </c:val>
          <c:extLst>
            <c:ext xmlns:c16="http://schemas.microsoft.com/office/drawing/2014/chart" uri="{C3380CC4-5D6E-409C-BE32-E72D297353CC}">
              <c16:uniqueId val="{00000000-4B1F-4D88-94DB-7D66A5A65898}"/>
            </c:ext>
          </c:extLst>
        </c:ser>
        <c:ser>
          <c:idx val="1"/>
          <c:order val="1"/>
          <c:tx>
            <c:strRef>
              <c:f>Sheet1!$C$1</c:f>
              <c:strCache>
                <c:ptCount val="1"/>
                <c:pt idx="0">
                  <c:v>Somewhat Fav</c:v>
                </c:pt>
              </c:strCache>
            </c:strRef>
          </c:tx>
          <c:spPr>
            <a:solidFill>
              <a:srgbClr val="7FB7DF"/>
            </a:solidFill>
            <a:ln>
              <a:noFill/>
            </a:ln>
            <a:effectLst/>
          </c:spPr>
          <c:invertIfNegative val="0"/>
          <c:cat>
            <c:strRef>
              <c:f>Sheet1!$A$2:$A$11</c:f>
              <c:strCache>
                <c:ptCount val="10"/>
                <c:pt idx="0">
                  <c:v>Online or distance learning is causing my child(ren) to fall behind</c:v>
                </c:pt>
                <c:pt idx="1">
                  <c:v>Teachers have struggled to help support my child(ren)’s online or distance learning</c:v>
                </c:pt>
                <c:pt idx="2">
                  <c:v>I am worried about my child(ren) right now</c:v>
                </c:pt>
                <c:pt idx="3">
                  <c:v>My school district prepared my child(ren) well for online or distance learning during the COVID-19 pandemic</c:v>
                </c:pt>
                <c:pt idx="4">
                  <c:v>My child(ren) will eventually be able to make up any lost ground</c:v>
                </c:pt>
                <c:pt idx="5">
                  <c:v>I think my school district’s online or distance learning effort is headed in the right direction</c:v>
                </c:pt>
                <c:pt idx="6">
                  <c:v>My child(ren)’s teacher(s) is/are in contact with my child(ren), and we feel connected to them right now</c:v>
                </c:pt>
                <c:pt idx="7">
                  <c:v>It is easy for my child(ren) to use the technology needed for online learning</c:v>
                </c:pt>
                <c:pt idx="8">
                  <c:v>My child/Each of my children had sufficient software and equipment already, or the school provided it, for online or distance learning during the COVID-19 pandemic</c:v>
                </c:pt>
                <c:pt idx="9">
                  <c:v>My child(ren) has/have access to reliable internet at home that allows them to study</c:v>
                </c:pt>
              </c:strCache>
            </c:strRef>
          </c:cat>
          <c:val>
            <c:numRef>
              <c:f>Sheet1!$C$2:$C$11</c:f>
              <c:numCache>
                <c:formatCode>General</c:formatCode>
                <c:ptCount val="10"/>
                <c:pt idx="0">
                  <c:v>28</c:v>
                </c:pt>
                <c:pt idx="1">
                  <c:v>35</c:v>
                </c:pt>
                <c:pt idx="2">
                  <c:v>30</c:v>
                </c:pt>
                <c:pt idx="3">
                  <c:v>43</c:v>
                </c:pt>
                <c:pt idx="4">
                  <c:v>37</c:v>
                </c:pt>
                <c:pt idx="5">
                  <c:v>45</c:v>
                </c:pt>
                <c:pt idx="6">
                  <c:v>42</c:v>
                </c:pt>
                <c:pt idx="7">
                  <c:v>38</c:v>
                </c:pt>
                <c:pt idx="8">
                  <c:v>36</c:v>
                </c:pt>
                <c:pt idx="9">
                  <c:v>24</c:v>
                </c:pt>
              </c:numCache>
            </c:numRef>
          </c:val>
          <c:extLst>
            <c:ext xmlns:c16="http://schemas.microsoft.com/office/drawing/2014/chart" uri="{C3380CC4-5D6E-409C-BE32-E72D297353CC}">
              <c16:uniqueId val="{00000001-4B1F-4D88-94DB-7D66A5A65898}"/>
            </c:ext>
          </c:extLst>
        </c:ser>
        <c:ser>
          <c:idx val="2"/>
          <c:order val="2"/>
          <c:tx>
            <c:strRef>
              <c:f>Sheet1!$D$1</c:f>
              <c:strCache>
                <c:ptCount val="1"/>
                <c:pt idx="0">
                  <c:v>Total Fav</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Online or distance learning is causing my child(ren) to fall behind</c:v>
                </c:pt>
                <c:pt idx="1">
                  <c:v>Teachers have struggled to help support my child(ren)’s online or distance learning</c:v>
                </c:pt>
                <c:pt idx="2">
                  <c:v>I am worried about my child(ren) right now</c:v>
                </c:pt>
                <c:pt idx="3">
                  <c:v>My school district prepared my child(ren) well for online or distance learning during the COVID-19 pandemic</c:v>
                </c:pt>
                <c:pt idx="4">
                  <c:v>My child(ren) will eventually be able to make up any lost ground</c:v>
                </c:pt>
                <c:pt idx="5">
                  <c:v>I think my school district’s online or distance learning effort is headed in the right direction</c:v>
                </c:pt>
                <c:pt idx="6">
                  <c:v>My child(ren)’s teacher(s) is/are in contact with my child(ren), and we feel connected to them right now</c:v>
                </c:pt>
                <c:pt idx="7">
                  <c:v>It is easy for my child(ren) to use the technology needed for online learning</c:v>
                </c:pt>
                <c:pt idx="8">
                  <c:v>My child/Each of my children had sufficient software and equipment already, or the school provided it, for online or distance learning during the COVID-19 pandemic</c:v>
                </c:pt>
                <c:pt idx="9">
                  <c:v>My child(ren) has/have access to reliable internet at home that allows them to study</c:v>
                </c:pt>
              </c:strCache>
            </c:strRef>
          </c:cat>
          <c:val>
            <c:numRef>
              <c:f>Sheet1!$D$2:$D$11</c:f>
              <c:numCache>
                <c:formatCode>General</c:formatCode>
                <c:ptCount val="10"/>
                <c:pt idx="0">
                  <c:v>46</c:v>
                </c:pt>
                <c:pt idx="1">
                  <c:v>52</c:v>
                </c:pt>
                <c:pt idx="2">
                  <c:v>60</c:v>
                </c:pt>
                <c:pt idx="3">
                  <c:v>65</c:v>
                </c:pt>
                <c:pt idx="4">
                  <c:v>73</c:v>
                </c:pt>
                <c:pt idx="5">
                  <c:v>73</c:v>
                </c:pt>
                <c:pt idx="6">
                  <c:v>77</c:v>
                </c:pt>
                <c:pt idx="7">
                  <c:v>82</c:v>
                </c:pt>
                <c:pt idx="8">
                  <c:v>86</c:v>
                </c:pt>
                <c:pt idx="9">
                  <c:v>94</c:v>
                </c:pt>
              </c:numCache>
            </c:numRef>
          </c:val>
          <c:extLst>
            <c:ext xmlns:c16="http://schemas.microsoft.com/office/drawing/2014/chart" uri="{C3380CC4-5D6E-409C-BE32-E72D297353CC}">
              <c16:uniqueId val="{00000002-4B1F-4D88-94DB-7D66A5A65898}"/>
            </c:ext>
          </c:extLst>
        </c:ser>
        <c:ser>
          <c:idx val="3"/>
          <c:order val="3"/>
          <c:tx>
            <c:strRef>
              <c:f>Sheet1!$E$1</c:f>
              <c:strCache>
                <c:ptCount val="1"/>
                <c:pt idx="0">
                  <c:v>Very Unfav</c:v>
                </c:pt>
              </c:strCache>
            </c:strRef>
          </c:tx>
          <c:spPr>
            <a:solidFill>
              <a:srgbClr val="C00000"/>
            </a:solid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Online or distance learning is causing my child(ren) to fall behind</c:v>
                </c:pt>
                <c:pt idx="1">
                  <c:v>Teachers have struggled to help support my child(ren)’s online or distance learning</c:v>
                </c:pt>
                <c:pt idx="2">
                  <c:v>I am worried about my child(ren) right now</c:v>
                </c:pt>
                <c:pt idx="3">
                  <c:v>My school district prepared my child(ren) well for online or distance learning during the COVID-19 pandemic</c:v>
                </c:pt>
                <c:pt idx="4">
                  <c:v>My child(ren) will eventually be able to make up any lost ground</c:v>
                </c:pt>
                <c:pt idx="5">
                  <c:v>I think my school district’s online or distance learning effort is headed in the right direction</c:v>
                </c:pt>
                <c:pt idx="6">
                  <c:v>My child(ren)’s teacher(s) is/are in contact with my child(ren), and we feel connected to them right now</c:v>
                </c:pt>
                <c:pt idx="7">
                  <c:v>It is easy for my child(ren) to use the technology needed for online learning</c:v>
                </c:pt>
                <c:pt idx="8">
                  <c:v>My child/Each of my children had sufficient software and equipment already, or the school provided it, for online or distance learning during the COVID-19 pandemic</c:v>
                </c:pt>
                <c:pt idx="9">
                  <c:v>My child(ren) has/have access to reliable internet at home that allows them to study</c:v>
                </c:pt>
              </c:strCache>
            </c:strRef>
          </c:cat>
          <c:val>
            <c:numRef>
              <c:f>Sheet1!$E$2:$E$11</c:f>
              <c:numCache>
                <c:formatCode>General</c:formatCode>
                <c:ptCount val="10"/>
                <c:pt idx="0">
                  <c:v>-22</c:v>
                </c:pt>
                <c:pt idx="1">
                  <c:v>-19</c:v>
                </c:pt>
                <c:pt idx="2">
                  <c:v>-15</c:v>
                </c:pt>
                <c:pt idx="3">
                  <c:v>-12</c:v>
                </c:pt>
                <c:pt idx="4">
                  <c:v>-4</c:v>
                </c:pt>
                <c:pt idx="5">
                  <c:v>-6</c:v>
                </c:pt>
                <c:pt idx="6">
                  <c:v>-6</c:v>
                </c:pt>
                <c:pt idx="7">
                  <c:v>-4</c:v>
                </c:pt>
                <c:pt idx="8">
                  <c:v>-4</c:v>
                </c:pt>
                <c:pt idx="9">
                  <c:v>-1</c:v>
                </c:pt>
              </c:numCache>
            </c:numRef>
          </c:val>
          <c:extLst>
            <c:ext xmlns:c16="http://schemas.microsoft.com/office/drawing/2014/chart" uri="{C3380CC4-5D6E-409C-BE32-E72D297353CC}">
              <c16:uniqueId val="{00000003-4B1F-4D88-94DB-7D66A5A65898}"/>
            </c:ext>
          </c:extLst>
        </c:ser>
        <c:ser>
          <c:idx val="4"/>
          <c:order val="4"/>
          <c:tx>
            <c:strRef>
              <c:f>Sheet1!$F$1</c:f>
              <c:strCache>
                <c:ptCount val="1"/>
                <c:pt idx="0">
                  <c:v>Somewhat Unfav</c:v>
                </c:pt>
              </c:strCache>
            </c:strRef>
          </c:tx>
          <c:spPr>
            <a:solidFill>
              <a:srgbClr val="E57A77"/>
            </a:solidFill>
            <a:ln>
              <a:noFill/>
            </a:ln>
            <a:effectLst/>
          </c:spPr>
          <c:invertIfNegative val="0"/>
          <c:cat>
            <c:strRef>
              <c:f>Sheet1!$A$2:$A$11</c:f>
              <c:strCache>
                <c:ptCount val="10"/>
                <c:pt idx="0">
                  <c:v>Online or distance learning is causing my child(ren) to fall behind</c:v>
                </c:pt>
                <c:pt idx="1">
                  <c:v>Teachers have struggled to help support my child(ren)’s online or distance learning</c:v>
                </c:pt>
                <c:pt idx="2">
                  <c:v>I am worried about my child(ren) right now</c:v>
                </c:pt>
                <c:pt idx="3">
                  <c:v>My school district prepared my child(ren) well for online or distance learning during the COVID-19 pandemic</c:v>
                </c:pt>
                <c:pt idx="4">
                  <c:v>My child(ren) will eventually be able to make up any lost ground</c:v>
                </c:pt>
                <c:pt idx="5">
                  <c:v>I think my school district’s online or distance learning effort is headed in the right direction</c:v>
                </c:pt>
                <c:pt idx="6">
                  <c:v>My child(ren)’s teacher(s) is/are in contact with my child(ren), and we feel connected to them right now</c:v>
                </c:pt>
                <c:pt idx="7">
                  <c:v>It is easy for my child(ren) to use the technology needed for online learning</c:v>
                </c:pt>
                <c:pt idx="8">
                  <c:v>My child/Each of my children had sufficient software and equipment already, or the school provided it, for online or distance learning during the COVID-19 pandemic</c:v>
                </c:pt>
                <c:pt idx="9">
                  <c:v>My child(ren) has/have access to reliable internet at home that allows them to study</c:v>
                </c:pt>
              </c:strCache>
            </c:strRef>
          </c:cat>
          <c:val>
            <c:numRef>
              <c:f>Sheet1!$F$2:$F$11</c:f>
              <c:numCache>
                <c:formatCode>General</c:formatCode>
                <c:ptCount val="10"/>
                <c:pt idx="0">
                  <c:v>-23</c:v>
                </c:pt>
                <c:pt idx="1">
                  <c:v>-19</c:v>
                </c:pt>
                <c:pt idx="2">
                  <c:v>-22</c:v>
                </c:pt>
                <c:pt idx="3">
                  <c:v>-16</c:v>
                </c:pt>
                <c:pt idx="4">
                  <c:v>-13</c:v>
                </c:pt>
                <c:pt idx="5">
                  <c:v>-14</c:v>
                </c:pt>
                <c:pt idx="6">
                  <c:v>-11</c:v>
                </c:pt>
                <c:pt idx="7">
                  <c:v>-9</c:v>
                </c:pt>
                <c:pt idx="8">
                  <c:v>-6</c:v>
                </c:pt>
                <c:pt idx="9">
                  <c:v>-2</c:v>
                </c:pt>
              </c:numCache>
            </c:numRef>
          </c:val>
          <c:extLst>
            <c:ext xmlns:c16="http://schemas.microsoft.com/office/drawing/2014/chart" uri="{C3380CC4-5D6E-409C-BE32-E72D297353CC}">
              <c16:uniqueId val="{00000004-4B1F-4D88-94DB-7D66A5A65898}"/>
            </c:ext>
          </c:extLst>
        </c:ser>
        <c:ser>
          <c:idx val="5"/>
          <c:order val="5"/>
          <c:tx>
            <c:strRef>
              <c:f>Sheet1!$G$1</c:f>
              <c:strCache>
                <c:ptCount val="1"/>
                <c:pt idx="0">
                  <c:v>Total Unfav</c:v>
                </c:pt>
              </c:strCache>
            </c:strRef>
          </c:tx>
          <c:spPr>
            <a:noFill/>
            <a:ln>
              <a:noFill/>
            </a:ln>
            <a:effectLst/>
          </c:spPr>
          <c:invertIfNegative val="0"/>
          <c:dLbls>
            <c:numFmt formatCode="#,##0;#,##0" sourceLinked="0"/>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Online or distance learning is causing my child(ren) to fall behind</c:v>
                </c:pt>
                <c:pt idx="1">
                  <c:v>Teachers have struggled to help support my child(ren)’s online or distance learning</c:v>
                </c:pt>
                <c:pt idx="2">
                  <c:v>I am worried about my child(ren) right now</c:v>
                </c:pt>
                <c:pt idx="3">
                  <c:v>My school district prepared my child(ren) well for online or distance learning during the COVID-19 pandemic</c:v>
                </c:pt>
                <c:pt idx="4">
                  <c:v>My child(ren) will eventually be able to make up any lost ground</c:v>
                </c:pt>
                <c:pt idx="5">
                  <c:v>I think my school district’s online or distance learning effort is headed in the right direction</c:v>
                </c:pt>
                <c:pt idx="6">
                  <c:v>My child(ren)’s teacher(s) is/are in contact with my child(ren), and we feel connected to them right now</c:v>
                </c:pt>
                <c:pt idx="7">
                  <c:v>It is easy for my child(ren) to use the technology needed for online learning</c:v>
                </c:pt>
                <c:pt idx="8">
                  <c:v>My child/Each of my children had sufficient software and equipment already, or the school provided it, for online or distance learning during the COVID-19 pandemic</c:v>
                </c:pt>
                <c:pt idx="9">
                  <c:v>My child(ren) has/have access to reliable internet at home that allows them to study</c:v>
                </c:pt>
              </c:strCache>
            </c:strRef>
          </c:cat>
          <c:val>
            <c:numRef>
              <c:f>Sheet1!$G$2:$G$11</c:f>
              <c:numCache>
                <c:formatCode>General</c:formatCode>
                <c:ptCount val="10"/>
                <c:pt idx="0">
                  <c:v>-45</c:v>
                </c:pt>
                <c:pt idx="1">
                  <c:v>-38</c:v>
                </c:pt>
                <c:pt idx="2">
                  <c:v>-37</c:v>
                </c:pt>
                <c:pt idx="3">
                  <c:v>-28</c:v>
                </c:pt>
                <c:pt idx="4">
                  <c:v>-17</c:v>
                </c:pt>
                <c:pt idx="5">
                  <c:v>-20</c:v>
                </c:pt>
                <c:pt idx="6">
                  <c:v>-17</c:v>
                </c:pt>
                <c:pt idx="7">
                  <c:v>-13</c:v>
                </c:pt>
                <c:pt idx="8">
                  <c:v>-10</c:v>
                </c:pt>
                <c:pt idx="9">
                  <c:v>-3</c:v>
                </c:pt>
              </c:numCache>
            </c:numRef>
          </c:val>
          <c:extLst>
            <c:ext xmlns:c16="http://schemas.microsoft.com/office/drawing/2014/chart" uri="{C3380CC4-5D6E-409C-BE32-E72D297353CC}">
              <c16:uniqueId val="{00000005-4B1F-4D88-94DB-7D66A5A65898}"/>
            </c:ext>
          </c:extLst>
        </c:ser>
        <c:dLbls>
          <c:showLegendKey val="0"/>
          <c:showVal val="0"/>
          <c:showCatName val="0"/>
          <c:showSerName val="0"/>
          <c:showPercent val="0"/>
          <c:showBubbleSize val="0"/>
        </c:dLbls>
        <c:gapWidth val="100"/>
        <c:overlap val="100"/>
        <c:axId val="784393704"/>
        <c:axId val="784392064"/>
      </c:barChart>
      <c:catAx>
        <c:axId val="784393704"/>
        <c:scaling>
          <c:orientation val="minMax"/>
        </c:scaling>
        <c:delete val="1"/>
        <c:axPos val="l"/>
        <c:numFmt formatCode="General" sourceLinked="1"/>
        <c:majorTickMark val="none"/>
        <c:minorTickMark val="none"/>
        <c:tickLblPos val="low"/>
        <c:crossAx val="784392064"/>
        <c:crosses val="autoZero"/>
        <c:auto val="1"/>
        <c:lblAlgn val="ctr"/>
        <c:lblOffset val="100"/>
        <c:noMultiLvlLbl val="0"/>
      </c:catAx>
      <c:valAx>
        <c:axId val="784392064"/>
        <c:scaling>
          <c:orientation val="minMax"/>
          <c:max val="95"/>
          <c:min val="-120"/>
        </c:scaling>
        <c:delete val="1"/>
        <c:axPos val="b"/>
        <c:numFmt formatCode="General" sourceLinked="1"/>
        <c:majorTickMark val="out"/>
        <c:minorTickMark val="none"/>
        <c:tickLblPos val="nextTo"/>
        <c:crossAx val="7843937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126333619752999E-2"/>
          <c:y val="4.8466968938385556E-2"/>
          <c:w val="0.96574733276049396"/>
          <c:h val="0.8221770640110786"/>
        </c:manualLayout>
      </c:layout>
      <c:barChart>
        <c:barDir val="col"/>
        <c:grouping val="stacked"/>
        <c:varyColors val="0"/>
        <c:ser>
          <c:idx val="0"/>
          <c:order val="0"/>
          <c:tx>
            <c:strRef>
              <c:f>Sheet1!$B$1</c:f>
              <c:strCache>
                <c:ptCount val="1"/>
                <c:pt idx="0">
                  <c:v>Strong</c:v>
                </c:pt>
              </c:strCache>
            </c:strRef>
          </c:tx>
          <c:spPr>
            <a:solidFill>
              <a:srgbClr val="002060"/>
            </a:solidFill>
            <a:ln>
              <a:solidFill>
                <a:schemeClr val="bg1"/>
              </a:solidFill>
            </a:ln>
          </c:spPr>
          <c:invertIfNegative val="0"/>
          <c:dPt>
            <c:idx val="0"/>
            <c:invertIfNegative val="0"/>
            <c:bubble3D val="0"/>
            <c:spPr>
              <a:solidFill>
                <a:srgbClr val="0070C0"/>
              </a:solidFill>
              <a:ln>
                <a:solidFill>
                  <a:schemeClr val="bg1"/>
                </a:solidFill>
              </a:ln>
            </c:spPr>
            <c:extLst>
              <c:ext xmlns:c16="http://schemas.microsoft.com/office/drawing/2014/chart" uri="{C3380CC4-5D6E-409C-BE32-E72D297353CC}">
                <c16:uniqueId val="{00000000-AA39-4955-9E95-D485D68A359D}"/>
              </c:ext>
            </c:extLst>
          </c:dPt>
          <c:dPt>
            <c:idx val="1"/>
            <c:invertIfNegative val="0"/>
            <c:bubble3D val="0"/>
            <c:spPr>
              <a:solidFill>
                <a:srgbClr val="C00000"/>
              </a:solidFill>
              <a:ln>
                <a:solidFill>
                  <a:schemeClr val="bg1"/>
                </a:solidFill>
              </a:ln>
            </c:spPr>
            <c:extLst>
              <c:ext xmlns:c16="http://schemas.microsoft.com/office/drawing/2014/chart" uri="{C3380CC4-5D6E-409C-BE32-E72D297353CC}">
                <c16:uniqueId val="{00000002-AA39-4955-9E95-D485D68A359D}"/>
              </c:ext>
            </c:extLst>
          </c:dPt>
          <c:dPt>
            <c:idx val="2"/>
            <c:invertIfNegative val="0"/>
            <c:bubble3D val="0"/>
            <c:spPr>
              <a:solidFill>
                <a:srgbClr val="0070C0"/>
              </a:solidFill>
              <a:ln>
                <a:solidFill>
                  <a:schemeClr val="bg1"/>
                </a:solidFill>
              </a:ln>
            </c:spPr>
            <c:extLst>
              <c:ext xmlns:c16="http://schemas.microsoft.com/office/drawing/2014/chart" uri="{C3380CC4-5D6E-409C-BE32-E72D297353CC}">
                <c16:uniqueId val="{00000004-AA39-4955-9E95-D485D68A359D}"/>
              </c:ext>
            </c:extLst>
          </c:dPt>
          <c:dPt>
            <c:idx val="3"/>
            <c:invertIfNegative val="0"/>
            <c:bubble3D val="0"/>
            <c:spPr>
              <a:solidFill>
                <a:srgbClr val="C00000"/>
              </a:solidFill>
              <a:ln>
                <a:solidFill>
                  <a:schemeClr val="bg1"/>
                </a:solidFill>
              </a:ln>
            </c:spPr>
            <c:extLst>
              <c:ext xmlns:c16="http://schemas.microsoft.com/office/drawing/2014/chart" uri="{C3380CC4-5D6E-409C-BE32-E72D297353CC}">
                <c16:uniqueId val="{00000000-D742-4EC7-8055-8C348B9E3567}"/>
              </c:ext>
            </c:extLst>
          </c:dPt>
          <c:dPt>
            <c:idx val="4"/>
            <c:invertIfNegative val="0"/>
            <c:bubble3D val="0"/>
            <c:spPr>
              <a:solidFill>
                <a:srgbClr val="0070C0"/>
              </a:solidFill>
              <a:ln>
                <a:solidFill>
                  <a:schemeClr val="bg1"/>
                </a:solidFill>
              </a:ln>
            </c:spPr>
            <c:extLst>
              <c:ext xmlns:c16="http://schemas.microsoft.com/office/drawing/2014/chart" uri="{C3380CC4-5D6E-409C-BE32-E72D297353CC}">
                <c16:uniqueId val="{00000005-AA39-4955-9E95-D485D68A359D}"/>
              </c:ext>
            </c:extLst>
          </c:dPt>
          <c:dPt>
            <c:idx val="5"/>
            <c:invertIfNegative val="0"/>
            <c:bubble3D val="0"/>
            <c:spPr>
              <a:solidFill>
                <a:srgbClr val="C00000"/>
              </a:solidFill>
              <a:ln>
                <a:solidFill>
                  <a:schemeClr val="bg1"/>
                </a:solidFill>
              </a:ln>
            </c:spPr>
            <c:extLst>
              <c:ext xmlns:c16="http://schemas.microsoft.com/office/drawing/2014/chart" uri="{C3380CC4-5D6E-409C-BE32-E72D297353CC}">
                <c16:uniqueId val="{00000007-AA39-4955-9E95-D485D68A359D}"/>
              </c:ext>
            </c:extLst>
          </c:dPt>
          <c:dPt>
            <c:idx val="6"/>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9-AA39-4955-9E95-D485D68A359D}"/>
              </c:ext>
            </c:extLst>
          </c:dPt>
          <c:dPt>
            <c:idx val="9"/>
            <c:invertIfNegative val="0"/>
            <c:bubble3D val="0"/>
            <c:spPr>
              <a:solidFill>
                <a:srgbClr val="C00000"/>
              </a:solidFill>
              <a:ln>
                <a:solidFill>
                  <a:schemeClr val="bg1"/>
                </a:solidFill>
              </a:ln>
            </c:spPr>
            <c:extLst>
              <c:ext xmlns:c16="http://schemas.microsoft.com/office/drawing/2014/chart" uri="{C3380CC4-5D6E-409C-BE32-E72D297353CC}">
                <c16:uniqueId val="{0000000B-AA39-4955-9E95-D485D68A359D}"/>
              </c:ext>
            </c:extLst>
          </c:dPt>
          <c:dPt>
            <c:idx val="10"/>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D-AA39-4955-9E95-D485D68A359D}"/>
              </c:ext>
            </c:extLst>
          </c:dPt>
          <c:dLbls>
            <c:spPr>
              <a:noFill/>
              <a:ln>
                <a:noFill/>
              </a:ln>
              <a:effectLst/>
            </c:spPr>
            <c:txPr>
              <a:bodyPr wrap="square" lIns="38100" tIns="19050" rIns="38100" bIns="19050" anchor="ctr">
                <a:spAutoFit/>
              </a:bodyPr>
              <a:lstStyle/>
              <a:p>
                <a:pPr>
                  <a:defRPr sz="18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Likely</c:v>
                </c:pt>
                <c:pt idx="1">
                  <c:v>Not Likely</c:v>
                </c:pt>
                <c:pt idx="2">
                  <c:v>Likely</c:v>
                </c:pt>
                <c:pt idx="3">
                  <c:v>Not Likely</c:v>
                </c:pt>
                <c:pt idx="4">
                  <c:v>Likely</c:v>
                </c:pt>
                <c:pt idx="5">
                  <c:v>Not Likely</c:v>
                </c:pt>
              </c:strCache>
            </c:strRef>
          </c:cat>
          <c:val>
            <c:numRef>
              <c:f>Sheet1!$B$2:$B$7</c:f>
              <c:numCache>
                <c:formatCode>General</c:formatCode>
                <c:ptCount val="6"/>
                <c:pt idx="0">
                  <c:v>15</c:v>
                </c:pt>
                <c:pt idx="1">
                  <c:v>3</c:v>
                </c:pt>
                <c:pt idx="2">
                  <c:v>19</c:v>
                </c:pt>
                <c:pt idx="3">
                  <c:v>6</c:v>
                </c:pt>
                <c:pt idx="4">
                  <c:v>23</c:v>
                </c:pt>
                <c:pt idx="5">
                  <c:v>7</c:v>
                </c:pt>
              </c:numCache>
            </c:numRef>
          </c:val>
          <c:extLst>
            <c:ext xmlns:c16="http://schemas.microsoft.com/office/drawing/2014/chart" uri="{C3380CC4-5D6E-409C-BE32-E72D297353CC}">
              <c16:uniqueId val="{0000000E-AA39-4955-9E95-D485D68A359D}"/>
            </c:ext>
          </c:extLst>
        </c:ser>
        <c:ser>
          <c:idx val="1"/>
          <c:order val="1"/>
          <c:tx>
            <c:strRef>
              <c:f>Sheet1!$C$1</c:f>
              <c:strCache>
                <c:ptCount val="1"/>
                <c:pt idx="0">
                  <c:v>Not Strong</c:v>
                </c:pt>
              </c:strCache>
            </c:strRef>
          </c:tx>
          <c:spPr>
            <a:solidFill>
              <a:schemeClr val="tx2">
                <a:lumMod val="60000"/>
                <a:lumOff val="40000"/>
              </a:schemeClr>
            </a:solidFill>
            <a:ln>
              <a:solidFill>
                <a:schemeClr val="bg1"/>
              </a:solidFill>
            </a:ln>
          </c:spPr>
          <c:invertIfNegative val="0"/>
          <c:dPt>
            <c:idx val="0"/>
            <c:invertIfNegative val="0"/>
            <c:bubble3D val="0"/>
            <c:spPr>
              <a:solidFill>
                <a:srgbClr val="0070C0">
                  <a:alpha val="50000"/>
                </a:srgbClr>
              </a:solidFill>
              <a:ln>
                <a:solidFill>
                  <a:schemeClr val="bg1"/>
                </a:solidFill>
              </a:ln>
            </c:spPr>
            <c:extLst>
              <c:ext xmlns:c16="http://schemas.microsoft.com/office/drawing/2014/chart" uri="{C3380CC4-5D6E-409C-BE32-E72D297353CC}">
                <c16:uniqueId val="{0000001D-AA39-4955-9E95-D485D68A359D}"/>
              </c:ext>
            </c:extLst>
          </c:dPt>
          <c:dPt>
            <c:idx val="1"/>
            <c:invertIfNegative val="0"/>
            <c:bubble3D val="0"/>
            <c:spPr>
              <a:solidFill>
                <a:srgbClr val="E57A77"/>
              </a:solidFill>
              <a:ln>
                <a:solidFill>
                  <a:schemeClr val="bg1"/>
                </a:solidFill>
              </a:ln>
            </c:spPr>
            <c:extLst>
              <c:ext xmlns:c16="http://schemas.microsoft.com/office/drawing/2014/chart" uri="{C3380CC4-5D6E-409C-BE32-E72D297353CC}">
                <c16:uniqueId val="{00000010-AA39-4955-9E95-D485D68A359D}"/>
              </c:ext>
            </c:extLst>
          </c:dPt>
          <c:dPt>
            <c:idx val="2"/>
            <c:invertIfNegative val="0"/>
            <c:bubble3D val="0"/>
            <c:spPr>
              <a:solidFill>
                <a:srgbClr val="7FB7DF"/>
              </a:solidFill>
              <a:ln>
                <a:solidFill>
                  <a:schemeClr val="bg1"/>
                </a:solidFill>
              </a:ln>
            </c:spPr>
            <c:extLst>
              <c:ext xmlns:c16="http://schemas.microsoft.com/office/drawing/2014/chart" uri="{C3380CC4-5D6E-409C-BE32-E72D297353CC}">
                <c16:uniqueId val="{00000000-E983-460F-94B5-DFA4B8B40F5F}"/>
              </c:ext>
            </c:extLst>
          </c:dPt>
          <c:dPt>
            <c:idx val="3"/>
            <c:invertIfNegative val="0"/>
            <c:bubble3D val="0"/>
            <c:spPr>
              <a:solidFill>
                <a:srgbClr val="E57A77"/>
              </a:solidFill>
              <a:ln>
                <a:solidFill>
                  <a:schemeClr val="bg1"/>
                </a:solidFill>
              </a:ln>
            </c:spPr>
            <c:extLst>
              <c:ext xmlns:c16="http://schemas.microsoft.com/office/drawing/2014/chart" uri="{C3380CC4-5D6E-409C-BE32-E72D297353CC}">
                <c16:uniqueId val="{00000001-D742-4EC7-8055-8C348B9E3567}"/>
              </c:ext>
            </c:extLst>
          </c:dPt>
          <c:dPt>
            <c:idx val="4"/>
            <c:invertIfNegative val="0"/>
            <c:bubble3D val="0"/>
            <c:spPr>
              <a:solidFill>
                <a:srgbClr val="7FB7DF"/>
              </a:solidFill>
              <a:ln>
                <a:solidFill>
                  <a:schemeClr val="bg1"/>
                </a:solidFill>
              </a:ln>
            </c:spPr>
            <c:extLst>
              <c:ext xmlns:c16="http://schemas.microsoft.com/office/drawing/2014/chart" uri="{C3380CC4-5D6E-409C-BE32-E72D297353CC}">
                <c16:uniqueId val="{00000002-D742-4EC7-8055-8C348B9E3567}"/>
              </c:ext>
            </c:extLst>
          </c:dPt>
          <c:dPt>
            <c:idx val="5"/>
            <c:invertIfNegative val="0"/>
            <c:bubble3D val="0"/>
            <c:spPr>
              <a:solidFill>
                <a:srgbClr val="E57A77"/>
              </a:solidFill>
              <a:ln>
                <a:solidFill>
                  <a:schemeClr val="bg1"/>
                </a:solidFill>
              </a:ln>
            </c:spPr>
            <c:extLst>
              <c:ext xmlns:c16="http://schemas.microsoft.com/office/drawing/2014/chart" uri="{C3380CC4-5D6E-409C-BE32-E72D297353CC}">
                <c16:uniqueId val="{00000012-AA39-4955-9E95-D485D68A359D}"/>
              </c:ext>
            </c:extLst>
          </c:dPt>
          <c:cat>
            <c:strRef>
              <c:f>Sheet1!$A$2:$A$7</c:f>
              <c:strCache>
                <c:ptCount val="6"/>
                <c:pt idx="0">
                  <c:v>Likely</c:v>
                </c:pt>
                <c:pt idx="1">
                  <c:v>Not Likely</c:v>
                </c:pt>
                <c:pt idx="2">
                  <c:v>Likely</c:v>
                </c:pt>
                <c:pt idx="3">
                  <c:v>Not Likely</c:v>
                </c:pt>
                <c:pt idx="4">
                  <c:v>Likely</c:v>
                </c:pt>
                <c:pt idx="5">
                  <c:v>Not Likely</c:v>
                </c:pt>
              </c:strCache>
            </c:strRef>
          </c:cat>
          <c:val>
            <c:numRef>
              <c:f>Sheet1!$C$2:$C$7</c:f>
              <c:numCache>
                <c:formatCode>General</c:formatCode>
                <c:ptCount val="6"/>
                <c:pt idx="0">
                  <c:v>50</c:v>
                </c:pt>
                <c:pt idx="1">
                  <c:v>26</c:v>
                </c:pt>
                <c:pt idx="2">
                  <c:v>45</c:v>
                </c:pt>
                <c:pt idx="3">
                  <c:v>20</c:v>
                </c:pt>
                <c:pt idx="4">
                  <c:v>39</c:v>
                </c:pt>
                <c:pt idx="5">
                  <c:v>22</c:v>
                </c:pt>
              </c:numCache>
            </c:numRef>
          </c:val>
          <c:extLst>
            <c:ext xmlns:c16="http://schemas.microsoft.com/office/drawing/2014/chart" uri="{C3380CC4-5D6E-409C-BE32-E72D297353CC}">
              <c16:uniqueId val="{00000013-AA39-4955-9E95-D485D68A359D}"/>
            </c:ext>
          </c:extLst>
        </c:ser>
        <c:ser>
          <c:idx val="2"/>
          <c:order val="2"/>
          <c:tx>
            <c:strRef>
              <c:f>Sheet1!$D$1</c:f>
              <c:strCache>
                <c:ptCount val="1"/>
                <c:pt idx="0">
                  <c:v>TOTAL AUTOSUM</c:v>
                </c:pt>
              </c:strCache>
            </c:strRef>
          </c:tx>
          <c:spPr>
            <a:noFill/>
            <a:ln>
              <a:solidFill>
                <a:schemeClr val="bg1"/>
              </a:solidFill>
            </a:ln>
          </c:spPr>
          <c:invertIfNegative val="0"/>
          <c:dPt>
            <c:idx val="0"/>
            <c:invertIfNegative val="0"/>
            <c:bubble3D val="0"/>
            <c:extLst>
              <c:ext xmlns:c16="http://schemas.microsoft.com/office/drawing/2014/chart" uri="{C3380CC4-5D6E-409C-BE32-E72D297353CC}">
                <c16:uniqueId val="{00000014-AA39-4955-9E95-D485D68A359D}"/>
              </c:ext>
            </c:extLst>
          </c:dPt>
          <c:dPt>
            <c:idx val="1"/>
            <c:invertIfNegative val="0"/>
            <c:bubble3D val="0"/>
            <c:extLst>
              <c:ext xmlns:c16="http://schemas.microsoft.com/office/drawing/2014/chart" uri="{C3380CC4-5D6E-409C-BE32-E72D297353CC}">
                <c16:uniqueId val="{00000016-AA39-4955-9E95-D485D68A359D}"/>
              </c:ext>
            </c:extLst>
          </c:dPt>
          <c:dPt>
            <c:idx val="4"/>
            <c:invertIfNegative val="0"/>
            <c:bubble3D val="0"/>
            <c:extLst>
              <c:ext xmlns:c16="http://schemas.microsoft.com/office/drawing/2014/chart" uri="{C3380CC4-5D6E-409C-BE32-E72D297353CC}">
                <c16:uniqueId val="{00000017-AA39-4955-9E95-D485D68A359D}"/>
              </c:ext>
            </c:extLst>
          </c:dPt>
          <c:dPt>
            <c:idx val="5"/>
            <c:invertIfNegative val="0"/>
            <c:bubble3D val="0"/>
            <c:extLst>
              <c:ext xmlns:c16="http://schemas.microsoft.com/office/drawing/2014/chart" uri="{C3380CC4-5D6E-409C-BE32-E72D297353CC}">
                <c16:uniqueId val="{00000019-AA39-4955-9E95-D485D68A359D}"/>
              </c:ext>
            </c:extLst>
          </c:dPt>
          <c:dLbls>
            <c:spPr>
              <a:noFill/>
              <a:ln>
                <a:noFill/>
              </a:ln>
              <a:effectLst/>
            </c:spPr>
            <c:txPr>
              <a:bodyPr wrap="square" lIns="38100" tIns="19050" rIns="38100" bIns="19050" anchor="ctr">
                <a:spAutoFit/>
              </a:bodyPr>
              <a:lstStyle/>
              <a:p>
                <a:pPr>
                  <a:defRPr sz="2000" b="1">
                    <a:solidFill>
                      <a:schemeClr val="tx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Likely</c:v>
                </c:pt>
                <c:pt idx="1">
                  <c:v>Not Likely</c:v>
                </c:pt>
                <c:pt idx="2">
                  <c:v>Likely</c:v>
                </c:pt>
                <c:pt idx="3">
                  <c:v>Not Likely</c:v>
                </c:pt>
                <c:pt idx="4">
                  <c:v>Likely</c:v>
                </c:pt>
                <c:pt idx="5">
                  <c:v>Not Likely</c:v>
                </c:pt>
              </c:strCache>
            </c:strRef>
          </c:cat>
          <c:val>
            <c:numRef>
              <c:f>Sheet1!$D$2:$D$7</c:f>
              <c:numCache>
                <c:formatCode>General</c:formatCode>
                <c:ptCount val="6"/>
                <c:pt idx="0">
                  <c:v>65</c:v>
                </c:pt>
                <c:pt idx="1">
                  <c:v>29</c:v>
                </c:pt>
                <c:pt idx="2">
                  <c:v>64</c:v>
                </c:pt>
                <c:pt idx="3">
                  <c:v>26</c:v>
                </c:pt>
                <c:pt idx="4">
                  <c:v>63</c:v>
                </c:pt>
                <c:pt idx="5">
                  <c:v>29</c:v>
                </c:pt>
              </c:numCache>
            </c:numRef>
          </c:val>
          <c:extLst>
            <c:ext xmlns:c16="http://schemas.microsoft.com/office/drawing/2014/chart" uri="{C3380CC4-5D6E-409C-BE32-E72D297353CC}">
              <c16:uniqueId val="{0000001A-AA39-4955-9E95-D485D68A359D}"/>
            </c:ext>
          </c:extLst>
        </c:ser>
        <c:dLbls>
          <c:showLegendKey val="0"/>
          <c:showVal val="0"/>
          <c:showCatName val="0"/>
          <c:showSerName val="0"/>
          <c:showPercent val="0"/>
          <c:showBubbleSize val="0"/>
        </c:dLbls>
        <c:gapWidth val="34"/>
        <c:overlap val="100"/>
        <c:axId val="-645381632"/>
        <c:axId val="-645379424"/>
      </c:barChart>
      <c:catAx>
        <c:axId val="-645381632"/>
        <c:scaling>
          <c:orientation val="minMax"/>
        </c:scaling>
        <c:delete val="0"/>
        <c:axPos val="b"/>
        <c:numFmt formatCode="General" sourceLinked="0"/>
        <c:majorTickMark val="out"/>
        <c:minorTickMark val="none"/>
        <c:tickLblPos val="nextTo"/>
        <c:txPr>
          <a:bodyPr/>
          <a:lstStyle/>
          <a:p>
            <a:pPr>
              <a:defRPr sz="1800" b="1"/>
            </a:pPr>
            <a:endParaRPr lang="en-US"/>
          </a:p>
        </c:txPr>
        <c:crossAx val="-645379424"/>
        <c:crosses val="autoZero"/>
        <c:auto val="1"/>
        <c:lblAlgn val="ctr"/>
        <c:lblOffset val="100"/>
        <c:noMultiLvlLbl val="0"/>
      </c:catAx>
      <c:valAx>
        <c:axId val="-645379424"/>
        <c:scaling>
          <c:orientation val="minMax"/>
          <c:max val="80"/>
          <c:min val="0"/>
        </c:scaling>
        <c:delete val="1"/>
        <c:axPos val="l"/>
        <c:numFmt formatCode="General" sourceLinked="1"/>
        <c:majorTickMark val="out"/>
        <c:minorTickMark val="none"/>
        <c:tickLblPos val="nextTo"/>
        <c:crossAx val="-645381632"/>
        <c:crosses val="autoZero"/>
        <c:crossBetween val="between"/>
      </c:valAx>
    </c:plotArea>
    <c:plotVisOnly val="1"/>
    <c:dispBlanksAs val="gap"/>
    <c:showDLblsOverMax val="0"/>
  </c:chart>
  <c:txPr>
    <a:bodyPr/>
    <a:lstStyle/>
    <a:p>
      <a:pPr>
        <a:defRPr sz="14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Parents</c:v>
                </c:pt>
              </c:strCache>
            </c:strRef>
          </c:tx>
          <c:spPr>
            <a:solidFill>
              <a:srgbClr val="00B0F0"/>
            </a:solidFill>
            <a:ln>
              <a:noFill/>
            </a:ln>
          </c:spPr>
          <c:invertIfNegative val="0"/>
          <c:dPt>
            <c:idx val="1"/>
            <c:invertIfNegative val="0"/>
            <c:bubble3D val="0"/>
            <c:extLst>
              <c:ext xmlns:c16="http://schemas.microsoft.com/office/drawing/2014/chart" uri="{C3380CC4-5D6E-409C-BE32-E72D297353CC}">
                <c16:uniqueId val="{00000000-7798-4867-9950-346E1A49BA7E}"/>
              </c:ext>
            </c:extLst>
          </c:dPt>
          <c:dPt>
            <c:idx val="2"/>
            <c:invertIfNegative val="0"/>
            <c:bubble3D val="0"/>
            <c:extLst>
              <c:ext xmlns:c16="http://schemas.microsoft.com/office/drawing/2014/chart" uri="{C3380CC4-5D6E-409C-BE32-E72D297353CC}">
                <c16:uniqueId val="{00000001-7798-4867-9950-346E1A49BA7E}"/>
              </c:ext>
            </c:extLst>
          </c:dPt>
          <c:dLbls>
            <c:spPr>
              <a:noFill/>
              <a:ln>
                <a:noFill/>
              </a:ln>
              <a:effectLst/>
            </c:spPr>
            <c:txPr>
              <a:bodyPr wrap="square" lIns="38100" tIns="19050" rIns="38100" bIns="19050" anchor="ctr">
                <a:spAutoFit/>
              </a:bodyPr>
              <a:lstStyle/>
              <a:p>
                <a:pPr>
                  <a:defRPr sz="1600"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Students and teachers returning to school 2-3 days a week, with distance learning on the other days</c:v>
                </c:pt>
                <c:pt idx="1">
                  <c:v>Teachers considered high risk for severe illness continuing to teach online, while low-risk teachers teach in person</c:v>
                </c:pt>
                <c:pt idx="2">
                  <c:v>Students and teachers returning to school 5 days a week</c:v>
                </c:pt>
                <c:pt idx="3">
                  <c:v>Students and teachers returning to school before there is a coronavirus vaccine</c:v>
                </c:pt>
                <c:pt idx="4">
                  <c:v>Schools adjusting their calendars to begin earlier in the summer and continue into the following summer</c:v>
                </c:pt>
              </c:strCache>
            </c:strRef>
          </c:cat>
          <c:val>
            <c:numRef>
              <c:f>Sheet1!$B$2:$B$6</c:f>
              <c:numCache>
                <c:formatCode>0%</c:formatCode>
                <c:ptCount val="5"/>
                <c:pt idx="0">
                  <c:v>0.63</c:v>
                </c:pt>
                <c:pt idx="1">
                  <c:v>0.63</c:v>
                </c:pt>
                <c:pt idx="2">
                  <c:v>0.59</c:v>
                </c:pt>
                <c:pt idx="3">
                  <c:v>0.47</c:v>
                </c:pt>
                <c:pt idx="4">
                  <c:v>0.5</c:v>
                </c:pt>
              </c:numCache>
            </c:numRef>
          </c:val>
          <c:extLst>
            <c:ext xmlns:c16="http://schemas.microsoft.com/office/drawing/2014/chart" uri="{C3380CC4-5D6E-409C-BE32-E72D297353CC}">
              <c16:uniqueId val="{00000002-7798-4867-9950-346E1A49BA7E}"/>
            </c:ext>
          </c:extLst>
        </c:ser>
        <c:ser>
          <c:idx val="1"/>
          <c:order val="1"/>
          <c:tx>
            <c:strRef>
              <c:f>Sheet1!$C$1</c:f>
              <c:strCache>
                <c:ptCount val="1"/>
                <c:pt idx="0">
                  <c:v>Teachers</c:v>
                </c:pt>
              </c:strCache>
            </c:strRef>
          </c:tx>
          <c:spPr>
            <a:solidFill>
              <a:srgbClr val="00B050"/>
            </a:solidFill>
          </c:spPr>
          <c:invertIfNegative val="0"/>
          <c:dLbls>
            <c:spPr>
              <a:noFill/>
              <a:ln>
                <a:noFill/>
              </a:ln>
              <a:effectLst/>
            </c:spPr>
            <c:txPr>
              <a:bodyPr wrap="square" lIns="38100" tIns="19050" rIns="38100" bIns="19050" anchor="ctr">
                <a:spAutoFit/>
              </a:bodyPr>
              <a:lstStyle/>
              <a:p>
                <a:pPr>
                  <a:defRPr sz="1600"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Sheet1!$A$2:$A$6</c:f>
              <c:strCache>
                <c:ptCount val="5"/>
                <c:pt idx="0">
                  <c:v>Students and teachers returning to school 2-3 days a week, with distance learning on the other days</c:v>
                </c:pt>
                <c:pt idx="1">
                  <c:v>Teachers considered high risk for severe illness continuing to teach online, while low-risk teachers teach in person</c:v>
                </c:pt>
                <c:pt idx="2">
                  <c:v>Students and teachers returning to school 5 days a week</c:v>
                </c:pt>
                <c:pt idx="3">
                  <c:v>Students and teachers returning to school before there is a coronavirus vaccine</c:v>
                </c:pt>
                <c:pt idx="4">
                  <c:v>Schools adjusting their calendars to begin earlier in the summer and continue into the following summer</c:v>
                </c:pt>
              </c:strCache>
            </c:strRef>
          </c:cat>
          <c:val>
            <c:numRef>
              <c:f>Sheet1!$C$2:$C$6</c:f>
              <c:numCache>
                <c:formatCode>0%</c:formatCode>
                <c:ptCount val="5"/>
                <c:pt idx="0">
                  <c:v>0.69</c:v>
                </c:pt>
                <c:pt idx="1">
                  <c:v>0.65</c:v>
                </c:pt>
                <c:pt idx="2">
                  <c:v>0.56999999999999995</c:v>
                </c:pt>
                <c:pt idx="3">
                  <c:v>0.49</c:v>
                </c:pt>
                <c:pt idx="4">
                  <c:v>0.34</c:v>
                </c:pt>
              </c:numCache>
            </c:numRef>
          </c:val>
          <c:extLst>
            <c:ext xmlns:c16="http://schemas.microsoft.com/office/drawing/2014/chart" uri="{C3380CC4-5D6E-409C-BE32-E72D297353CC}">
              <c16:uniqueId val="{00000003-7798-4867-9950-346E1A49BA7E}"/>
            </c:ext>
          </c:extLst>
        </c:ser>
        <c:dLbls>
          <c:showLegendKey val="0"/>
          <c:showVal val="0"/>
          <c:showCatName val="0"/>
          <c:showSerName val="0"/>
          <c:showPercent val="0"/>
          <c:showBubbleSize val="0"/>
        </c:dLbls>
        <c:gapWidth val="99"/>
        <c:axId val="2089817664"/>
        <c:axId val="2089821808"/>
      </c:barChart>
      <c:catAx>
        <c:axId val="2089817664"/>
        <c:scaling>
          <c:orientation val="maxMin"/>
        </c:scaling>
        <c:delete val="0"/>
        <c:axPos val="l"/>
        <c:numFmt formatCode="General" sourceLinked="0"/>
        <c:majorTickMark val="out"/>
        <c:minorTickMark val="none"/>
        <c:tickLblPos val="nextTo"/>
        <c:txPr>
          <a:bodyPr/>
          <a:lstStyle/>
          <a:p>
            <a:pPr>
              <a:defRPr sz="1400" b="1"/>
            </a:pPr>
            <a:endParaRPr lang="en-US"/>
          </a:p>
        </c:txPr>
        <c:crossAx val="2089821808"/>
        <c:crosses val="autoZero"/>
        <c:auto val="1"/>
        <c:lblAlgn val="ctr"/>
        <c:lblOffset val="100"/>
        <c:noMultiLvlLbl val="0"/>
      </c:catAx>
      <c:valAx>
        <c:axId val="2089821808"/>
        <c:scaling>
          <c:orientation val="minMax"/>
        </c:scaling>
        <c:delete val="1"/>
        <c:axPos val="t"/>
        <c:numFmt formatCode="0%" sourceLinked="1"/>
        <c:majorTickMark val="out"/>
        <c:minorTickMark val="none"/>
        <c:tickLblPos val="nextTo"/>
        <c:crossAx val="2089817664"/>
        <c:crosses val="autoZero"/>
        <c:crossBetween val="between"/>
      </c:valAx>
    </c:plotArea>
    <c:legend>
      <c:legendPos val="r"/>
      <c:overlay val="0"/>
      <c:txPr>
        <a:bodyPr/>
        <a:lstStyle/>
        <a:p>
          <a:pPr>
            <a:defRPr b="1"/>
          </a:pPr>
          <a:endParaRPr lang="en-US"/>
        </a:p>
      </c:txPr>
    </c:legend>
    <c:plotVisOnly val="1"/>
    <c:dispBlanksAs val="gap"/>
    <c:showDLblsOverMax val="0"/>
  </c:chart>
  <c:txPr>
    <a:bodyPr/>
    <a:lstStyle/>
    <a:p>
      <a:pPr>
        <a:defRPr sz="1800">
          <a:latin typeface="+mn-lt"/>
          <a:cs typeface="Arial" panose="020B0604020202020204" pitchFamily="34" charset="0"/>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530938544997004"/>
          <c:y val="9.6095492354390702E-2"/>
          <c:w val="0.80285287203256073"/>
          <c:h val="0.82880510088093562"/>
        </c:manualLayout>
      </c:layout>
      <c:barChart>
        <c:barDir val="bar"/>
        <c:grouping val="percentStacked"/>
        <c:varyColors val="0"/>
        <c:ser>
          <c:idx val="0"/>
          <c:order val="0"/>
          <c:tx>
            <c:strRef>
              <c:f>Sheet1!$B$1</c:f>
              <c:strCache>
                <c:ptCount val="1"/>
                <c:pt idx="0">
                  <c:v>Approve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Responding to the protests that have taken place after the death of George Floyd</c:v>
                </c:pt>
                <c:pt idx="1">
                  <c:v>The issue of health care</c:v>
                </c:pt>
                <c:pt idx="2">
                  <c:v>The coronavirus pandemic</c:v>
                </c:pt>
                <c:pt idx="3">
                  <c:v>The economy</c:v>
                </c:pt>
                <c:pt idx="4">
                  <c:v>His job as President</c:v>
                </c:pt>
              </c:strCache>
            </c:strRef>
          </c:cat>
          <c:val>
            <c:numRef>
              <c:f>Sheet1!$B$2:$B$6</c:f>
              <c:numCache>
                <c:formatCode>General</c:formatCode>
                <c:ptCount val="5"/>
                <c:pt idx="0">
                  <c:v>34</c:v>
                </c:pt>
                <c:pt idx="1">
                  <c:v>39</c:v>
                </c:pt>
                <c:pt idx="2">
                  <c:v>42</c:v>
                </c:pt>
                <c:pt idx="3">
                  <c:v>47</c:v>
                </c:pt>
                <c:pt idx="4">
                  <c:v>41</c:v>
                </c:pt>
              </c:numCache>
            </c:numRef>
          </c:val>
          <c:extLst>
            <c:ext xmlns:c16="http://schemas.microsoft.com/office/drawing/2014/chart" uri="{C3380CC4-5D6E-409C-BE32-E72D297353CC}">
              <c16:uniqueId val="{00000000-7B08-40B8-A8A8-B7A17345911C}"/>
            </c:ext>
          </c:extLst>
        </c:ser>
        <c:ser>
          <c:idx val="1"/>
          <c:order val="1"/>
          <c:tx>
            <c:strRef>
              <c:f>Sheet1!$C$1</c:f>
              <c:strCache>
                <c:ptCount val="1"/>
                <c:pt idx="0">
                  <c:v>Not Sure</c:v>
                </c:pt>
              </c:strCache>
            </c:strRef>
          </c:tx>
          <c:spPr>
            <a:solidFill>
              <a:schemeClr val="bg1">
                <a:lumMod val="75000"/>
              </a:schemeClr>
            </a:solidFill>
            <a:ln>
              <a:noFill/>
            </a:ln>
            <a:effectLst/>
          </c:spPr>
          <c:invertIfNegative val="0"/>
          <c:cat>
            <c:strRef>
              <c:f>Sheet1!$A$2:$A$6</c:f>
              <c:strCache>
                <c:ptCount val="5"/>
                <c:pt idx="0">
                  <c:v>Responding to the protests that have taken place after the death of George Floyd</c:v>
                </c:pt>
                <c:pt idx="1">
                  <c:v>The issue of health care</c:v>
                </c:pt>
                <c:pt idx="2">
                  <c:v>The coronavirus pandemic</c:v>
                </c:pt>
                <c:pt idx="3">
                  <c:v>The economy</c:v>
                </c:pt>
                <c:pt idx="4">
                  <c:v>His job as President</c:v>
                </c:pt>
              </c:strCache>
            </c:strRef>
          </c:cat>
          <c:val>
            <c:numRef>
              <c:f>Sheet1!$C$2:$C$6</c:f>
              <c:numCache>
                <c:formatCode>General</c:formatCode>
                <c:ptCount val="5"/>
                <c:pt idx="0">
                  <c:v>6</c:v>
                </c:pt>
                <c:pt idx="1">
                  <c:v>4</c:v>
                </c:pt>
                <c:pt idx="2">
                  <c:v>2</c:v>
                </c:pt>
                <c:pt idx="3">
                  <c:v>4</c:v>
                </c:pt>
                <c:pt idx="4">
                  <c:v>1</c:v>
                </c:pt>
              </c:numCache>
            </c:numRef>
          </c:val>
          <c:extLst>
            <c:ext xmlns:c16="http://schemas.microsoft.com/office/drawing/2014/chart" uri="{C3380CC4-5D6E-409C-BE32-E72D297353CC}">
              <c16:uniqueId val="{00000001-7B08-40B8-A8A8-B7A17345911C}"/>
            </c:ext>
          </c:extLst>
        </c:ser>
        <c:ser>
          <c:idx val="2"/>
          <c:order val="2"/>
          <c:tx>
            <c:strRef>
              <c:f>Sheet1!$D$1</c:f>
              <c:strCache>
                <c:ptCount val="1"/>
                <c:pt idx="0">
                  <c:v>Disapprove</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Responding to the protests that have taken place after the death of George Floyd</c:v>
                </c:pt>
                <c:pt idx="1">
                  <c:v>The issue of health care</c:v>
                </c:pt>
                <c:pt idx="2">
                  <c:v>The coronavirus pandemic</c:v>
                </c:pt>
                <c:pt idx="3">
                  <c:v>The economy</c:v>
                </c:pt>
                <c:pt idx="4">
                  <c:v>His job as President</c:v>
                </c:pt>
              </c:strCache>
            </c:strRef>
          </c:cat>
          <c:val>
            <c:numRef>
              <c:f>Sheet1!$D$2:$D$6</c:f>
              <c:numCache>
                <c:formatCode>General</c:formatCode>
                <c:ptCount val="5"/>
                <c:pt idx="0">
                  <c:v>60</c:v>
                </c:pt>
                <c:pt idx="1">
                  <c:v>57</c:v>
                </c:pt>
                <c:pt idx="2">
                  <c:v>56</c:v>
                </c:pt>
                <c:pt idx="3">
                  <c:v>49</c:v>
                </c:pt>
                <c:pt idx="4">
                  <c:v>58</c:v>
                </c:pt>
              </c:numCache>
            </c:numRef>
          </c:val>
          <c:extLst>
            <c:ext xmlns:c16="http://schemas.microsoft.com/office/drawing/2014/chart" uri="{C3380CC4-5D6E-409C-BE32-E72D297353CC}">
              <c16:uniqueId val="{00000002-7B08-40B8-A8A8-B7A17345911C}"/>
            </c:ext>
          </c:extLst>
        </c:ser>
        <c:dLbls>
          <c:showLegendKey val="0"/>
          <c:showVal val="0"/>
          <c:showCatName val="0"/>
          <c:showSerName val="0"/>
          <c:showPercent val="0"/>
          <c:showBubbleSize val="0"/>
        </c:dLbls>
        <c:gapWidth val="51"/>
        <c:overlap val="100"/>
        <c:axId val="2025077215"/>
        <c:axId val="2020169167"/>
      </c:barChart>
      <c:catAx>
        <c:axId val="202507721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2020169167"/>
        <c:crosses val="autoZero"/>
        <c:auto val="1"/>
        <c:lblAlgn val="ctr"/>
        <c:lblOffset val="100"/>
        <c:noMultiLvlLbl val="0"/>
      </c:catAx>
      <c:valAx>
        <c:axId val="2020169167"/>
        <c:scaling>
          <c:orientation val="minMax"/>
        </c:scaling>
        <c:delete val="0"/>
        <c:axPos val="b"/>
        <c:majorGridlines>
          <c:spPr>
            <a:ln w="28575" cap="flat" cmpd="sng" algn="ctr">
              <a:solidFill>
                <a:schemeClr val="tx1"/>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en-US"/>
          </a:p>
        </c:txPr>
        <c:crossAx val="2025077215"/>
        <c:crosses val="autoZero"/>
        <c:crossBetween val="between"/>
        <c:majorUnit val="0.5"/>
      </c:valAx>
      <c:spPr>
        <a:noFill/>
        <a:ln>
          <a:noFill/>
        </a:ln>
        <a:effectLst/>
      </c:spPr>
    </c:plotArea>
    <c:legend>
      <c:legendPos val="t"/>
      <c:layout>
        <c:manualLayout>
          <c:xMode val="edge"/>
          <c:yMode val="edge"/>
          <c:x val="0.47863267959582917"/>
          <c:y val="3.207768153631383E-3"/>
          <c:w val="0.42491657001603911"/>
          <c:h val="8.1267669561487996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60037514002487669"/>
          <c:y val="9.6095492354390702E-2"/>
          <c:w val="0.36778706300665764"/>
          <c:h val="0.82880510088093562"/>
        </c:manualLayout>
      </c:layout>
      <c:barChart>
        <c:barDir val="bar"/>
        <c:grouping val="percentStacked"/>
        <c:varyColors val="0"/>
        <c:ser>
          <c:idx val="0"/>
          <c:order val="0"/>
          <c:tx>
            <c:strRef>
              <c:f>Sheet1!$B$1</c:f>
              <c:strCache>
                <c:ptCount val="1"/>
                <c:pt idx="0">
                  <c:v>Biden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Addressing social inequalities such as differences in income, access to quality healthcare, access to voting rights or general quality of life</c:v>
                </c:pt>
                <c:pt idx="1">
                  <c:v>Racial inequalities across U.S. society</c:v>
                </c:pt>
                <c:pt idx="2">
                  <c:v>Police Reform</c:v>
                </c:pt>
                <c:pt idx="3">
                  <c:v>Protests and demonstrations in dozens of U.S. cities in response to the death of George Floyd</c:v>
                </c:pt>
                <c:pt idx="4">
                  <c:v>Containing the spread of coronavirus</c:v>
                </c:pt>
                <c:pt idx="5">
                  <c:v>Economic recovery following the coronavirus</c:v>
                </c:pt>
                <c:pt idx="6">
                  <c:v>The economy</c:v>
                </c:pt>
              </c:strCache>
            </c:strRef>
          </c:cat>
          <c:val>
            <c:numRef>
              <c:f>Sheet1!$B$2:$B$8</c:f>
              <c:numCache>
                <c:formatCode>General</c:formatCode>
                <c:ptCount val="7"/>
                <c:pt idx="0">
                  <c:v>49</c:v>
                </c:pt>
                <c:pt idx="1">
                  <c:v>47</c:v>
                </c:pt>
                <c:pt idx="2">
                  <c:v>44</c:v>
                </c:pt>
                <c:pt idx="3">
                  <c:v>44</c:v>
                </c:pt>
                <c:pt idx="4">
                  <c:v>44</c:v>
                </c:pt>
                <c:pt idx="5">
                  <c:v>42</c:v>
                </c:pt>
                <c:pt idx="6">
                  <c:v>42</c:v>
                </c:pt>
              </c:numCache>
            </c:numRef>
          </c:val>
          <c:extLst>
            <c:ext xmlns:c16="http://schemas.microsoft.com/office/drawing/2014/chart" uri="{C3380CC4-5D6E-409C-BE32-E72D297353CC}">
              <c16:uniqueId val="{00000000-7B08-40B8-A8A8-B7A17345911C}"/>
            </c:ext>
          </c:extLst>
        </c:ser>
        <c:ser>
          <c:idx val="1"/>
          <c:order val="1"/>
          <c:tx>
            <c:strRef>
              <c:f>Sheet1!$C$1</c:f>
              <c:strCache>
                <c:ptCount val="1"/>
                <c:pt idx="0">
                  <c:v>Not sure</c:v>
                </c:pt>
              </c:strCache>
            </c:strRef>
          </c:tx>
          <c:spPr>
            <a:solidFill>
              <a:schemeClr val="bg1">
                <a:lumMod val="75000"/>
              </a:schemeClr>
            </a:solidFill>
            <a:ln>
              <a:noFill/>
            </a:ln>
            <a:effectLst/>
          </c:spPr>
          <c:invertIfNegative val="0"/>
          <c:cat>
            <c:strRef>
              <c:f>Sheet1!$A$2:$A$8</c:f>
              <c:strCache>
                <c:ptCount val="7"/>
                <c:pt idx="0">
                  <c:v>Addressing social inequalities such as differences in income, access to quality healthcare, access to voting rights or general quality of life</c:v>
                </c:pt>
                <c:pt idx="1">
                  <c:v>Racial inequalities across U.S. society</c:v>
                </c:pt>
                <c:pt idx="2">
                  <c:v>Police Reform</c:v>
                </c:pt>
                <c:pt idx="3">
                  <c:v>Protests and demonstrations in dozens of U.S. cities in response to the death of George Floyd</c:v>
                </c:pt>
                <c:pt idx="4">
                  <c:v>Containing the spread of coronavirus</c:v>
                </c:pt>
                <c:pt idx="5">
                  <c:v>Economic recovery following the coronavirus</c:v>
                </c:pt>
                <c:pt idx="6">
                  <c:v>The economy</c:v>
                </c:pt>
              </c:strCache>
            </c:strRef>
          </c:cat>
          <c:val>
            <c:numRef>
              <c:f>Sheet1!$C$2:$C$8</c:f>
              <c:numCache>
                <c:formatCode>General</c:formatCode>
                <c:ptCount val="7"/>
                <c:pt idx="0">
                  <c:v>19</c:v>
                </c:pt>
                <c:pt idx="1">
                  <c:v>23</c:v>
                </c:pt>
                <c:pt idx="2">
                  <c:v>24</c:v>
                </c:pt>
                <c:pt idx="3">
                  <c:v>23</c:v>
                </c:pt>
                <c:pt idx="4">
                  <c:v>22</c:v>
                </c:pt>
                <c:pt idx="5">
                  <c:v>17</c:v>
                </c:pt>
                <c:pt idx="6">
                  <c:v>16</c:v>
                </c:pt>
              </c:numCache>
            </c:numRef>
          </c:val>
          <c:extLst>
            <c:ext xmlns:c16="http://schemas.microsoft.com/office/drawing/2014/chart" uri="{C3380CC4-5D6E-409C-BE32-E72D297353CC}">
              <c16:uniqueId val="{00000001-7B08-40B8-A8A8-B7A17345911C}"/>
            </c:ext>
          </c:extLst>
        </c:ser>
        <c:ser>
          <c:idx val="2"/>
          <c:order val="2"/>
          <c:tx>
            <c:strRef>
              <c:f>Sheet1!$D$1</c:f>
              <c:strCache>
                <c:ptCount val="1"/>
                <c:pt idx="0">
                  <c:v>Trump</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Addressing social inequalities such as differences in income, access to quality healthcare, access to voting rights or general quality of life</c:v>
                </c:pt>
                <c:pt idx="1">
                  <c:v>Racial inequalities across U.S. society</c:v>
                </c:pt>
                <c:pt idx="2">
                  <c:v>Police Reform</c:v>
                </c:pt>
                <c:pt idx="3">
                  <c:v>Protests and demonstrations in dozens of U.S. cities in response to the death of George Floyd</c:v>
                </c:pt>
                <c:pt idx="4">
                  <c:v>Containing the spread of coronavirus</c:v>
                </c:pt>
                <c:pt idx="5">
                  <c:v>Economic recovery following the coronavirus</c:v>
                </c:pt>
                <c:pt idx="6">
                  <c:v>The economy</c:v>
                </c:pt>
              </c:strCache>
            </c:strRef>
          </c:cat>
          <c:val>
            <c:numRef>
              <c:f>Sheet1!$D$2:$D$8</c:f>
              <c:numCache>
                <c:formatCode>General</c:formatCode>
                <c:ptCount val="7"/>
                <c:pt idx="0">
                  <c:v>32</c:v>
                </c:pt>
                <c:pt idx="1">
                  <c:v>30</c:v>
                </c:pt>
                <c:pt idx="2">
                  <c:v>32</c:v>
                </c:pt>
                <c:pt idx="3">
                  <c:v>33</c:v>
                </c:pt>
                <c:pt idx="4">
                  <c:v>34</c:v>
                </c:pt>
                <c:pt idx="5">
                  <c:v>41</c:v>
                </c:pt>
                <c:pt idx="6">
                  <c:v>42</c:v>
                </c:pt>
              </c:numCache>
            </c:numRef>
          </c:val>
          <c:extLst>
            <c:ext xmlns:c16="http://schemas.microsoft.com/office/drawing/2014/chart" uri="{C3380CC4-5D6E-409C-BE32-E72D297353CC}">
              <c16:uniqueId val="{00000002-7B08-40B8-A8A8-B7A17345911C}"/>
            </c:ext>
          </c:extLst>
        </c:ser>
        <c:dLbls>
          <c:showLegendKey val="0"/>
          <c:showVal val="0"/>
          <c:showCatName val="0"/>
          <c:showSerName val="0"/>
          <c:showPercent val="0"/>
          <c:showBubbleSize val="0"/>
        </c:dLbls>
        <c:gapWidth val="51"/>
        <c:overlap val="100"/>
        <c:axId val="2025077215"/>
        <c:axId val="2020169167"/>
      </c:barChart>
      <c:catAx>
        <c:axId val="2025077215"/>
        <c:scaling>
          <c:orientation val="minMax"/>
        </c:scaling>
        <c:delete val="1"/>
        <c:axPos val="l"/>
        <c:numFmt formatCode="General" sourceLinked="1"/>
        <c:majorTickMark val="none"/>
        <c:minorTickMark val="none"/>
        <c:tickLblPos val="nextTo"/>
        <c:crossAx val="2020169167"/>
        <c:crosses val="autoZero"/>
        <c:auto val="1"/>
        <c:lblAlgn val="ctr"/>
        <c:lblOffset val="100"/>
        <c:noMultiLvlLbl val="0"/>
      </c:catAx>
      <c:valAx>
        <c:axId val="2020169167"/>
        <c:scaling>
          <c:orientation val="minMax"/>
        </c:scaling>
        <c:delete val="0"/>
        <c:axPos val="b"/>
        <c:majorGridlines>
          <c:spPr>
            <a:ln w="28575" cap="flat" cmpd="sng" algn="ctr">
              <a:solidFill>
                <a:schemeClr val="tx1"/>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en-US"/>
          </a:p>
        </c:txPr>
        <c:crossAx val="2025077215"/>
        <c:crosses val="autoZero"/>
        <c:crossBetween val="between"/>
        <c:majorUnit val="0.5"/>
      </c:valAx>
      <c:spPr>
        <a:noFill/>
        <a:ln>
          <a:noFill/>
        </a:ln>
        <a:effectLst/>
      </c:spPr>
    </c:plotArea>
    <c:legend>
      <c:legendPos val="t"/>
      <c:layout>
        <c:manualLayout>
          <c:xMode val="edge"/>
          <c:yMode val="edge"/>
          <c:x val="0.60064832379195765"/>
          <c:y val="3.2078113632513132E-3"/>
          <c:w val="0.37713877900345472"/>
          <c:h val="8.0164140281639609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Extremely Enthusiastic</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Sheet1!$A$2:$A$10</c:f>
              <c:numCache>
                <c:formatCode>mmm\-yy</c:formatCode>
                <c:ptCount val="9"/>
                <c:pt idx="0">
                  <c:v>43617</c:v>
                </c:pt>
                <c:pt idx="1">
                  <c:v>43709</c:v>
                </c:pt>
                <c:pt idx="2">
                  <c:v>43739</c:v>
                </c:pt>
                <c:pt idx="3">
                  <c:v>43770</c:v>
                </c:pt>
                <c:pt idx="4">
                  <c:v>43800</c:v>
                </c:pt>
                <c:pt idx="5">
                  <c:v>43831</c:v>
                </c:pt>
                <c:pt idx="6">
                  <c:v>43891</c:v>
                </c:pt>
                <c:pt idx="7">
                  <c:v>43922</c:v>
                </c:pt>
                <c:pt idx="8">
                  <c:v>43983</c:v>
                </c:pt>
              </c:numCache>
            </c:numRef>
          </c:cat>
          <c:val>
            <c:numRef>
              <c:f>Sheet1!$B$2:$B$10</c:f>
              <c:numCache>
                <c:formatCode>General</c:formatCode>
                <c:ptCount val="9"/>
                <c:pt idx="0">
                  <c:v>39</c:v>
                </c:pt>
                <c:pt idx="1">
                  <c:v>39</c:v>
                </c:pt>
                <c:pt idx="2">
                  <c:v>42</c:v>
                </c:pt>
                <c:pt idx="3">
                  <c:v>39</c:v>
                </c:pt>
                <c:pt idx="4">
                  <c:v>44</c:v>
                </c:pt>
                <c:pt idx="5">
                  <c:v>39</c:v>
                </c:pt>
                <c:pt idx="6">
                  <c:v>35</c:v>
                </c:pt>
                <c:pt idx="7">
                  <c:v>26</c:v>
                </c:pt>
                <c:pt idx="8">
                  <c:v>41</c:v>
                </c:pt>
              </c:numCache>
            </c:numRef>
          </c:val>
          <c:smooth val="0"/>
          <c:extLst>
            <c:ext xmlns:c16="http://schemas.microsoft.com/office/drawing/2014/chart" uri="{C3380CC4-5D6E-409C-BE32-E72D297353CC}">
              <c16:uniqueId val="{00000000-FBA1-4B58-84D5-91502B065B05}"/>
            </c:ext>
          </c:extLst>
        </c:ser>
        <c:ser>
          <c:idx val="1"/>
          <c:order val="1"/>
          <c:tx>
            <c:strRef>
              <c:f>Sheet1!$C$1</c:f>
              <c:strCache>
                <c:ptCount val="1"/>
                <c:pt idx="0">
                  <c:v>Total Very+Extremely</c:v>
                </c:pt>
              </c:strCache>
            </c:strRef>
          </c:tx>
          <c:spPr>
            <a:ln w="28575" cap="rnd">
              <a:solidFill>
                <a:schemeClr val="accent2"/>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Sheet1!$A$2:$A$10</c:f>
              <c:numCache>
                <c:formatCode>mmm\-yy</c:formatCode>
                <c:ptCount val="9"/>
                <c:pt idx="0">
                  <c:v>43617</c:v>
                </c:pt>
                <c:pt idx="1">
                  <c:v>43709</c:v>
                </c:pt>
                <c:pt idx="2">
                  <c:v>43739</c:v>
                </c:pt>
                <c:pt idx="3">
                  <c:v>43770</c:v>
                </c:pt>
                <c:pt idx="4">
                  <c:v>43800</c:v>
                </c:pt>
                <c:pt idx="5">
                  <c:v>43831</c:v>
                </c:pt>
                <c:pt idx="6">
                  <c:v>43891</c:v>
                </c:pt>
                <c:pt idx="7">
                  <c:v>43922</c:v>
                </c:pt>
                <c:pt idx="8">
                  <c:v>43983</c:v>
                </c:pt>
              </c:numCache>
            </c:numRef>
          </c:cat>
          <c:val>
            <c:numRef>
              <c:f>Sheet1!$C$2:$C$10</c:f>
              <c:numCache>
                <c:formatCode>General</c:formatCode>
                <c:ptCount val="9"/>
                <c:pt idx="0">
                  <c:v>64</c:v>
                </c:pt>
                <c:pt idx="1">
                  <c:v>65</c:v>
                </c:pt>
                <c:pt idx="2">
                  <c:v>65</c:v>
                </c:pt>
                <c:pt idx="3">
                  <c:v>65</c:v>
                </c:pt>
                <c:pt idx="4">
                  <c:v>68</c:v>
                </c:pt>
                <c:pt idx="5">
                  <c:v>65</c:v>
                </c:pt>
                <c:pt idx="6">
                  <c:v>59</c:v>
                </c:pt>
                <c:pt idx="7">
                  <c:v>50</c:v>
                </c:pt>
                <c:pt idx="8">
                  <c:v>63</c:v>
                </c:pt>
              </c:numCache>
            </c:numRef>
          </c:val>
          <c:smooth val="0"/>
          <c:extLst>
            <c:ext xmlns:c16="http://schemas.microsoft.com/office/drawing/2014/chart" uri="{C3380CC4-5D6E-409C-BE32-E72D297353CC}">
              <c16:uniqueId val="{00000001-FBA1-4B58-84D5-91502B065B05}"/>
            </c:ext>
          </c:extLst>
        </c:ser>
        <c:dLbls>
          <c:showLegendKey val="0"/>
          <c:showVal val="0"/>
          <c:showCatName val="0"/>
          <c:showSerName val="0"/>
          <c:showPercent val="0"/>
          <c:showBubbleSize val="0"/>
        </c:dLbls>
        <c:smooth val="0"/>
        <c:axId val="99173583"/>
        <c:axId val="220992751"/>
      </c:lineChart>
      <c:dateAx>
        <c:axId val="99173583"/>
        <c:scaling>
          <c:orientation val="minMax"/>
        </c:scaling>
        <c:delete val="0"/>
        <c:axPos val="b"/>
        <c:numFmt formatCode="mmm\-yy"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crossAx val="220992751"/>
        <c:crosses val="autoZero"/>
        <c:auto val="0"/>
        <c:lblOffset val="100"/>
        <c:baseTimeUnit val="months"/>
      </c:dateAx>
      <c:valAx>
        <c:axId val="22099275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99173583"/>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530938544997004"/>
          <c:y val="9.6095492354390702E-2"/>
          <c:w val="0.80285287203256073"/>
          <c:h val="0.82880510088093562"/>
        </c:manualLayout>
      </c:layout>
      <c:barChart>
        <c:barDir val="bar"/>
        <c:grouping val="percentStacked"/>
        <c:varyColors val="0"/>
        <c:ser>
          <c:idx val="0"/>
          <c:order val="0"/>
          <c:tx>
            <c:strRef>
              <c:f>Sheet1!$B$1</c:f>
              <c:strCache>
                <c:ptCount val="1"/>
                <c:pt idx="0">
                  <c:v>Biden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Republicans</c:v>
                </c:pt>
                <c:pt idx="1">
                  <c:v>Independents</c:v>
                </c:pt>
                <c:pt idx="2">
                  <c:v>Democrats</c:v>
                </c:pt>
                <c:pt idx="3">
                  <c:v>All Voters</c:v>
                </c:pt>
              </c:strCache>
            </c:strRef>
          </c:cat>
          <c:val>
            <c:numRef>
              <c:f>Sheet1!$B$2:$B$5</c:f>
              <c:numCache>
                <c:formatCode>General</c:formatCode>
                <c:ptCount val="4"/>
                <c:pt idx="0">
                  <c:v>6</c:v>
                </c:pt>
                <c:pt idx="1">
                  <c:v>39</c:v>
                </c:pt>
                <c:pt idx="2">
                  <c:v>94</c:v>
                </c:pt>
                <c:pt idx="3">
                  <c:v>50</c:v>
                </c:pt>
              </c:numCache>
            </c:numRef>
          </c:val>
          <c:extLst>
            <c:ext xmlns:c16="http://schemas.microsoft.com/office/drawing/2014/chart" uri="{C3380CC4-5D6E-409C-BE32-E72D297353CC}">
              <c16:uniqueId val="{00000000-4CC8-41C6-9EEC-164FA85EB8F5}"/>
            </c:ext>
          </c:extLst>
        </c:ser>
        <c:ser>
          <c:idx val="1"/>
          <c:order val="1"/>
          <c:tx>
            <c:strRef>
              <c:f>Sheet1!$C$1</c:f>
              <c:strCache>
                <c:ptCount val="1"/>
                <c:pt idx="0">
                  <c:v>Undecided/3rd Party</c:v>
                </c:pt>
              </c:strCache>
            </c:strRef>
          </c:tx>
          <c:spPr>
            <a:solidFill>
              <a:schemeClr val="bg1">
                <a:lumMod val="75000"/>
              </a:schemeClr>
            </a:solidFill>
            <a:ln>
              <a:noFill/>
            </a:ln>
            <a:effectLst/>
          </c:spPr>
          <c:invertIfNegative val="0"/>
          <c:cat>
            <c:strRef>
              <c:f>Sheet1!$A$2:$A$5</c:f>
              <c:strCache>
                <c:ptCount val="4"/>
                <c:pt idx="0">
                  <c:v>Republicans</c:v>
                </c:pt>
                <c:pt idx="1">
                  <c:v>Independents</c:v>
                </c:pt>
                <c:pt idx="2">
                  <c:v>Democrats</c:v>
                </c:pt>
                <c:pt idx="3">
                  <c:v>All Voters</c:v>
                </c:pt>
              </c:strCache>
            </c:strRef>
          </c:cat>
          <c:val>
            <c:numRef>
              <c:f>Sheet1!$C$2:$C$5</c:f>
              <c:numCache>
                <c:formatCode>General</c:formatCode>
                <c:ptCount val="4"/>
                <c:pt idx="0">
                  <c:v>4</c:v>
                </c:pt>
                <c:pt idx="1">
                  <c:v>20</c:v>
                </c:pt>
                <c:pt idx="2">
                  <c:v>3</c:v>
                </c:pt>
                <c:pt idx="3">
                  <c:v>9</c:v>
                </c:pt>
              </c:numCache>
            </c:numRef>
          </c:val>
          <c:extLst>
            <c:ext xmlns:c16="http://schemas.microsoft.com/office/drawing/2014/chart" uri="{C3380CC4-5D6E-409C-BE32-E72D297353CC}">
              <c16:uniqueId val="{00000001-4CC8-41C6-9EEC-164FA85EB8F5}"/>
            </c:ext>
          </c:extLst>
        </c:ser>
        <c:ser>
          <c:idx val="2"/>
          <c:order val="2"/>
          <c:tx>
            <c:strRef>
              <c:f>Sheet1!$D$1</c:f>
              <c:strCache>
                <c:ptCount val="1"/>
                <c:pt idx="0">
                  <c:v>Trump</c:v>
                </c:pt>
              </c:strCache>
            </c:strRef>
          </c:tx>
          <c:spPr>
            <a:solidFill>
              <a:srgbClr val="C0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bg1"/>
                    </a:solidFill>
                    <a:latin typeface="+mn-lt"/>
                    <a:ea typeface="+mn-ea"/>
                    <a:cs typeface="+mn-cs"/>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Republicans</c:v>
                </c:pt>
                <c:pt idx="1">
                  <c:v>Independents</c:v>
                </c:pt>
                <c:pt idx="2">
                  <c:v>Democrats</c:v>
                </c:pt>
                <c:pt idx="3">
                  <c:v>All Voters</c:v>
                </c:pt>
              </c:strCache>
            </c:strRef>
          </c:cat>
          <c:val>
            <c:numRef>
              <c:f>Sheet1!$D$2:$D$5</c:f>
              <c:numCache>
                <c:formatCode>General</c:formatCode>
                <c:ptCount val="4"/>
                <c:pt idx="0">
                  <c:v>90</c:v>
                </c:pt>
                <c:pt idx="1">
                  <c:v>41</c:v>
                </c:pt>
                <c:pt idx="2">
                  <c:v>3</c:v>
                </c:pt>
                <c:pt idx="3">
                  <c:v>41</c:v>
                </c:pt>
              </c:numCache>
            </c:numRef>
          </c:val>
          <c:extLst>
            <c:ext xmlns:c16="http://schemas.microsoft.com/office/drawing/2014/chart" uri="{C3380CC4-5D6E-409C-BE32-E72D297353CC}">
              <c16:uniqueId val="{00000002-4CC8-41C6-9EEC-164FA85EB8F5}"/>
            </c:ext>
          </c:extLst>
        </c:ser>
        <c:dLbls>
          <c:showLegendKey val="0"/>
          <c:showVal val="0"/>
          <c:showCatName val="0"/>
          <c:showSerName val="0"/>
          <c:showPercent val="0"/>
          <c:showBubbleSize val="0"/>
        </c:dLbls>
        <c:gapWidth val="41"/>
        <c:overlap val="100"/>
        <c:axId val="2025077215"/>
        <c:axId val="2020169167"/>
      </c:barChart>
      <c:catAx>
        <c:axId val="2025077215"/>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crossAx val="2020169167"/>
        <c:crosses val="autoZero"/>
        <c:auto val="1"/>
        <c:lblAlgn val="ctr"/>
        <c:lblOffset val="100"/>
        <c:noMultiLvlLbl val="0"/>
      </c:catAx>
      <c:valAx>
        <c:axId val="2020169167"/>
        <c:scaling>
          <c:orientation val="minMax"/>
        </c:scaling>
        <c:delete val="0"/>
        <c:axPos val="b"/>
        <c:majorGridlines>
          <c:spPr>
            <a:ln w="28575" cap="flat" cmpd="sng" algn="ctr">
              <a:solidFill>
                <a:schemeClr val="tx1"/>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1" i="0" u="none" strike="noStrike" kern="1200" baseline="0">
                <a:solidFill>
                  <a:schemeClr val="tx1">
                    <a:lumMod val="65000"/>
                    <a:lumOff val="35000"/>
                  </a:schemeClr>
                </a:solidFill>
                <a:latin typeface="+mn-lt"/>
                <a:ea typeface="+mn-ea"/>
                <a:cs typeface="+mn-cs"/>
              </a:defRPr>
            </a:pPr>
            <a:endParaRPr lang="en-US"/>
          </a:p>
        </c:txPr>
        <c:crossAx val="2025077215"/>
        <c:crosses val="autoZero"/>
        <c:crossBetween val="between"/>
        <c:majorUnit val="0.5"/>
      </c:valAx>
      <c:spPr>
        <a:noFill/>
        <a:ln>
          <a:noFill/>
        </a:ln>
        <a:effectLst/>
      </c:spPr>
    </c:plotArea>
    <c:legend>
      <c:legendPos val="t"/>
      <c:layout>
        <c:manualLayout>
          <c:xMode val="edge"/>
          <c:yMode val="edge"/>
          <c:x val="0.39706076846167704"/>
          <c:y val="3.207768153631383E-3"/>
          <c:w val="0.34544067844318049"/>
          <c:h val="8.1267669561487996E-2"/>
        </c:manualLayout>
      </c:layout>
      <c:overlay val="0"/>
      <c:spPr>
        <a:noFill/>
        <a:ln>
          <a:noFill/>
        </a:ln>
        <a:effectLst/>
      </c:spPr>
      <c:txPr>
        <a:bodyPr rot="0" spcFirstLastPara="1" vertOverflow="ellipsis" vert="horz" wrap="square" anchor="ctr" anchorCtr="1"/>
        <a:lstStyle/>
        <a:p>
          <a:pPr>
            <a:defRPr sz="1600" b="1"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tx2">
                  <a:lumMod val="50000"/>
                </a:schemeClr>
              </a:solidFill>
              <a:ln w="19050">
                <a:noFill/>
              </a:ln>
              <a:effectLst/>
            </c:spPr>
            <c:extLst>
              <c:ext xmlns:c16="http://schemas.microsoft.com/office/drawing/2014/chart" uri="{C3380CC4-5D6E-409C-BE32-E72D297353CC}">
                <c16:uniqueId val="{00000001-6C52-4275-A40E-8F9B4FAA47E3}"/>
              </c:ext>
            </c:extLst>
          </c:dPt>
          <c:dPt>
            <c:idx val="1"/>
            <c:bubble3D val="0"/>
            <c:spPr>
              <a:solidFill>
                <a:srgbClr val="DE8400"/>
              </a:solidFill>
              <a:ln w="19050">
                <a:noFill/>
              </a:ln>
              <a:effectLst/>
            </c:spPr>
            <c:extLst>
              <c:ext xmlns:c16="http://schemas.microsoft.com/office/drawing/2014/chart" uri="{C3380CC4-5D6E-409C-BE32-E72D297353CC}">
                <c16:uniqueId val="{00000003-6C52-4275-A40E-8F9B4FAA47E3}"/>
              </c:ext>
            </c:extLst>
          </c:dPt>
          <c:dPt>
            <c:idx val="2"/>
            <c:bubble3D val="0"/>
            <c:spPr>
              <a:solidFill>
                <a:schemeClr val="tx2">
                  <a:lumMod val="20000"/>
                  <a:lumOff val="80000"/>
                </a:schemeClr>
              </a:solidFill>
              <a:ln w="19050">
                <a:solidFill>
                  <a:schemeClr val="lt1"/>
                </a:solidFill>
              </a:ln>
              <a:effectLst/>
            </c:spPr>
            <c:extLst>
              <c:ext xmlns:c16="http://schemas.microsoft.com/office/drawing/2014/chart" uri="{C3380CC4-5D6E-409C-BE32-E72D297353CC}">
                <c16:uniqueId val="{00000005-6C52-4275-A40E-8F9B4FAA47E3}"/>
              </c:ext>
            </c:extLst>
          </c:dPt>
          <c:dPt>
            <c:idx val="3"/>
            <c:bubble3D val="0"/>
            <c:spPr>
              <a:solidFill>
                <a:schemeClr val="tx2"/>
              </a:solidFill>
              <a:ln w="19050">
                <a:solidFill>
                  <a:schemeClr val="lt1"/>
                </a:solidFill>
              </a:ln>
              <a:effectLst/>
            </c:spPr>
            <c:extLst>
              <c:ext xmlns:c16="http://schemas.microsoft.com/office/drawing/2014/chart" uri="{C3380CC4-5D6E-409C-BE32-E72D297353CC}">
                <c16:uniqueId val="{00000007-6C52-4275-A40E-8F9B4FAA47E3}"/>
              </c:ext>
            </c:extLst>
          </c:dPt>
          <c:dPt>
            <c:idx val="4"/>
            <c:bubble3D val="0"/>
            <c:spPr>
              <a:solidFill>
                <a:schemeClr val="accent1">
                  <a:lumMod val="75000"/>
                </a:schemeClr>
              </a:solidFill>
              <a:ln w="19050">
                <a:solidFill>
                  <a:schemeClr val="lt1"/>
                </a:solidFill>
              </a:ln>
              <a:effectLst/>
            </c:spPr>
            <c:extLst>
              <c:ext xmlns:c16="http://schemas.microsoft.com/office/drawing/2014/chart" uri="{C3380CC4-5D6E-409C-BE32-E72D297353CC}">
                <c16:uniqueId val="{00000009-6C52-4275-A40E-8F9B4FAA47E3}"/>
              </c:ext>
            </c:extLst>
          </c:dPt>
          <c:dLbls>
            <c:dLbl>
              <c:idx val="1"/>
              <c:layout>
                <c:manualLayout>
                  <c:x val="7.5703367558321113E-8"/>
                  <c:y val="-1.5624999999999971E-2"/>
                </c:manualLayout>
              </c:layout>
              <c:dLblPos val="bestFit"/>
              <c:showLegendKey val="0"/>
              <c:showVal val="1"/>
              <c:showCatName val="1"/>
              <c:showSerName val="0"/>
              <c:showPercent val="0"/>
              <c:showBubbleSize val="0"/>
              <c:extLst>
                <c:ext xmlns:c15="http://schemas.microsoft.com/office/drawing/2012/chart" uri="{CE6537A1-D6FC-4f65-9D91-7224C49458BB}">
                  <c15:layout>
                    <c:manualLayout>
                      <c:w val="0.3499166666666666"/>
                      <c:h val="0.1006875"/>
                    </c:manualLayout>
                  </c15:layout>
                </c:ext>
                <c:ext xmlns:c16="http://schemas.microsoft.com/office/drawing/2014/chart" uri="{C3380CC4-5D6E-409C-BE32-E72D297353CC}">
                  <c16:uniqueId val="{00000003-6C52-4275-A40E-8F9B4FAA47E3}"/>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outEnd"/>
            <c:showLegendKey val="0"/>
            <c:showVal val="1"/>
            <c:showCatName val="1"/>
            <c:showSerName val="0"/>
            <c:showPercent val="0"/>
            <c:showBubbleSize val="0"/>
            <c:showLeaderLines val="0"/>
            <c:extLst>
              <c:ext xmlns:c15="http://schemas.microsoft.com/office/drawing/2012/chart" uri="{CE6537A1-D6FC-4f65-9D91-7224C49458BB}"/>
            </c:extLst>
          </c:dLbls>
          <c:cat>
            <c:strRef>
              <c:f>Sheet1!$A$2:$A$6</c:f>
              <c:strCache>
                <c:ptCount val="5"/>
                <c:pt idx="0">
                  <c:v>White, non-college</c:v>
                </c:pt>
                <c:pt idx="1">
                  <c:v>White, college educated</c:v>
                </c:pt>
                <c:pt idx="2">
                  <c:v>Black</c:v>
                </c:pt>
                <c:pt idx="3">
                  <c:v>Latino</c:v>
                </c:pt>
                <c:pt idx="4">
                  <c:v>Asian/Other</c:v>
                </c:pt>
              </c:strCache>
            </c:strRef>
          </c:cat>
          <c:val>
            <c:numRef>
              <c:f>Sheet1!$B$2:$B$6</c:f>
              <c:numCache>
                <c:formatCode>0%</c:formatCode>
                <c:ptCount val="5"/>
                <c:pt idx="0">
                  <c:v>0.44</c:v>
                </c:pt>
                <c:pt idx="1">
                  <c:v>0.23</c:v>
                </c:pt>
                <c:pt idx="2">
                  <c:v>0.13</c:v>
                </c:pt>
                <c:pt idx="3">
                  <c:v>0.13</c:v>
                </c:pt>
                <c:pt idx="4">
                  <c:v>0.08</c:v>
                </c:pt>
              </c:numCache>
            </c:numRef>
          </c:val>
          <c:extLst>
            <c:ext xmlns:c16="http://schemas.microsoft.com/office/drawing/2014/chart" uri="{C3380CC4-5D6E-409C-BE32-E72D297353CC}">
              <c16:uniqueId val="{0000000A-6C52-4275-A40E-8F9B4FAA47E3}"/>
            </c:ext>
          </c:extLst>
        </c:ser>
        <c:dLbls>
          <c:showLegendKey val="0"/>
          <c:showVal val="0"/>
          <c:showCatName val="0"/>
          <c:showSerName val="0"/>
          <c:showPercent val="0"/>
          <c:showBubbleSize val="0"/>
          <c:showLeaderLines val="0"/>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126333619752999E-2"/>
          <c:y val="7.9816848681563385E-2"/>
          <c:w val="0.96574733276049396"/>
          <c:h val="0.79082718426790077"/>
        </c:manualLayout>
      </c:layout>
      <c:barChart>
        <c:barDir val="col"/>
        <c:grouping val="stacked"/>
        <c:varyColors val="0"/>
        <c:ser>
          <c:idx val="0"/>
          <c:order val="0"/>
          <c:tx>
            <c:strRef>
              <c:f>Sheet1!$B$1</c:f>
              <c:strCache>
                <c:ptCount val="1"/>
                <c:pt idx="0">
                  <c:v>Strong</c:v>
                </c:pt>
              </c:strCache>
            </c:strRef>
          </c:tx>
          <c:spPr>
            <a:solidFill>
              <a:srgbClr val="002060"/>
            </a:solidFill>
            <a:ln>
              <a:solidFill>
                <a:schemeClr val="bg1"/>
              </a:solidFill>
            </a:ln>
          </c:spPr>
          <c:invertIfNegative val="0"/>
          <c:dPt>
            <c:idx val="0"/>
            <c:invertIfNegative val="0"/>
            <c:bubble3D val="0"/>
            <c:spPr>
              <a:solidFill>
                <a:srgbClr val="0070C0"/>
              </a:solidFill>
              <a:ln>
                <a:solidFill>
                  <a:schemeClr val="bg1"/>
                </a:solidFill>
              </a:ln>
            </c:spPr>
            <c:extLst>
              <c:ext xmlns:c16="http://schemas.microsoft.com/office/drawing/2014/chart" uri="{C3380CC4-5D6E-409C-BE32-E72D297353CC}">
                <c16:uniqueId val="{00000000-AA39-4955-9E95-D485D68A359D}"/>
              </c:ext>
            </c:extLst>
          </c:dPt>
          <c:dPt>
            <c:idx val="1"/>
            <c:invertIfNegative val="0"/>
            <c:bubble3D val="0"/>
            <c:spPr>
              <a:solidFill>
                <a:srgbClr val="C00000"/>
              </a:solidFill>
              <a:ln>
                <a:solidFill>
                  <a:schemeClr val="bg1"/>
                </a:solidFill>
              </a:ln>
            </c:spPr>
            <c:extLst>
              <c:ext xmlns:c16="http://schemas.microsoft.com/office/drawing/2014/chart" uri="{C3380CC4-5D6E-409C-BE32-E72D297353CC}">
                <c16:uniqueId val="{00000002-AA39-4955-9E95-D485D68A359D}"/>
              </c:ext>
            </c:extLst>
          </c:dPt>
          <c:dPt>
            <c:idx val="2"/>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4-AA39-4955-9E95-D485D68A359D}"/>
              </c:ext>
            </c:extLst>
          </c:dPt>
          <c:dPt>
            <c:idx val="4"/>
            <c:invertIfNegative val="0"/>
            <c:bubble3D val="0"/>
            <c:extLst>
              <c:ext xmlns:c16="http://schemas.microsoft.com/office/drawing/2014/chart" uri="{C3380CC4-5D6E-409C-BE32-E72D297353CC}">
                <c16:uniqueId val="{00000005-AA39-4955-9E95-D485D68A359D}"/>
              </c:ext>
            </c:extLst>
          </c:dPt>
          <c:dPt>
            <c:idx val="5"/>
            <c:invertIfNegative val="0"/>
            <c:bubble3D val="0"/>
            <c:spPr>
              <a:solidFill>
                <a:srgbClr val="C00000"/>
              </a:solidFill>
              <a:ln>
                <a:solidFill>
                  <a:schemeClr val="bg1"/>
                </a:solidFill>
              </a:ln>
            </c:spPr>
            <c:extLst>
              <c:ext xmlns:c16="http://schemas.microsoft.com/office/drawing/2014/chart" uri="{C3380CC4-5D6E-409C-BE32-E72D297353CC}">
                <c16:uniqueId val="{00000007-AA39-4955-9E95-D485D68A359D}"/>
              </c:ext>
            </c:extLst>
          </c:dPt>
          <c:dPt>
            <c:idx val="6"/>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9-AA39-4955-9E95-D485D68A359D}"/>
              </c:ext>
            </c:extLst>
          </c:dPt>
          <c:dPt>
            <c:idx val="9"/>
            <c:invertIfNegative val="0"/>
            <c:bubble3D val="0"/>
            <c:spPr>
              <a:solidFill>
                <a:srgbClr val="C00000"/>
              </a:solidFill>
              <a:ln>
                <a:solidFill>
                  <a:schemeClr val="bg1"/>
                </a:solidFill>
              </a:ln>
            </c:spPr>
            <c:extLst>
              <c:ext xmlns:c16="http://schemas.microsoft.com/office/drawing/2014/chart" uri="{C3380CC4-5D6E-409C-BE32-E72D297353CC}">
                <c16:uniqueId val="{0000000B-AA39-4955-9E95-D485D68A359D}"/>
              </c:ext>
            </c:extLst>
          </c:dPt>
          <c:dPt>
            <c:idx val="10"/>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D-AA39-4955-9E95-D485D68A359D}"/>
              </c:ext>
            </c:extLst>
          </c:dPt>
          <c:dLbls>
            <c:dLbl>
              <c:idx val="2"/>
              <c:delete val="1"/>
              <c:extLst>
                <c:ext xmlns:c15="http://schemas.microsoft.com/office/drawing/2012/chart" uri="{CE6537A1-D6FC-4f65-9D91-7224C49458BB}"/>
                <c:ext xmlns:c16="http://schemas.microsoft.com/office/drawing/2014/chart" uri="{C3380CC4-5D6E-409C-BE32-E72D297353CC}">
                  <c16:uniqueId val="{00000004-AA39-4955-9E95-D485D68A359D}"/>
                </c:ext>
              </c:extLst>
            </c:dLbl>
            <c:spPr>
              <a:noFill/>
              <a:ln>
                <a:noFill/>
              </a:ln>
              <a:effectLst/>
            </c:spPr>
            <c:txPr>
              <a:bodyPr wrap="square" lIns="38100" tIns="19050" rIns="38100" bIns="19050" anchor="ctr">
                <a:spAutoFit/>
              </a:bodyPr>
              <a:lstStyle/>
              <a:p>
                <a:pPr>
                  <a:defRPr sz="2000"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Good</c:v>
                </c:pt>
                <c:pt idx="1">
                  <c:v>Bad</c:v>
                </c:pt>
                <c:pt idx="2">
                  <c:v>Neutral</c:v>
                </c:pt>
              </c:strCache>
            </c:strRef>
          </c:cat>
          <c:val>
            <c:numRef>
              <c:f>Sheet1!$B$2:$B$4</c:f>
              <c:numCache>
                <c:formatCode>General</c:formatCode>
                <c:ptCount val="3"/>
                <c:pt idx="0">
                  <c:v>8</c:v>
                </c:pt>
                <c:pt idx="1">
                  <c:v>32</c:v>
                </c:pt>
                <c:pt idx="2">
                  <c:v>35</c:v>
                </c:pt>
              </c:numCache>
            </c:numRef>
          </c:val>
          <c:extLst>
            <c:ext xmlns:c16="http://schemas.microsoft.com/office/drawing/2014/chart" uri="{C3380CC4-5D6E-409C-BE32-E72D297353CC}">
              <c16:uniqueId val="{0000000E-AA39-4955-9E95-D485D68A359D}"/>
            </c:ext>
          </c:extLst>
        </c:ser>
        <c:ser>
          <c:idx val="1"/>
          <c:order val="1"/>
          <c:tx>
            <c:strRef>
              <c:f>Sheet1!$C$1</c:f>
              <c:strCache>
                <c:ptCount val="1"/>
                <c:pt idx="0">
                  <c:v>Not Strong</c:v>
                </c:pt>
              </c:strCache>
            </c:strRef>
          </c:tx>
          <c:spPr>
            <a:solidFill>
              <a:schemeClr val="tx2">
                <a:lumMod val="60000"/>
                <a:lumOff val="40000"/>
              </a:schemeClr>
            </a:solidFill>
            <a:ln>
              <a:solidFill>
                <a:schemeClr val="bg1"/>
              </a:solidFill>
            </a:ln>
          </c:spPr>
          <c:invertIfNegative val="0"/>
          <c:dPt>
            <c:idx val="0"/>
            <c:invertIfNegative val="0"/>
            <c:bubble3D val="0"/>
            <c:spPr>
              <a:solidFill>
                <a:srgbClr val="0070C0">
                  <a:alpha val="50000"/>
                </a:srgbClr>
              </a:solidFill>
              <a:ln>
                <a:solidFill>
                  <a:schemeClr val="bg1"/>
                </a:solidFill>
              </a:ln>
            </c:spPr>
            <c:extLst>
              <c:ext xmlns:c16="http://schemas.microsoft.com/office/drawing/2014/chart" uri="{C3380CC4-5D6E-409C-BE32-E72D297353CC}">
                <c16:uniqueId val="{0000001D-AA39-4955-9E95-D485D68A359D}"/>
              </c:ext>
            </c:extLst>
          </c:dPt>
          <c:dPt>
            <c:idx val="1"/>
            <c:invertIfNegative val="0"/>
            <c:bubble3D val="0"/>
            <c:spPr>
              <a:solidFill>
                <a:srgbClr val="E57A77"/>
              </a:solidFill>
              <a:ln>
                <a:solidFill>
                  <a:schemeClr val="bg1"/>
                </a:solidFill>
              </a:ln>
            </c:spPr>
            <c:extLst>
              <c:ext xmlns:c16="http://schemas.microsoft.com/office/drawing/2014/chart" uri="{C3380CC4-5D6E-409C-BE32-E72D297353CC}">
                <c16:uniqueId val="{00000010-AA39-4955-9E95-D485D68A359D}"/>
              </c:ext>
            </c:extLst>
          </c:dPt>
          <c:dPt>
            <c:idx val="5"/>
            <c:invertIfNegative val="0"/>
            <c:bubble3D val="0"/>
            <c:spPr>
              <a:solidFill>
                <a:srgbClr val="E57A77"/>
              </a:solidFill>
              <a:ln>
                <a:solidFill>
                  <a:schemeClr val="bg1"/>
                </a:solidFill>
              </a:ln>
            </c:spPr>
            <c:extLst>
              <c:ext xmlns:c16="http://schemas.microsoft.com/office/drawing/2014/chart" uri="{C3380CC4-5D6E-409C-BE32-E72D297353CC}">
                <c16:uniqueId val="{00000012-AA39-4955-9E95-D485D68A359D}"/>
              </c:ext>
            </c:extLst>
          </c:dPt>
          <c:cat>
            <c:strRef>
              <c:f>Sheet1!$A$2:$A$4</c:f>
              <c:strCache>
                <c:ptCount val="3"/>
                <c:pt idx="0">
                  <c:v>Good</c:v>
                </c:pt>
                <c:pt idx="1">
                  <c:v>Bad</c:v>
                </c:pt>
                <c:pt idx="2">
                  <c:v>Neutral</c:v>
                </c:pt>
              </c:strCache>
            </c:strRef>
          </c:cat>
          <c:val>
            <c:numRef>
              <c:f>Sheet1!$C$2:$C$4</c:f>
              <c:numCache>
                <c:formatCode>General</c:formatCode>
                <c:ptCount val="3"/>
                <c:pt idx="0">
                  <c:v>11</c:v>
                </c:pt>
                <c:pt idx="1">
                  <c:v>13</c:v>
                </c:pt>
              </c:numCache>
            </c:numRef>
          </c:val>
          <c:extLst>
            <c:ext xmlns:c16="http://schemas.microsoft.com/office/drawing/2014/chart" uri="{C3380CC4-5D6E-409C-BE32-E72D297353CC}">
              <c16:uniqueId val="{00000013-AA39-4955-9E95-D485D68A359D}"/>
            </c:ext>
          </c:extLst>
        </c:ser>
        <c:ser>
          <c:idx val="2"/>
          <c:order val="2"/>
          <c:tx>
            <c:strRef>
              <c:f>Sheet1!$D$1</c:f>
              <c:strCache>
                <c:ptCount val="1"/>
                <c:pt idx="0">
                  <c:v>TOTAL AUTOSUM</c:v>
                </c:pt>
              </c:strCache>
            </c:strRef>
          </c:tx>
          <c:spPr>
            <a:noFill/>
            <a:ln>
              <a:solidFill>
                <a:schemeClr val="bg1"/>
              </a:solidFill>
            </a:ln>
          </c:spPr>
          <c:invertIfNegative val="0"/>
          <c:dPt>
            <c:idx val="0"/>
            <c:invertIfNegative val="0"/>
            <c:bubble3D val="0"/>
            <c:extLst>
              <c:ext xmlns:c16="http://schemas.microsoft.com/office/drawing/2014/chart" uri="{C3380CC4-5D6E-409C-BE32-E72D297353CC}">
                <c16:uniqueId val="{00000014-AA39-4955-9E95-D485D68A359D}"/>
              </c:ext>
            </c:extLst>
          </c:dPt>
          <c:dPt>
            <c:idx val="1"/>
            <c:invertIfNegative val="0"/>
            <c:bubble3D val="0"/>
            <c:extLst>
              <c:ext xmlns:c16="http://schemas.microsoft.com/office/drawing/2014/chart" uri="{C3380CC4-5D6E-409C-BE32-E72D297353CC}">
                <c16:uniqueId val="{00000016-AA39-4955-9E95-D485D68A359D}"/>
              </c:ext>
            </c:extLst>
          </c:dPt>
          <c:dPt>
            <c:idx val="4"/>
            <c:invertIfNegative val="0"/>
            <c:bubble3D val="0"/>
            <c:extLst>
              <c:ext xmlns:c16="http://schemas.microsoft.com/office/drawing/2014/chart" uri="{C3380CC4-5D6E-409C-BE32-E72D297353CC}">
                <c16:uniqueId val="{00000017-AA39-4955-9E95-D485D68A359D}"/>
              </c:ext>
            </c:extLst>
          </c:dPt>
          <c:dPt>
            <c:idx val="5"/>
            <c:invertIfNegative val="0"/>
            <c:bubble3D val="0"/>
            <c:extLst>
              <c:ext xmlns:c16="http://schemas.microsoft.com/office/drawing/2014/chart" uri="{C3380CC4-5D6E-409C-BE32-E72D297353CC}">
                <c16:uniqueId val="{00000019-AA39-4955-9E95-D485D68A359D}"/>
              </c:ext>
            </c:extLst>
          </c:dPt>
          <c:dLbls>
            <c:spPr>
              <a:noFill/>
              <a:ln>
                <a:noFill/>
              </a:ln>
              <a:effectLst/>
            </c:spPr>
            <c:txPr>
              <a:bodyPr wrap="square" lIns="38100" tIns="19050" rIns="38100" bIns="19050" anchor="ctr">
                <a:spAutoFit/>
              </a:bodyPr>
              <a:lstStyle/>
              <a:p>
                <a:pPr>
                  <a:defRPr sz="2000" b="1">
                    <a:solidFill>
                      <a:schemeClr val="tx1"/>
                    </a:solidFill>
                  </a:defRPr>
                </a:pPr>
                <a:endParaRPr lang="en-US"/>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Good</c:v>
                </c:pt>
                <c:pt idx="1">
                  <c:v>Bad</c:v>
                </c:pt>
                <c:pt idx="2">
                  <c:v>Neutral</c:v>
                </c:pt>
              </c:strCache>
            </c:strRef>
          </c:cat>
          <c:val>
            <c:numRef>
              <c:f>Sheet1!$D$2:$D$4</c:f>
              <c:numCache>
                <c:formatCode>General</c:formatCode>
                <c:ptCount val="3"/>
                <c:pt idx="0">
                  <c:v>19</c:v>
                </c:pt>
                <c:pt idx="1">
                  <c:v>45</c:v>
                </c:pt>
                <c:pt idx="2">
                  <c:v>35</c:v>
                </c:pt>
              </c:numCache>
            </c:numRef>
          </c:val>
          <c:extLst>
            <c:ext xmlns:c16="http://schemas.microsoft.com/office/drawing/2014/chart" uri="{C3380CC4-5D6E-409C-BE32-E72D297353CC}">
              <c16:uniqueId val="{0000001A-AA39-4955-9E95-D485D68A359D}"/>
            </c:ext>
          </c:extLst>
        </c:ser>
        <c:dLbls>
          <c:showLegendKey val="0"/>
          <c:showVal val="0"/>
          <c:showCatName val="0"/>
          <c:showSerName val="0"/>
          <c:showPercent val="0"/>
          <c:showBubbleSize val="0"/>
        </c:dLbls>
        <c:gapWidth val="34"/>
        <c:overlap val="100"/>
        <c:axId val="-645381632"/>
        <c:axId val="-645379424"/>
      </c:barChart>
      <c:catAx>
        <c:axId val="-645381632"/>
        <c:scaling>
          <c:orientation val="minMax"/>
        </c:scaling>
        <c:delete val="0"/>
        <c:axPos val="b"/>
        <c:numFmt formatCode="General" sourceLinked="0"/>
        <c:majorTickMark val="out"/>
        <c:minorTickMark val="none"/>
        <c:tickLblPos val="nextTo"/>
        <c:txPr>
          <a:bodyPr/>
          <a:lstStyle/>
          <a:p>
            <a:pPr>
              <a:defRPr sz="1800" b="1"/>
            </a:pPr>
            <a:endParaRPr lang="en-US"/>
          </a:p>
        </c:txPr>
        <c:crossAx val="-645379424"/>
        <c:crosses val="autoZero"/>
        <c:auto val="1"/>
        <c:lblAlgn val="ctr"/>
        <c:lblOffset val="100"/>
        <c:noMultiLvlLbl val="0"/>
      </c:catAx>
      <c:valAx>
        <c:axId val="-645379424"/>
        <c:scaling>
          <c:orientation val="minMax"/>
          <c:max val="70"/>
          <c:min val="0"/>
        </c:scaling>
        <c:delete val="1"/>
        <c:axPos val="l"/>
        <c:numFmt formatCode="General" sourceLinked="1"/>
        <c:majorTickMark val="out"/>
        <c:minorTickMark val="none"/>
        <c:tickLblPos val="nextTo"/>
        <c:crossAx val="-645381632"/>
        <c:crosses val="autoZero"/>
        <c:crossBetween val="between"/>
      </c:valAx>
    </c:plotArea>
    <c:plotVisOnly val="1"/>
    <c:dispBlanksAs val="gap"/>
    <c:showDLblsOverMax val="0"/>
  </c:chart>
  <c:txPr>
    <a:bodyPr/>
    <a:lstStyle/>
    <a:p>
      <a:pPr>
        <a:defRPr sz="14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1.7126333619752999E-2"/>
          <c:y val="4.8466968938385556E-2"/>
          <c:w val="0.96574733276049396"/>
          <c:h val="0.8221770640110786"/>
        </c:manualLayout>
      </c:layout>
      <c:barChart>
        <c:barDir val="col"/>
        <c:grouping val="stacked"/>
        <c:varyColors val="0"/>
        <c:ser>
          <c:idx val="0"/>
          <c:order val="0"/>
          <c:tx>
            <c:strRef>
              <c:f>Sheet1!$B$1</c:f>
              <c:strCache>
                <c:ptCount val="1"/>
                <c:pt idx="0">
                  <c:v>Strong</c:v>
                </c:pt>
              </c:strCache>
            </c:strRef>
          </c:tx>
          <c:spPr>
            <a:solidFill>
              <a:srgbClr val="002060"/>
            </a:solidFill>
            <a:ln>
              <a:solidFill>
                <a:schemeClr val="bg1"/>
              </a:solidFill>
            </a:ln>
          </c:spPr>
          <c:invertIfNegative val="0"/>
          <c:dPt>
            <c:idx val="0"/>
            <c:invertIfNegative val="0"/>
            <c:bubble3D val="0"/>
            <c:spPr>
              <a:solidFill>
                <a:srgbClr val="0070C0"/>
              </a:solidFill>
              <a:ln>
                <a:solidFill>
                  <a:schemeClr val="bg1"/>
                </a:solidFill>
              </a:ln>
            </c:spPr>
            <c:extLst>
              <c:ext xmlns:c16="http://schemas.microsoft.com/office/drawing/2014/chart" uri="{C3380CC4-5D6E-409C-BE32-E72D297353CC}">
                <c16:uniqueId val="{00000001-87DA-437A-BEC8-AEAFB58DFC32}"/>
              </c:ext>
            </c:extLst>
          </c:dPt>
          <c:dPt>
            <c:idx val="1"/>
            <c:invertIfNegative val="0"/>
            <c:bubble3D val="0"/>
            <c:spPr>
              <a:solidFill>
                <a:srgbClr val="C00000"/>
              </a:solidFill>
              <a:ln>
                <a:solidFill>
                  <a:schemeClr val="bg1"/>
                </a:solidFill>
              </a:ln>
            </c:spPr>
            <c:extLst>
              <c:ext xmlns:c16="http://schemas.microsoft.com/office/drawing/2014/chart" uri="{C3380CC4-5D6E-409C-BE32-E72D297353CC}">
                <c16:uniqueId val="{00000003-87DA-437A-BEC8-AEAFB58DFC32}"/>
              </c:ext>
            </c:extLst>
          </c:dPt>
          <c:dPt>
            <c:idx val="2"/>
            <c:invertIfNegative val="0"/>
            <c:bubble3D val="0"/>
            <c:spPr>
              <a:solidFill>
                <a:srgbClr val="0070C0"/>
              </a:solidFill>
              <a:ln>
                <a:solidFill>
                  <a:schemeClr val="bg1"/>
                </a:solidFill>
              </a:ln>
            </c:spPr>
            <c:extLst>
              <c:ext xmlns:c16="http://schemas.microsoft.com/office/drawing/2014/chart" uri="{C3380CC4-5D6E-409C-BE32-E72D297353CC}">
                <c16:uniqueId val="{00000005-87DA-437A-BEC8-AEAFB58DFC32}"/>
              </c:ext>
            </c:extLst>
          </c:dPt>
          <c:dPt>
            <c:idx val="3"/>
            <c:invertIfNegative val="0"/>
            <c:bubble3D val="0"/>
            <c:spPr>
              <a:solidFill>
                <a:srgbClr val="C00000"/>
              </a:solidFill>
              <a:ln>
                <a:solidFill>
                  <a:schemeClr val="bg1"/>
                </a:solidFill>
              </a:ln>
            </c:spPr>
            <c:extLst>
              <c:ext xmlns:c16="http://schemas.microsoft.com/office/drawing/2014/chart" uri="{C3380CC4-5D6E-409C-BE32-E72D297353CC}">
                <c16:uniqueId val="{00000007-87DA-437A-BEC8-AEAFB58DFC32}"/>
              </c:ext>
            </c:extLst>
          </c:dPt>
          <c:dPt>
            <c:idx val="4"/>
            <c:invertIfNegative val="0"/>
            <c:bubble3D val="0"/>
            <c:spPr>
              <a:solidFill>
                <a:srgbClr val="0070C0"/>
              </a:solidFill>
              <a:ln>
                <a:solidFill>
                  <a:schemeClr val="bg1"/>
                </a:solidFill>
              </a:ln>
            </c:spPr>
            <c:extLst>
              <c:ext xmlns:c16="http://schemas.microsoft.com/office/drawing/2014/chart" uri="{C3380CC4-5D6E-409C-BE32-E72D297353CC}">
                <c16:uniqueId val="{00000009-87DA-437A-BEC8-AEAFB58DFC32}"/>
              </c:ext>
            </c:extLst>
          </c:dPt>
          <c:dPt>
            <c:idx val="5"/>
            <c:invertIfNegative val="0"/>
            <c:bubble3D val="0"/>
            <c:spPr>
              <a:solidFill>
                <a:srgbClr val="C00000"/>
              </a:solidFill>
              <a:ln>
                <a:solidFill>
                  <a:schemeClr val="bg1"/>
                </a:solidFill>
              </a:ln>
            </c:spPr>
            <c:extLst>
              <c:ext xmlns:c16="http://schemas.microsoft.com/office/drawing/2014/chart" uri="{C3380CC4-5D6E-409C-BE32-E72D297353CC}">
                <c16:uniqueId val="{0000000B-87DA-437A-BEC8-AEAFB58DFC32}"/>
              </c:ext>
            </c:extLst>
          </c:dPt>
          <c:dPt>
            <c:idx val="6"/>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0D-87DA-437A-BEC8-AEAFB58DFC32}"/>
              </c:ext>
            </c:extLst>
          </c:dPt>
          <c:dPt>
            <c:idx val="9"/>
            <c:invertIfNegative val="0"/>
            <c:bubble3D val="0"/>
            <c:spPr>
              <a:solidFill>
                <a:srgbClr val="C00000"/>
              </a:solidFill>
              <a:ln>
                <a:solidFill>
                  <a:schemeClr val="bg1"/>
                </a:solidFill>
              </a:ln>
            </c:spPr>
            <c:extLst>
              <c:ext xmlns:c16="http://schemas.microsoft.com/office/drawing/2014/chart" uri="{C3380CC4-5D6E-409C-BE32-E72D297353CC}">
                <c16:uniqueId val="{0000000F-87DA-437A-BEC8-AEAFB58DFC32}"/>
              </c:ext>
            </c:extLst>
          </c:dPt>
          <c:dPt>
            <c:idx val="10"/>
            <c:invertIfNegative val="0"/>
            <c:bubble3D val="0"/>
            <c:spPr>
              <a:solidFill>
                <a:schemeClr val="bg1">
                  <a:lumMod val="75000"/>
                </a:schemeClr>
              </a:solidFill>
              <a:ln>
                <a:solidFill>
                  <a:schemeClr val="bg1"/>
                </a:solidFill>
              </a:ln>
            </c:spPr>
            <c:extLst>
              <c:ext xmlns:c16="http://schemas.microsoft.com/office/drawing/2014/chart" uri="{C3380CC4-5D6E-409C-BE32-E72D297353CC}">
                <c16:uniqueId val="{00000011-87DA-437A-BEC8-AEAFB58DFC32}"/>
              </c:ext>
            </c:extLst>
          </c:dPt>
          <c:dLbls>
            <c:spPr>
              <a:noFill/>
              <a:ln>
                <a:noFill/>
              </a:ln>
              <a:effectLst/>
            </c:spPr>
            <c:txPr>
              <a:bodyPr wrap="square" lIns="38100" tIns="19050" rIns="38100" bIns="19050" anchor="ctr">
                <a:spAutoFit/>
              </a:bodyPr>
              <a:lstStyle/>
              <a:p>
                <a:pPr>
                  <a:defRPr sz="1800" b="1">
                    <a:solidFill>
                      <a:schemeClr val="bg1"/>
                    </a:solidFill>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Sheet1!$A$2:$A$3</c:f>
              <c:strCache>
                <c:ptCount val="2"/>
                <c:pt idx="0">
                  <c:v>Total Approve</c:v>
                </c:pt>
                <c:pt idx="1">
                  <c:v>Total Disapprove</c:v>
                </c:pt>
              </c:strCache>
            </c:strRef>
          </c:cat>
          <c:val>
            <c:numRef>
              <c:f>Sheet1!$B$2:$B$3</c:f>
              <c:numCache>
                <c:formatCode>General</c:formatCode>
                <c:ptCount val="2"/>
                <c:pt idx="0">
                  <c:v>4</c:v>
                </c:pt>
                <c:pt idx="1">
                  <c:v>26</c:v>
                </c:pt>
              </c:numCache>
            </c:numRef>
          </c:val>
          <c:extLst>
            <c:ext xmlns:c16="http://schemas.microsoft.com/office/drawing/2014/chart" uri="{C3380CC4-5D6E-409C-BE32-E72D297353CC}">
              <c16:uniqueId val="{00000012-87DA-437A-BEC8-AEAFB58DFC32}"/>
            </c:ext>
          </c:extLst>
        </c:ser>
        <c:ser>
          <c:idx val="1"/>
          <c:order val="1"/>
          <c:tx>
            <c:strRef>
              <c:f>Sheet1!$C$1</c:f>
              <c:strCache>
                <c:ptCount val="1"/>
                <c:pt idx="0">
                  <c:v>Not Strong</c:v>
                </c:pt>
              </c:strCache>
            </c:strRef>
          </c:tx>
          <c:spPr>
            <a:solidFill>
              <a:schemeClr val="tx2">
                <a:lumMod val="60000"/>
                <a:lumOff val="40000"/>
              </a:schemeClr>
            </a:solidFill>
            <a:ln>
              <a:solidFill>
                <a:schemeClr val="bg1"/>
              </a:solidFill>
            </a:ln>
          </c:spPr>
          <c:invertIfNegative val="0"/>
          <c:dPt>
            <c:idx val="0"/>
            <c:invertIfNegative val="0"/>
            <c:bubble3D val="0"/>
            <c:spPr>
              <a:solidFill>
                <a:srgbClr val="0070C0">
                  <a:alpha val="50000"/>
                </a:srgbClr>
              </a:solidFill>
              <a:ln>
                <a:solidFill>
                  <a:schemeClr val="bg1"/>
                </a:solidFill>
              </a:ln>
            </c:spPr>
            <c:extLst>
              <c:ext xmlns:c16="http://schemas.microsoft.com/office/drawing/2014/chart" uri="{C3380CC4-5D6E-409C-BE32-E72D297353CC}">
                <c16:uniqueId val="{00000014-87DA-437A-BEC8-AEAFB58DFC32}"/>
              </c:ext>
            </c:extLst>
          </c:dPt>
          <c:dPt>
            <c:idx val="1"/>
            <c:invertIfNegative val="0"/>
            <c:bubble3D val="0"/>
            <c:spPr>
              <a:solidFill>
                <a:srgbClr val="E57A77"/>
              </a:solidFill>
              <a:ln>
                <a:solidFill>
                  <a:schemeClr val="bg1"/>
                </a:solidFill>
              </a:ln>
            </c:spPr>
            <c:extLst>
              <c:ext xmlns:c16="http://schemas.microsoft.com/office/drawing/2014/chart" uri="{C3380CC4-5D6E-409C-BE32-E72D297353CC}">
                <c16:uniqueId val="{00000016-87DA-437A-BEC8-AEAFB58DFC32}"/>
              </c:ext>
            </c:extLst>
          </c:dPt>
          <c:dPt>
            <c:idx val="2"/>
            <c:invertIfNegative val="0"/>
            <c:bubble3D val="0"/>
            <c:spPr>
              <a:solidFill>
                <a:srgbClr val="7FB7DF"/>
              </a:solidFill>
              <a:ln>
                <a:solidFill>
                  <a:schemeClr val="bg1"/>
                </a:solidFill>
              </a:ln>
            </c:spPr>
            <c:extLst>
              <c:ext xmlns:c16="http://schemas.microsoft.com/office/drawing/2014/chart" uri="{C3380CC4-5D6E-409C-BE32-E72D297353CC}">
                <c16:uniqueId val="{00000018-87DA-437A-BEC8-AEAFB58DFC32}"/>
              </c:ext>
            </c:extLst>
          </c:dPt>
          <c:dPt>
            <c:idx val="3"/>
            <c:invertIfNegative val="0"/>
            <c:bubble3D val="0"/>
            <c:spPr>
              <a:solidFill>
                <a:srgbClr val="E57A77"/>
              </a:solidFill>
              <a:ln>
                <a:solidFill>
                  <a:schemeClr val="bg1"/>
                </a:solidFill>
              </a:ln>
            </c:spPr>
            <c:extLst>
              <c:ext xmlns:c16="http://schemas.microsoft.com/office/drawing/2014/chart" uri="{C3380CC4-5D6E-409C-BE32-E72D297353CC}">
                <c16:uniqueId val="{0000001A-87DA-437A-BEC8-AEAFB58DFC32}"/>
              </c:ext>
            </c:extLst>
          </c:dPt>
          <c:dPt>
            <c:idx val="4"/>
            <c:invertIfNegative val="0"/>
            <c:bubble3D val="0"/>
            <c:spPr>
              <a:solidFill>
                <a:srgbClr val="7FB7DF"/>
              </a:solidFill>
              <a:ln>
                <a:solidFill>
                  <a:schemeClr val="bg1"/>
                </a:solidFill>
              </a:ln>
            </c:spPr>
            <c:extLst>
              <c:ext xmlns:c16="http://schemas.microsoft.com/office/drawing/2014/chart" uri="{C3380CC4-5D6E-409C-BE32-E72D297353CC}">
                <c16:uniqueId val="{0000001C-87DA-437A-BEC8-AEAFB58DFC32}"/>
              </c:ext>
            </c:extLst>
          </c:dPt>
          <c:dPt>
            <c:idx val="5"/>
            <c:invertIfNegative val="0"/>
            <c:bubble3D val="0"/>
            <c:spPr>
              <a:solidFill>
                <a:srgbClr val="E57A77"/>
              </a:solidFill>
              <a:ln>
                <a:solidFill>
                  <a:schemeClr val="bg1"/>
                </a:solidFill>
              </a:ln>
            </c:spPr>
            <c:extLst>
              <c:ext xmlns:c16="http://schemas.microsoft.com/office/drawing/2014/chart" uri="{C3380CC4-5D6E-409C-BE32-E72D297353CC}">
                <c16:uniqueId val="{0000001E-87DA-437A-BEC8-AEAFB58DFC32}"/>
              </c:ext>
            </c:extLst>
          </c:dPt>
          <c:cat>
            <c:strRef>
              <c:f>Sheet1!$A$2:$A$3</c:f>
              <c:strCache>
                <c:ptCount val="2"/>
                <c:pt idx="0">
                  <c:v>Total Approve</c:v>
                </c:pt>
                <c:pt idx="1">
                  <c:v>Total Disapprove</c:v>
                </c:pt>
              </c:strCache>
            </c:strRef>
          </c:cat>
          <c:val>
            <c:numRef>
              <c:f>Sheet1!$C$2:$C$3</c:f>
              <c:numCache>
                <c:formatCode>General</c:formatCode>
                <c:ptCount val="2"/>
                <c:pt idx="0">
                  <c:v>34</c:v>
                </c:pt>
                <c:pt idx="1">
                  <c:v>31</c:v>
                </c:pt>
              </c:numCache>
            </c:numRef>
          </c:val>
          <c:extLst>
            <c:ext xmlns:c16="http://schemas.microsoft.com/office/drawing/2014/chart" uri="{C3380CC4-5D6E-409C-BE32-E72D297353CC}">
              <c16:uniqueId val="{0000001F-87DA-437A-BEC8-AEAFB58DFC32}"/>
            </c:ext>
          </c:extLst>
        </c:ser>
        <c:ser>
          <c:idx val="2"/>
          <c:order val="2"/>
          <c:tx>
            <c:strRef>
              <c:f>Sheet1!$D$1</c:f>
              <c:strCache>
                <c:ptCount val="1"/>
                <c:pt idx="0">
                  <c:v>TOTAL AUTOSUM</c:v>
                </c:pt>
              </c:strCache>
            </c:strRef>
          </c:tx>
          <c:spPr>
            <a:noFill/>
            <a:ln>
              <a:solidFill>
                <a:schemeClr val="bg1"/>
              </a:solidFill>
            </a:ln>
          </c:spPr>
          <c:invertIfNegative val="0"/>
          <c:dPt>
            <c:idx val="0"/>
            <c:invertIfNegative val="0"/>
            <c:bubble3D val="0"/>
            <c:extLst>
              <c:ext xmlns:c16="http://schemas.microsoft.com/office/drawing/2014/chart" uri="{C3380CC4-5D6E-409C-BE32-E72D297353CC}">
                <c16:uniqueId val="{00000020-87DA-437A-BEC8-AEAFB58DFC32}"/>
              </c:ext>
            </c:extLst>
          </c:dPt>
          <c:dPt>
            <c:idx val="1"/>
            <c:invertIfNegative val="0"/>
            <c:bubble3D val="0"/>
            <c:extLst>
              <c:ext xmlns:c16="http://schemas.microsoft.com/office/drawing/2014/chart" uri="{C3380CC4-5D6E-409C-BE32-E72D297353CC}">
                <c16:uniqueId val="{00000021-87DA-437A-BEC8-AEAFB58DFC32}"/>
              </c:ext>
            </c:extLst>
          </c:dPt>
          <c:dPt>
            <c:idx val="4"/>
            <c:invertIfNegative val="0"/>
            <c:bubble3D val="0"/>
            <c:extLst>
              <c:ext xmlns:c16="http://schemas.microsoft.com/office/drawing/2014/chart" uri="{C3380CC4-5D6E-409C-BE32-E72D297353CC}">
                <c16:uniqueId val="{00000022-87DA-437A-BEC8-AEAFB58DFC32}"/>
              </c:ext>
            </c:extLst>
          </c:dPt>
          <c:dPt>
            <c:idx val="5"/>
            <c:invertIfNegative val="0"/>
            <c:bubble3D val="0"/>
            <c:extLst>
              <c:ext xmlns:c16="http://schemas.microsoft.com/office/drawing/2014/chart" uri="{C3380CC4-5D6E-409C-BE32-E72D297353CC}">
                <c16:uniqueId val="{00000023-87DA-437A-BEC8-AEAFB58DFC32}"/>
              </c:ext>
            </c:extLst>
          </c:dPt>
          <c:dLbls>
            <c:dLbl>
              <c:idx val="0"/>
              <c:dLblPos val="inBase"/>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0-87DA-437A-BEC8-AEAFB58DFC32}"/>
                </c:ext>
              </c:extLst>
            </c:dLbl>
            <c:dLbl>
              <c:idx val="1"/>
              <c:dLblPos val="inBase"/>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21-87DA-437A-BEC8-AEAFB58DFC32}"/>
                </c:ext>
              </c:extLst>
            </c:dLbl>
            <c:spPr>
              <a:noFill/>
              <a:ln>
                <a:noFill/>
              </a:ln>
              <a:effectLst/>
            </c:spPr>
            <c:txPr>
              <a:bodyPr wrap="square" lIns="38100" tIns="19050" rIns="38100" bIns="19050" anchor="ctr">
                <a:spAutoFit/>
              </a:bodyPr>
              <a:lstStyle/>
              <a:p>
                <a:pPr>
                  <a:defRPr sz="2000" b="1">
                    <a:solidFill>
                      <a:schemeClr val="tx1"/>
                    </a:solidFill>
                  </a:defRPr>
                </a:pPr>
                <a:endParaRPr lang="en-US"/>
              </a:p>
            </c:txPr>
            <c:dLblPos val="inBase"/>
            <c:showLegendKey val="0"/>
            <c:showVal val="0"/>
            <c:showCatName val="0"/>
            <c:showSerName val="0"/>
            <c:showPercent val="0"/>
            <c:showBubbleSize val="0"/>
            <c:extLst>
              <c:ext xmlns:c15="http://schemas.microsoft.com/office/drawing/2012/chart" uri="{CE6537A1-D6FC-4f65-9D91-7224C49458BB}">
                <c15:showLeaderLines val="1"/>
              </c:ext>
            </c:extLst>
          </c:dLbls>
          <c:cat>
            <c:strRef>
              <c:f>Sheet1!$A$2:$A$3</c:f>
              <c:strCache>
                <c:ptCount val="2"/>
                <c:pt idx="0">
                  <c:v>Total Approve</c:v>
                </c:pt>
                <c:pt idx="1">
                  <c:v>Total Disapprove</c:v>
                </c:pt>
              </c:strCache>
            </c:strRef>
          </c:cat>
          <c:val>
            <c:numRef>
              <c:f>Sheet1!$D$2:$D$3</c:f>
              <c:numCache>
                <c:formatCode>General</c:formatCode>
                <c:ptCount val="2"/>
                <c:pt idx="0">
                  <c:v>38</c:v>
                </c:pt>
                <c:pt idx="1">
                  <c:v>58</c:v>
                </c:pt>
              </c:numCache>
            </c:numRef>
          </c:val>
          <c:extLst>
            <c:ext xmlns:c16="http://schemas.microsoft.com/office/drawing/2014/chart" uri="{C3380CC4-5D6E-409C-BE32-E72D297353CC}">
              <c16:uniqueId val="{00000024-87DA-437A-BEC8-AEAFB58DFC32}"/>
            </c:ext>
          </c:extLst>
        </c:ser>
        <c:dLbls>
          <c:showLegendKey val="0"/>
          <c:showVal val="0"/>
          <c:showCatName val="0"/>
          <c:showSerName val="0"/>
          <c:showPercent val="0"/>
          <c:showBubbleSize val="0"/>
        </c:dLbls>
        <c:gapWidth val="34"/>
        <c:overlap val="100"/>
        <c:axId val="-645381632"/>
        <c:axId val="-645379424"/>
      </c:barChart>
      <c:catAx>
        <c:axId val="-645381632"/>
        <c:scaling>
          <c:orientation val="minMax"/>
        </c:scaling>
        <c:delete val="0"/>
        <c:axPos val="b"/>
        <c:numFmt formatCode="General" sourceLinked="0"/>
        <c:majorTickMark val="out"/>
        <c:minorTickMark val="none"/>
        <c:tickLblPos val="nextTo"/>
        <c:txPr>
          <a:bodyPr/>
          <a:lstStyle/>
          <a:p>
            <a:pPr>
              <a:defRPr sz="1800" b="1"/>
            </a:pPr>
            <a:endParaRPr lang="en-US"/>
          </a:p>
        </c:txPr>
        <c:crossAx val="-645379424"/>
        <c:crosses val="autoZero"/>
        <c:auto val="1"/>
        <c:lblAlgn val="ctr"/>
        <c:lblOffset val="100"/>
        <c:noMultiLvlLbl val="0"/>
      </c:catAx>
      <c:valAx>
        <c:axId val="-645379424"/>
        <c:scaling>
          <c:orientation val="minMax"/>
          <c:max val="80"/>
          <c:min val="0"/>
        </c:scaling>
        <c:delete val="1"/>
        <c:axPos val="l"/>
        <c:numFmt formatCode="General" sourceLinked="1"/>
        <c:majorTickMark val="out"/>
        <c:minorTickMark val="none"/>
        <c:tickLblPos val="nextTo"/>
        <c:crossAx val="-645381632"/>
        <c:crosses val="autoZero"/>
        <c:crossBetween val="between"/>
      </c:valAx>
    </c:plotArea>
    <c:plotVisOnly val="1"/>
    <c:dispBlanksAs val="gap"/>
    <c:showDLblsOverMax val="0"/>
  </c:chart>
  <c:txPr>
    <a:bodyPr/>
    <a:lstStyle/>
    <a:p>
      <a:pPr>
        <a:defRPr sz="1400"/>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A877012D-9C84-4CF7-AA03-B9BAB9BA8C1D}" type="datetimeFigureOut">
              <a:rPr lang="en-US" smtClean="0"/>
              <a:t>7/9/2020</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BB47D9C9-C0A3-4F7B-93A9-66C8D12B0559}" type="slidenum">
              <a:rPr lang="en-US" smtClean="0"/>
              <a:t>‹#›</a:t>
            </a:fld>
            <a:endParaRPr lang="en-US" dirty="0"/>
          </a:p>
        </p:txBody>
      </p:sp>
    </p:spTree>
    <p:extLst>
      <p:ext uri="{BB962C8B-B14F-4D97-AF65-F5344CB8AC3E}">
        <p14:creationId xmlns:p14="http://schemas.microsoft.com/office/powerpoint/2010/main" val="37182251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1</a:t>
            </a:fld>
            <a:endParaRPr lang="en-US" dirty="0"/>
          </a:p>
        </p:txBody>
      </p:sp>
    </p:spTree>
    <p:extLst>
      <p:ext uri="{BB962C8B-B14F-4D97-AF65-F5344CB8AC3E}">
        <p14:creationId xmlns:p14="http://schemas.microsoft.com/office/powerpoint/2010/main" val="18799962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Democratic held seats at risk: AL, Doug Jones</a:t>
            </a:r>
          </a:p>
          <a:p>
            <a:r>
              <a:rPr lang="en-US" dirty="0"/>
              <a:t>Republican held seats at risk: AZ, </a:t>
            </a:r>
          </a:p>
        </p:txBody>
      </p:sp>
      <p:sp>
        <p:nvSpPr>
          <p:cNvPr id="4" name="Slide Number Placeholder 3"/>
          <p:cNvSpPr>
            <a:spLocks noGrp="1"/>
          </p:cNvSpPr>
          <p:nvPr>
            <p:ph type="sldNum" sz="quarter" idx="5"/>
          </p:nvPr>
        </p:nvSpPr>
        <p:spPr/>
        <p:txBody>
          <a:bodyPr/>
          <a:lstStyle/>
          <a:p>
            <a:fld id="{BB47D9C9-C0A3-4F7B-93A9-66C8D12B0559}" type="slidenum">
              <a:rPr lang="en-US" smtClean="0"/>
              <a:t>19</a:t>
            </a:fld>
            <a:endParaRPr lang="en-US" dirty="0"/>
          </a:p>
        </p:txBody>
      </p:sp>
    </p:spTree>
    <p:extLst>
      <p:ext uri="{BB962C8B-B14F-4D97-AF65-F5344CB8AC3E}">
        <p14:creationId xmlns:p14="http://schemas.microsoft.com/office/powerpoint/2010/main" val="76031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20</a:t>
            </a:fld>
            <a:endParaRPr lang="en-US" dirty="0"/>
          </a:p>
        </p:txBody>
      </p:sp>
    </p:spTree>
    <p:extLst>
      <p:ext uri="{BB962C8B-B14F-4D97-AF65-F5344CB8AC3E}">
        <p14:creationId xmlns:p14="http://schemas.microsoft.com/office/powerpoint/2010/main" val="1560162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July 2016</a:t>
            </a:r>
          </a:p>
          <a:p>
            <a:r>
              <a:rPr lang="en-US" dirty="0"/>
              <a:t>46.8% Democrat</a:t>
            </a:r>
          </a:p>
          <a:p>
            <a:r>
              <a:rPr lang="en-US" dirty="0"/>
              <a:t>40.65 Republican </a:t>
            </a:r>
          </a:p>
          <a:p>
            <a:endParaRPr lang="en-US" dirty="0"/>
          </a:p>
          <a:p>
            <a:r>
              <a:rPr lang="en-US" dirty="0"/>
              <a:t>Final Result (popular vote)</a:t>
            </a:r>
          </a:p>
          <a:p>
            <a:r>
              <a:rPr lang="en-US" dirty="0"/>
              <a:t>49.1% Republican</a:t>
            </a:r>
          </a:p>
          <a:p>
            <a:r>
              <a:rPr lang="en-US" dirty="0"/>
              <a:t>48.0% Democrat</a:t>
            </a:r>
          </a:p>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22</a:t>
            </a:fld>
            <a:endParaRPr lang="en-US" dirty="0"/>
          </a:p>
        </p:txBody>
      </p:sp>
    </p:spTree>
    <p:extLst>
      <p:ext uri="{BB962C8B-B14F-4D97-AF65-F5344CB8AC3E}">
        <p14:creationId xmlns:p14="http://schemas.microsoft.com/office/powerpoint/2010/main" val="8944950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23</a:t>
            </a:fld>
            <a:endParaRPr lang="en-US" dirty="0"/>
          </a:p>
        </p:txBody>
      </p:sp>
    </p:spTree>
    <p:extLst>
      <p:ext uri="{BB962C8B-B14F-4D97-AF65-F5344CB8AC3E}">
        <p14:creationId xmlns:p14="http://schemas.microsoft.com/office/powerpoint/2010/main" val="17040382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32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8566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068841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27</a:t>
            </a:fld>
            <a:endParaRPr lang="en-US" dirty="0"/>
          </a:p>
        </p:txBody>
      </p:sp>
    </p:spTree>
    <p:extLst>
      <p:ext uri="{BB962C8B-B14F-4D97-AF65-F5344CB8AC3E}">
        <p14:creationId xmlns:p14="http://schemas.microsoft.com/office/powerpoint/2010/main" val="1326246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29</a:t>
            </a:fld>
            <a:endParaRPr lang="en-US" dirty="0"/>
          </a:p>
        </p:txBody>
      </p:sp>
    </p:spTree>
    <p:extLst>
      <p:ext uri="{BB962C8B-B14F-4D97-AF65-F5344CB8AC3E}">
        <p14:creationId xmlns:p14="http://schemas.microsoft.com/office/powerpoint/2010/main" val="36781051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31</a:t>
            </a:fld>
            <a:endParaRPr lang="en-US"/>
          </a:p>
        </p:txBody>
      </p:sp>
    </p:spTree>
    <p:extLst>
      <p:ext uri="{BB962C8B-B14F-4D97-AF65-F5344CB8AC3E}">
        <p14:creationId xmlns:p14="http://schemas.microsoft.com/office/powerpoint/2010/main" val="30227920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3</a:t>
            </a:fld>
            <a:endParaRPr lang="en-US"/>
          </a:p>
        </p:txBody>
      </p:sp>
    </p:spTree>
    <p:extLst>
      <p:ext uri="{BB962C8B-B14F-4D97-AF65-F5344CB8AC3E}">
        <p14:creationId xmlns:p14="http://schemas.microsoft.com/office/powerpoint/2010/main" val="3756821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95178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34</a:t>
            </a:fld>
            <a:endParaRPr lang="en-US" dirty="0"/>
          </a:p>
        </p:txBody>
      </p:sp>
    </p:spTree>
    <p:extLst>
      <p:ext uri="{BB962C8B-B14F-4D97-AF65-F5344CB8AC3E}">
        <p14:creationId xmlns:p14="http://schemas.microsoft.com/office/powerpoint/2010/main" val="11017589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3678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9</a:t>
            </a:fld>
            <a:endParaRPr lang="en-US" dirty="0"/>
          </a:p>
        </p:txBody>
      </p:sp>
    </p:spTree>
    <p:extLst>
      <p:ext uri="{BB962C8B-B14F-4D97-AF65-F5344CB8AC3E}">
        <p14:creationId xmlns:p14="http://schemas.microsoft.com/office/powerpoint/2010/main" val="855961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10</a:t>
            </a:fld>
            <a:endParaRPr lang="en-US" dirty="0"/>
          </a:p>
        </p:txBody>
      </p:sp>
    </p:spTree>
    <p:extLst>
      <p:ext uri="{BB962C8B-B14F-4D97-AF65-F5344CB8AC3E}">
        <p14:creationId xmlns:p14="http://schemas.microsoft.com/office/powerpoint/2010/main" val="4058753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12</a:t>
            </a:fld>
            <a:endParaRPr lang="en-US"/>
          </a:p>
        </p:txBody>
      </p:sp>
    </p:spTree>
    <p:extLst>
      <p:ext uri="{BB962C8B-B14F-4D97-AF65-F5344CB8AC3E}">
        <p14:creationId xmlns:p14="http://schemas.microsoft.com/office/powerpoint/2010/main" val="1102167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July 2016</a:t>
            </a:r>
          </a:p>
          <a:p>
            <a:r>
              <a:rPr lang="en-US" dirty="0"/>
              <a:t>46.8% Democrat</a:t>
            </a:r>
          </a:p>
          <a:p>
            <a:r>
              <a:rPr lang="en-US" dirty="0"/>
              <a:t>40.65 Republican </a:t>
            </a:r>
          </a:p>
          <a:p>
            <a:endParaRPr lang="en-US" dirty="0"/>
          </a:p>
          <a:p>
            <a:r>
              <a:rPr lang="en-US" dirty="0"/>
              <a:t>Final Result (popular vote)</a:t>
            </a:r>
          </a:p>
          <a:p>
            <a:r>
              <a:rPr lang="en-US" dirty="0"/>
              <a:t>49.1% Republican</a:t>
            </a:r>
          </a:p>
          <a:p>
            <a:r>
              <a:rPr lang="en-US" dirty="0"/>
              <a:t>48.0% Democrat</a:t>
            </a:r>
          </a:p>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13</a:t>
            </a:fld>
            <a:endParaRPr lang="en-US" dirty="0"/>
          </a:p>
        </p:txBody>
      </p:sp>
    </p:spTree>
    <p:extLst>
      <p:ext uri="{BB962C8B-B14F-4D97-AF65-F5344CB8AC3E}">
        <p14:creationId xmlns:p14="http://schemas.microsoft.com/office/powerpoint/2010/main" val="1154918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July 2016</a:t>
            </a:r>
          </a:p>
          <a:p>
            <a:r>
              <a:rPr lang="en-US" dirty="0"/>
              <a:t>46.8% Democrat</a:t>
            </a:r>
          </a:p>
          <a:p>
            <a:r>
              <a:rPr lang="en-US" dirty="0"/>
              <a:t>40.65 Republican </a:t>
            </a:r>
          </a:p>
          <a:p>
            <a:endParaRPr lang="en-US" dirty="0"/>
          </a:p>
          <a:p>
            <a:r>
              <a:rPr lang="en-US" dirty="0"/>
              <a:t>Final Result (popular vote)</a:t>
            </a:r>
          </a:p>
          <a:p>
            <a:r>
              <a:rPr lang="en-US" dirty="0"/>
              <a:t>49.1% Republican</a:t>
            </a:r>
          </a:p>
          <a:p>
            <a:r>
              <a:rPr lang="en-US" dirty="0"/>
              <a:t>48.0% Democrat</a:t>
            </a:r>
          </a:p>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14</a:t>
            </a:fld>
            <a:endParaRPr lang="en-US" dirty="0"/>
          </a:p>
        </p:txBody>
      </p:sp>
    </p:spTree>
    <p:extLst>
      <p:ext uri="{BB962C8B-B14F-4D97-AF65-F5344CB8AC3E}">
        <p14:creationId xmlns:p14="http://schemas.microsoft.com/office/powerpoint/2010/main" val="16738034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BB47D9C9-C0A3-4F7B-93A9-66C8D12B0559}" type="slidenum">
              <a:rPr lang="en-US" smtClean="0"/>
              <a:t>15</a:t>
            </a:fld>
            <a:endParaRPr lang="en-US" dirty="0"/>
          </a:p>
        </p:txBody>
      </p:sp>
    </p:spTree>
    <p:extLst>
      <p:ext uri="{BB962C8B-B14F-4D97-AF65-F5344CB8AC3E}">
        <p14:creationId xmlns:p14="http://schemas.microsoft.com/office/powerpoint/2010/main" val="42052533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Biden 334 EV </a:t>
            </a:r>
          </a:p>
          <a:p>
            <a:r>
              <a:rPr lang="en-US" dirty="0"/>
              <a:t>Trump 204 EV</a:t>
            </a:r>
          </a:p>
        </p:txBody>
      </p:sp>
      <p:sp>
        <p:nvSpPr>
          <p:cNvPr id="4" name="Slide Number Placeholder 3"/>
          <p:cNvSpPr>
            <a:spLocks noGrp="1"/>
          </p:cNvSpPr>
          <p:nvPr>
            <p:ph type="sldNum" sz="quarter" idx="5"/>
          </p:nvPr>
        </p:nvSpPr>
        <p:spPr/>
        <p:txBody>
          <a:bodyPr/>
          <a:lstStyle/>
          <a:p>
            <a:fld id="{BB47D9C9-C0A3-4F7B-93A9-66C8D12B0559}" type="slidenum">
              <a:rPr lang="en-US" smtClean="0"/>
              <a:t>17</a:t>
            </a:fld>
            <a:endParaRPr lang="en-US" dirty="0"/>
          </a:p>
        </p:txBody>
      </p:sp>
    </p:spTree>
    <p:extLst>
      <p:ext uri="{BB962C8B-B14F-4D97-AF65-F5344CB8AC3E}">
        <p14:creationId xmlns:p14="http://schemas.microsoft.com/office/powerpoint/2010/main" val="15703354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hyperlink" Target="http://www.lakeresearch.com/"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ABC30-7805-40EC-8027-00B7D4A30F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CA325D-7479-46DB-8983-530DF0DA13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7" descr="big-puzzle3">
            <a:extLst>
              <a:ext uri="{FF2B5EF4-FFF2-40B4-BE49-F238E27FC236}">
                <a16:creationId xmlns:a16="http://schemas.microsoft.com/office/drawing/2014/main" id="{150DAAED-C8CE-4332-B1E1-746FD3D2E57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 r="3175" b="26528"/>
          <a:stretch/>
        </p:blipFill>
        <p:spPr bwMode="auto">
          <a:xfrm>
            <a:off x="1" y="1"/>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065F9C71-5D47-4335-B24B-7B69E8706A1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7832" y="5833726"/>
            <a:ext cx="2114868" cy="901402"/>
          </a:xfrm>
          <a:prstGeom prst="rect">
            <a:avLst/>
          </a:prstGeom>
          <a:noFill/>
          <a:ln>
            <a:noFill/>
          </a:ln>
        </p:spPr>
      </p:pic>
      <p:sp>
        <p:nvSpPr>
          <p:cNvPr id="9" name="Rectangle 2">
            <a:extLst>
              <a:ext uri="{FF2B5EF4-FFF2-40B4-BE49-F238E27FC236}">
                <a16:creationId xmlns:a16="http://schemas.microsoft.com/office/drawing/2014/main" id="{3D1E5D82-42DA-4973-8089-1DB8E57836B9}"/>
              </a:ext>
            </a:extLst>
          </p:cNvPr>
          <p:cNvSpPr txBox="1">
            <a:spLocks noChangeArrowheads="1"/>
          </p:cNvSpPr>
          <p:nvPr userDrawn="1"/>
        </p:nvSpPr>
        <p:spPr>
          <a:xfrm>
            <a:off x="2637012" y="5833726"/>
            <a:ext cx="4002087" cy="101566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ct val="0"/>
              </a:spcBef>
              <a:buNone/>
            </a:pPr>
            <a:r>
              <a:rPr lang="en-US" altLang="en-US" sz="2000" b="1" dirty="0"/>
              <a:t>Lake Research Partners</a:t>
            </a:r>
          </a:p>
          <a:p>
            <a:pPr marL="0" indent="0">
              <a:spcBef>
                <a:spcPct val="0"/>
              </a:spcBef>
              <a:buNone/>
            </a:pPr>
            <a:r>
              <a:rPr lang="en-US" altLang="en-US" sz="1200" dirty="0"/>
              <a:t>Washington, DC | Berkeley, CA | New York, NY</a:t>
            </a:r>
          </a:p>
          <a:p>
            <a:pPr marL="0" indent="0">
              <a:spcBef>
                <a:spcPct val="0"/>
              </a:spcBef>
              <a:buNone/>
            </a:pPr>
            <a:r>
              <a:rPr lang="en-US" altLang="en-US" sz="1200" dirty="0">
                <a:hlinkClick r:id="rId4"/>
              </a:rPr>
              <a:t>LakeResearch.com</a:t>
            </a:r>
            <a:br>
              <a:rPr lang="en-US" altLang="en-US" sz="1200" dirty="0"/>
            </a:br>
            <a:r>
              <a:rPr lang="en-US" altLang="en-US" sz="1200" dirty="0"/>
              <a:t>202.776.9066</a:t>
            </a:r>
          </a:p>
        </p:txBody>
      </p:sp>
    </p:spTree>
    <p:extLst>
      <p:ext uri="{BB962C8B-B14F-4D97-AF65-F5344CB8AC3E}">
        <p14:creationId xmlns:p14="http://schemas.microsoft.com/office/powerpoint/2010/main" val="2578032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2A7DF5-BDC5-4151-B50B-6D403DCEB0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3E42A74-1300-4EEF-A598-F27A0B98F4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305590BF-3FD0-4EB7-93BB-863F0F8331E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25425209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CE001-C1C7-42A2-8975-D157AE396D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CF53A0C1-8A6E-4615-B12E-C467888220F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75624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9AF0F21-A839-4B31-AB1E-83A12371CE1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4EA39CF-9680-41CA-AFF9-1BCA9DB6429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82726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1_Title Slide - Room for 2nd log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ABC30-7805-40EC-8027-00B7D4A30F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3CA325D-7479-46DB-8983-530DF0DA138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7" descr="big-puzzle3">
            <a:extLst>
              <a:ext uri="{FF2B5EF4-FFF2-40B4-BE49-F238E27FC236}">
                <a16:creationId xmlns:a16="http://schemas.microsoft.com/office/drawing/2014/main" id="{150DAAED-C8CE-4332-B1E1-746FD3D2E57C}"/>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 r="3175" b="26528"/>
          <a:stretch/>
        </p:blipFill>
        <p:spPr bwMode="auto">
          <a:xfrm>
            <a:off x="1" y="1"/>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065F9C71-5D47-4335-B24B-7B69E8706A17}"/>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7832" y="5833726"/>
            <a:ext cx="2114868" cy="901402"/>
          </a:xfrm>
          <a:prstGeom prst="rect">
            <a:avLst/>
          </a:prstGeom>
          <a:noFill/>
          <a:ln>
            <a:noFill/>
          </a:ln>
        </p:spPr>
      </p:pic>
    </p:spTree>
    <p:extLst>
      <p:ext uri="{BB962C8B-B14F-4D97-AF65-F5344CB8AC3E}">
        <p14:creationId xmlns:p14="http://schemas.microsoft.com/office/powerpoint/2010/main" val="3343150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ECC716-F1C0-483E-BDC9-831EDD95E4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BB18F5-8382-48C3-9DD8-830440399D90}"/>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849535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7" descr="big-puzzle3">
            <a:extLst>
              <a:ext uri="{FF2B5EF4-FFF2-40B4-BE49-F238E27FC236}">
                <a16:creationId xmlns:a16="http://schemas.microsoft.com/office/drawing/2014/main" id="{F852BC21-6E50-4DB6-9BB5-9DC8DC42FDB6}"/>
              </a:ext>
            </a:extLst>
          </p:cNvPr>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1" r="3175" b="26528"/>
          <a:stretch/>
        </p:blipFill>
        <p:spPr bwMode="auto">
          <a:xfrm>
            <a:off x="1" y="1"/>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a:extLst>
              <a:ext uri="{FF2B5EF4-FFF2-40B4-BE49-F238E27FC236}">
                <a16:creationId xmlns:a16="http://schemas.microsoft.com/office/drawing/2014/main" id="{7635BEB7-75A4-43F6-9988-D3AD69334D66}"/>
              </a:ext>
            </a:extLst>
          </p:cNvPr>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7832" y="5833726"/>
            <a:ext cx="2114868" cy="901402"/>
          </a:xfrm>
          <a:prstGeom prst="rect">
            <a:avLst/>
          </a:prstGeom>
          <a:noFill/>
          <a:ln>
            <a:noFill/>
          </a:ln>
        </p:spPr>
      </p:pic>
      <p:sp>
        <p:nvSpPr>
          <p:cNvPr id="2" name="Title 1">
            <a:extLst>
              <a:ext uri="{FF2B5EF4-FFF2-40B4-BE49-F238E27FC236}">
                <a16:creationId xmlns:a16="http://schemas.microsoft.com/office/drawing/2014/main" id="{C7B8E602-D528-447D-99B3-9F94FE29C3A9}"/>
              </a:ext>
            </a:extLst>
          </p:cNvPr>
          <p:cNvSpPr>
            <a:spLocks noGrp="1"/>
          </p:cNvSpPr>
          <p:nvPr>
            <p:ph type="title"/>
          </p:nvPr>
        </p:nvSpPr>
        <p:spPr>
          <a:xfrm>
            <a:off x="831850" y="1709738"/>
            <a:ext cx="10515600" cy="2852737"/>
          </a:xfrm>
        </p:spPr>
        <p:txBody>
          <a:bodyPr anchor="b">
            <a:normAutofit/>
          </a:bodyPr>
          <a:lstStyle>
            <a:lvl1pPr>
              <a:defRPr sz="4800" b="1">
                <a:solidFill>
                  <a:srgbClr val="0070C0"/>
                </a:solidFill>
                <a:latin typeface="+mn-lt"/>
              </a:defRPr>
            </a:lvl1pPr>
          </a:lstStyle>
          <a:p>
            <a:r>
              <a:rPr lang="en-US" dirty="0"/>
              <a:t>Click to edit Master title style</a:t>
            </a:r>
          </a:p>
        </p:txBody>
      </p:sp>
      <p:sp>
        <p:nvSpPr>
          <p:cNvPr id="3" name="Text Placeholder 2">
            <a:extLst>
              <a:ext uri="{FF2B5EF4-FFF2-40B4-BE49-F238E27FC236}">
                <a16:creationId xmlns:a16="http://schemas.microsoft.com/office/drawing/2014/main" id="{466E6AD4-FFBA-4CC1-84EB-F0C40CD47807}"/>
              </a:ext>
            </a:extLst>
          </p:cNvPr>
          <p:cNvSpPr>
            <a:spLocks noGrp="1"/>
          </p:cNvSpPr>
          <p:nvPr>
            <p:ph type="body" idx="1"/>
          </p:nvPr>
        </p:nvSpPr>
        <p:spPr>
          <a:xfrm>
            <a:off x="831850" y="4589463"/>
            <a:ext cx="10515600" cy="1500187"/>
          </a:xfrm>
        </p:spPr>
        <p:txBody>
          <a:bodyPr/>
          <a:lstStyle>
            <a:lvl1pPr marL="0" indent="0">
              <a:buNone/>
              <a:defRPr sz="2400" b="1">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Tree>
    <p:extLst>
      <p:ext uri="{BB962C8B-B14F-4D97-AF65-F5344CB8AC3E}">
        <p14:creationId xmlns:p14="http://schemas.microsoft.com/office/powerpoint/2010/main" val="1657113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FB1A96-CD70-4D40-B020-93627D46571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29F4A6-DF3D-4C38-8E31-DC92C360ED50}"/>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801E9BC-491F-4E39-83FE-1C70A13D7FE4}"/>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9922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87916A-5A74-4B8C-9B11-171D95381C8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22B5F10-043C-4975-9992-485A85AA5C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A1ABBC1-61D8-49E3-ACC0-A501930E5C8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35F0741-7B59-4A5F-8314-FFF8585D2C1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9CC24CF1-48E8-4DCC-B3BB-6C8922ACAAA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8231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94EE0-97BE-4AC0-AF9C-69890987D7C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466971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48698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399112-9FA5-44A4-A05C-3595734501A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B5693F6-E79D-4E74-9582-26F1B64B8F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C117E46-BA2D-447B-A9D2-046A7D8777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Tree>
    <p:extLst>
      <p:ext uri="{BB962C8B-B14F-4D97-AF65-F5344CB8AC3E}">
        <p14:creationId xmlns:p14="http://schemas.microsoft.com/office/powerpoint/2010/main" val="10995183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908151-455B-4F13-A148-FEAC8DC4292E}"/>
              </a:ext>
            </a:extLst>
          </p:cNvPr>
          <p:cNvSpPr>
            <a:spLocks noGrp="1"/>
          </p:cNvSpPr>
          <p:nvPr>
            <p:ph type="title"/>
          </p:nvPr>
        </p:nvSpPr>
        <p:spPr>
          <a:xfrm>
            <a:off x="335280" y="318575"/>
            <a:ext cx="1152144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21B1F08F-E363-4918-A2E2-D2B90AF956EB}"/>
              </a:ext>
            </a:extLst>
          </p:cNvPr>
          <p:cNvSpPr>
            <a:spLocks noGrp="1"/>
          </p:cNvSpPr>
          <p:nvPr>
            <p:ph type="body" idx="1"/>
          </p:nvPr>
        </p:nvSpPr>
        <p:spPr>
          <a:xfrm>
            <a:off x="335280" y="1779075"/>
            <a:ext cx="1152144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4">
            <a:extLst>
              <a:ext uri="{FF2B5EF4-FFF2-40B4-BE49-F238E27FC236}">
                <a16:creationId xmlns:a16="http://schemas.microsoft.com/office/drawing/2014/main" id="{A95954E5-0778-447A-8CF7-3EF0984AEA15}"/>
              </a:ext>
            </a:extLst>
          </p:cNvPr>
          <p:cNvSpPr txBox="1">
            <a:spLocks noChangeArrowheads="1"/>
          </p:cNvSpPr>
          <p:nvPr userDrawn="1"/>
        </p:nvSpPr>
        <p:spPr bwMode="auto">
          <a:xfrm>
            <a:off x="11457047" y="6170613"/>
            <a:ext cx="685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defPPr>
              <a:defRPr lang="en-US"/>
            </a:defPPr>
            <a:lvl1pPr marL="0" algn="ctr" defTabSz="914400" rtl="0" eaLnBrk="1" latinLnBrk="0" hangingPunct="1">
              <a:defRPr sz="9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6F971045-2E82-4F6F-9182-ECD21162A80D}" type="slidenum">
              <a:rPr lang="en-US" smtClean="0"/>
              <a:pPr>
                <a:defRPr/>
              </a:pPr>
              <a:t>‹#›</a:t>
            </a:fld>
            <a:endParaRPr lang="en-US" dirty="0"/>
          </a:p>
        </p:txBody>
      </p:sp>
      <p:pic>
        <p:nvPicPr>
          <p:cNvPr id="8" name="Picture 5">
            <a:extLst>
              <a:ext uri="{FF2B5EF4-FFF2-40B4-BE49-F238E27FC236}">
                <a16:creationId xmlns:a16="http://schemas.microsoft.com/office/drawing/2014/main" id="{FA860827-9B35-4ED0-94C9-80B7B7E6794E}"/>
              </a:ext>
            </a:extLst>
          </p:cNvPr>
          <p:cNvPicPr>
            <a:picLocks noChangeAspect="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10580747" y="6281738"/>
            <a:ext cx="135255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id="{BF28E542-D454-4E91-8CFC-917F260DBFB4}"/>
              </a:ext>
            </a:extLst>
          </p:cNvPr>
          <p:cNvPicPr>
            <a:picLocks noChangeAspect="1"/>
          </p:cNvPicPr>
          <p:nvPr userDrawn="1"/>
        </p:nvPicPr>
        <p:blipFill>
          <a:blip r:embed="rId15">
            <a:extLst>
              <a:ext uri="{28A0092B-C50C-407E-A947-70E740481C1C}">
                <a14:useLocalDpi xmlns:a14="http://schemas.microsoft.com/office/drawing/2010/main" val="0"/>
              </a:ext>
            </a:extLst>
          </a:blip>
          <a:srcRect/>
          <a:stretch/>
        </p:blipFill>
        <p:spPr>
          <a:xfrm>
            <a:off x="6830983" y="6266487"/>
            <a:ext cx="1727271" cy="466363"/>
          </a:xfrm>
          <a:prstGeom prst="rect">
            <a:avLst/>
          </a:prstGeom>
        </p:spPr>
      </p:pic>
      <p:pic>
        <p:nvPicPr>
          <p:cNvPr id="13" name="Picture 2" descr="ASBO | Home">
            <a:extLst>
              <a:ext uri="{FF2B5EF4-FFF2-40B4-BE49-F238E27FC236}">
                <a16:creationId xmlns:a16="http://schemas.microsoft.com/office/drawing/2014/main" id="{4C144899-89D3-4B30-8E8D-89D3ECB1DDC3}"/>
              </a:ext>
            </a:extLst>
          </p:cNvPr>
          <p:cNvPicPr>
            <a:picLocks noChangeAspect="1" noChangeArrowheads="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8721271" y="6268234"/>
            <a:ext cx="1736214" cy="5237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1747065"/>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b="1" kern="1200">
          <a:solidFill>
            <a:srgbClr val="0070C0"/>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s://projects.fivethirtyeight.com/polls/president-general/national/" TargetMode="Externa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hyperlink" Target="https://projects.fivethirtyeight.com/2016-election-forecast/national-polls/"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projects.fivethirtyeight.com/polls/president-general/texas/"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hyperlink" Target="https://www.nytimes.com/elections/2016/results/president"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nytimes.com/elections/2016/results/president" TargetMode="External"/><Relationship Id="rId2" Type="http://schemas.openxmlformats.org/officeDocument/2006/relationships/hyperlink" Target="https://projects.fivethirtyeight.com/polls/president-general/texas/" TargetMode="Externa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cookpolitical.com/ratings/senate-race-ratings" TargetMode="Externa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hyperlink" Target="https://projects.fivethirtyeight.com/polls/senate/alabama/"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projects.fivethirtyeight.com/congress-generic-ballot-polls/?ex_cid=irpromo" TargetMode="External"/><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2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chart" Target="../charts/chart13.xml"/></Relationships>
</file>

<file path=ppt/slides/_rels/slide3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chart" Target="../charts/chart15.xml"/></Relationships>
</file>

<file path=ppt/slides/_rels/slide3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 Id="rId6" Type="http://schemas.openxmlformats.org/officeDocument/2006/relationships/image" Target="../media/image29.jpeg"/><Relationship Id="rId5" Type="http://schemas.openxmlformats.org/officeDocument/2006/relationships/hyperlink" Target="mailto:clake@lakeresearch.com" TargetMode="External"/><Relationship Id="rId4" Type="http://schemas.openxmlformats.org/officeDocument/2006/relationships/hyperlink" Target="http://www.lakeresearch.com/" TargetMode="Externa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1EBE30A-862B-4B3D-86E8-F8ACF188D11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444" r="2380" b="16155"/>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a:extLst>
              <a:ext uri="{FF2B5EF4-FFF2-40B4-BE49-F238E27FC236}">
                <a16:creationId xmlns:a16="http://schemas.microsoft.com/office/drawing/2014/main" id="{84F1E331-3AA7-4869-B866-71836B701DA5}"/>
              </a:ext>
            </a:extLst>
          </p:cNvPr>
          <p:cNvSpPr>
            <a:spLocks noGrp="1"/>
          </p:cNvSpPr>
          <p:nvPr>
            <p:ph type="ctrTitle"/>
          </p:nvPr>
        </p:nvSpPr>
        <p:spPr>
          <a:xfrm>
            <a:off x="0" y="3191262"/>
            <a:ext cx="12192000" cy="1081500"/>
          </a:xfrm>
          <a:effectLst>
            <a:outerShdw blurRad="50800" dist="38100" dir="2700000" algn="tl" rotWithShape="0">
              <a:prstClr val="black">
                <a:alpha val="40000"/>
              </a:prstClr>
            </a:outerShdw>
          </a:effectLst>
        </p:spPr>
        <p:txBody>
          <a:bodyPr anchor="t">
            <a:noAutofit/>
          </a:bodyPr>
          <a:lstStyle/>
          <a:p>
            <a:r>
              <a:rPr lang="en-US" sz="4000" dirty="0">
                <a:solidFill>
                  <a:schemeClr val="bg1"/>
                </a:solidFill>
              </a:rPr>
              <a:t>2020 Advocacy Conference</a:t>
            </a:r>
            <a:br>
              <a:rPr lang="en-US" sz="4000" dirty="0">
                <a:solidFill>
                  <a:schemeClr val="bg1"/>
                </a:solidFill>
              </a:rPr>
            </a:br>
            <a:r>
              <a:rPr lang="en-US" sz="3200" dirty="0">
                <a:solidFill>
                  <a:schemeClr val="bg1"/>
                </a:solidFill>
              </a:rPr>
              <a:t>July 9, 2020</a:t>
            </a:r>
            <a:br>
              <a:rPr lang="en-US" sz="3200" dirty="0">
                <a:solidFill>
                  <a:schemeClr val="bg1"/>
                </a:solidFill>
              </a:rPr>
            </a:br>
            <a:r>
              <a:rPr lang="en-US" sz="3200" dirty="0">
                <a:solidFill>
                  <a:schemeClr val="bg1"/>
                </a:solidFill>
              </a:rPr>
              <a:t>Jonathan Voss</a:t>
            </a:r>
            <a:endParaRPr lang="en-US" sz="4000" dirty="0">
              <a:solidFill>
                <a:schemeClr val="bg1"/>
              </a:solidFill>
            </a:endParaRPr>
          </a:p>
        </p:txBody>
      </p:sp>
      <p:pic>
        <p:nvPicPr>
          <p:cNvPr id="4" name="Picture 3">
            <a:extLst>
              <a:ext uri="{FF2B5EF4-FFF2-40B4-BE49-F238E27FC236}">
                <a16:creationId xmlns:a16="http://schemas.microsoft.com/office/drawing/2014/main" id="{83EEA31D-3F9F-4CC5-96B6-5FE472EFDED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523394" y="216519"/>
            <a:ext cx="3118067" cy="841877"/>
          </a:xfrm>
          <a:prstGeom prst="rect">
            <a:avLst/>
          </a:prstGeom>
        </p:spPr>
      </p:pic>
      <p:pic>
        <p:nvPicPr>
          <p:cNvPr id="1026" name="Picture 2" descr="ASBO | Home">
            <a:extLst>
              <a:ext uri="{FF2B5EF4-FFF2-40B4-BE49-F238E27FC236}">
                <a16:creationId xmlns:a16="http://schemas.microsoft.com/office/drawing/2014/main" id="{2258C575-F8D5-410D-AF06-4C99F698CB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641461" y="214240"/>
            <a:ext cx="3134214" cy="945488"/>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oup 7">
            <a:extLst>
              <a:ext uri="{FF2B5EF4-FFF2-40B4-BE49-F238E27FC236}">
                <a16:creationId xmlns:a16="http://schemas.microsoft.com/office/drawing/2014/main" id="{8A902307-DF6D-4925-AEBE-F285FC390E45}"/>
              </a:ext>
            </a:extLst>
          </p:cNvPr>
          <p:cNvGrpSpPr>
            <a:grpSpLocks noChangeAspect="1"/>
          </p:cNvGrpSpPr>
          <p:nvPr/>
        </p:nvGrpSpPr>
        <p:grpSpPr>
          <a:xfrm>
            <a:off x="4756063" y="4745387"/>
            <a:ext cx="2965537" cy="1286168"/>
            <a:chOff x="4509370" y="5185775"/>
            <a:chExt cx="3632548" cy="1575453"/>
          </a:xfrm>
        </p:grpSpPr>
        <p:sp>
          <p:nvSpPr>
            <p:cNvPr id="3" name="Rectangle 2">
              <a:extLst>
                <a:ext uri="{FF2B5EF4-FFF2-40B4-BE49-F238E27FC236}">
                  <a16:creationId xmlns:a16="http://schemas.microsoft.com/office/drawing/2014/main" id="{D56589D3-4166-44A1-A796-DCEDA1E2105A}"/>
                </a:ext>
              </a:extLst>
            </p:cNvPr>
            <p:cNvSpPr/>
            <p:nvPr/>
          </p:nvSpPr>
          <p:spPr>
            <a:xfrm>
              <a:off x="4509370" y="5185775"/>
              <a:ext cx="3632548" cy="15754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4DED05C-E2B8-47F2-940E-69CE7C35E7D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558215" y="5241635"/>
              <a:ext cx="3565266" cy="1519593"/>
            </a:xfrm>
            <a:prstGeom prst="rect">
              <a:avLst/>
            </a:prstGeom>
            <a:noFill/>
            <a:ln>
              <a:noFill/>
            </a:ln>
          </p:spPr>
        </p:pic>
      </p:grpSp>
    </p:spTree>
    <p:extLst>
      <p:ext uri="{BB962C8B-B14F-4D97-AF65-F5344CB8AC3E}">
        <p14:creationId xmlns:p14="http://schemas.microsoft.com/office/powerpoint/2010/main" val="22892888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B6D0-E696-4C8F-A793-FEC7372414EB}"/>
              </a:ext>
            </a:extLst>
          </p:cNvPr>
          <p:cNvSpPr>
            <a:spLocks noGrp="1"/>
          </p:cNvSpPr>
          <p:nvPr>
            <p:ph type="title"/>
          </p:nvPr>
        </p:nvSpPr>
        <p:spPr/>
        <p:txBody>
          <a:bodyPr>
            <a:normAutofit/>
          </a:bodyPr>
          <a:lstStyle/>
          <a:p>
            <a:r>
              <a:rPr lang="en-US" sz="3200" dirty="0"/>
              <a:t>Among Republicans, a generational divide informs views toward the pandemic and protests.</a:t>
            </a:r>
          </a:p>
        </p:txBody>
      </p:sp>
      <p:pic>
        <p:nvPicPr>
          <p:cNvPr id="5" name="Picture 4">
            <a:extLst>
              <a:ext uri="{FF2B5EF4-FFF2-40B4-BE49-F238E27FC236}">
                <a16:creationId xmlns:a16="http://schemas.microsoft.com/office/drawing/2014/main" id="{F608C5B4-7642-4256-AD53-EB67E76E10F3}"/>
              </a:ext>
            </a:extLst>
          </p:cNvPr>
          <p:cNvPicPr>
            <a:picLocks noChangeAspect="1"/>
          </p:cNvPicPr>
          <p:nvPr/>
        </p:nvPicPr>
        <p:blipFill>
          <a:blip r:embed="rId3"/>
          <a:stretch>
            <a:fillRect/>
          </a:stretch>
        </p:blipFill>
        <p:spPr>
          <a:xfrm>
            <a:off x="886781" y="1948908"/>
            <a:ext cx="10672364" cy="3872028"/>
          </a:xfrm>
          <a:prstGeom prst="rect">
            <a:avLst/>
          </a:prstGeom>
        </p:spPr>
      </p:pic>
      <p:sp>
        <p:nvSpPr>
          <p:cNvPr id="3" name="Rectangle 2">
            <a:extLst>
              <a:ext uri="{FF2B5EF4-FFF2-40B4-BE49-F238E27FC236}">
                <a16:creationId xmlns:a16="http://schemas.microsoft.com/office/drawing/2014/main" id="{DA11A472-3D74-43FE-B9DA-958AD1EC944E}"/>
              </a:ext>
            </a:extLst>
          </p:cNvPr>
          <p:cNvSpPr/>
          <p:nvPr/>
        </p:nvSpPr>
        <p:spPr>
          <a:xfrm>
            <a:off x="0" y="6488668"/>
            <a:ext cx="4358757" cy="369332"/>
          </a:xfrm>
          <a:prstGeom prst="rect">
            <a:avLst/>
          </a:prstGeom>
        </p:spPr>
        <p:txBody>
          <a:bodyPr wrap="none">
            <a:spAutoFit/>
          </a:bodyPr>
          <a:lstStyle/>
          <a:p>
            <a:r>
              <a:rPr lang="en-US" dirty="0"/>
              <a:t>Navigator polling – combined data June 3-30</a:t>
            </a:r>
          </a:p>
        </p:txBody>
      </p:sp>
    </p:spTree>
    <p:extLst>
      <p:ext uri="{BB962C8B-B14F-4D97-AF65-F5344CB8AC3E}">
        <p14:creationId xmlns:p14="http://schemas.microsoft.com/office/powerpoint/2010/main" val="39007344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3B503-771C-4371-80D3-EA6047CF3CD9}"/>
              </a:ext>
            </a:extLst>
          </p:cNvPr>
          <p:cNvSpPr>
            <a:spLocks noGrp="1"/>
          </p:cNvSpPr>
          <p:nvPr>
            <p:ph type="title"/>
          </p:nvPr>
        </p:nvSpPr>
        <p:spPr/>
        <p:txBody>
          <a:bodyPr>
            <a:noAutofit/>
          </a:bodyPr>
          <a:lstStyle/>
          <a:p>
            <a:r>
              <a:rPr lang="en-US" sz="2800" dirty="0">
                <a:cs typeface="Calibri Light" panose="020F0302020204030204" pitchFamily="34" charset="0"/>
              </a:rPr>
              <a:t>Since January 2019, the number of </a:t>
            </a:r>
            <a:r>
              <a:rPr lang="en-US" sz="2800" u="sng" dirty="0">
                <a:cs typeface="Calibri Light" panose="020F0302020204030204" pitchFamily="34" charset="0"/>
              </a:rPr>
              <a:t>voters</a:t>
            </a:r>
            <a:r>
              <a:rPr lang="en-US" sz="2800" dirty="0">
                <a:cs typeface="Calibri Light" panose="020F0302020204030204" pitchFamily="34" charset="0"/>
              </a:rPr>
              <a:t> who say they are “very” interested in the November 2020 elections has remained consistently high – up measurably from the last Presidential election cycle in 2016.</a:t>
            </a:r>
            <a:endParaRPr lang="en-US" sz="2800" dirty="0"/>
          </a:p>
        </p:txBody>
      </p:sp>
      <p:pic>
        <p:nvPicPr>
          <p:cNvPr id="4" name="Picture 3">
            <a:extLst>
              <a:ext uri="{FF2B5EF4-FFF2-40B4-BE49-F238E27FC236}">
                <a16:creationId xmlns:a16="http://schemas.microsoft.com/office/drawing/2014/main" id="{A5265F36-809D-424B-BD82-C1710712EF97}"/>
              </a:ext>
            </a:extLst>
          </p:cNvPr>
          <p:cNvPicPr>
            <a:picLocks noChangeAspect="1"/>
          </p:cNvPicPr>
          <p:nvPr/>
        </p:nvPicPr>
        <p:blipFill rotWithShape="1">
          <a:blip r:embed="rId2">
            <a:extLst>
              <a:ext uri="{28A0092B-C50C-407E-A947-70E740481C1C}">
                <a14:useLocalDpi xmlns:a14="http://schemas.microsoft.com/office/drawing/2010/main" val="0"/>
              </a:ext>
            </a:extLst>
          </a:blip>
          <a:srcRect t="1828" b="4447"/>
          <a:stretch/>
        </p:blipFill>
        <p:spPr>
          <a:xfrm>
            <a:off x="1264920" y="1956989"/>
            <a:ext cx="9144000" cy="4285142"/>
          </a:xfrm>
          <a:prstGeom prst="rect">
            <a:avLst/>
          </a:prstGeom>
        </p:spPr>
      </p:pic>
      <p:sp>
        <p:nvSpPr>
          <p:cNvPr id="5" name="Rectangle 4">
            <a:extLst>
              <a:ext uri="{FF2B5EF4-FFF2-40B4-BE49-F238E27FC236}">
                <a16:creationId xmlns:a16="http://schemas.microsoft.com/office/drawing/2014/main" id="{8EA7CFAB-7D76-454B-A2E4-F8D9892BE818}"/>
              </a:ext>
            </a:extLst>
          </p:cNvPr>
          <p:cNvSpPr/>
          <p:nvPr/>
        </p:nvSpPr>
        <p:spPr>
          <a:xfrm>
            <a:off x="0" y="6554982"/>
            <a:ext cx="6096000" cy="276999"/>
          </a:xfrm>
          <a:prstGeom prst="rect">
            <a:avLst/>
          </a:prstGeom>
        </p:spPr>
        <p:txBody>
          <a:bodyPr>
            <a:spAutoFit/>
          </a:bodyPr>
          <a:lstStyle/>
          <a:p>
            <a:pPr algn="just"/>
            <a:r>
              <a:rPr lang="en-US" sz="1200" i="1" dirty="0">
                <a:ea typeface="Times New Roman" panose="02020603050405020304" pitchFamily="18" charset="0"/>
                <a:cs typeface="Times New Roman" panose="02020603050405020304" pitchFamily="18" charset="0"/>
              </a:rPr>
              <a:t>Source: Democracy Corp National Poll. September 7-11, 2019. N=800 Registered voters.</a:t>
            </a:r>
          </a:p>
        </p:txBody>
      </p:sp>
    </p:spTree>
    <p:extLst>
      <p:ext uri="{BB962C8B-B14F-4D97-AF65-F5344CB8AC3E}">
        <p14:creationId xmlns:p14="http://schemas.microsoft.com/office/powerpoint/2010/main" val="4105714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3F25794-413C-4F16-B79D-EB3311D99BDC}"/>
              </a:ext>
            </a:extLst>
          </p:cNvPr>
          <p:cNvSpPr txBox="1">
            <a:spLocks/>
          </p:cNvSpPr>
          <p:nvPr/>
        </p:nvSpPr>
        <p:spPr bwMode="auto">
          <a:xfrm>
            <a:off x="344289" y="228601"/>
            <a:ext cx="11521440" cy="965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a:solidFill>
                  <a:srgbClr val="0085B4"/>
                </a:solidFill>
                <a:latin typeface="+mj-lt"/>
                <a:ea typeface="+mj-ea"/>
                <a:cs typeface="+mj-cs"/>
              </a:defRPr>
            </a:lvl1pPr>
            <a:lvl2pPr algn="l" rtl="0" eaLnBrk="0" fontAlgn="base" hangingPunct="0">
              <a:spcBef>
                <a:spcPct val="0"/>
              </a:spcBef>
              <a:spcAft>
                <a:spcPct val="0"/>
              </a:spcAft>
              <a:defRPr sz="2800">
                <a:solidFill>
                  <a:srgbClr val="0085B4"/>
                </a:solidFill>
                <a:latin typeface="Calibri" pitchFamily="34" charset="0"/>
              </a:defRPr>
            </a:lvl2pPr>
            <a:lvl3pPr algn="l" rtl="0" eaLnBrk="0" fontAlgn="base" hangingPunct="0">
              <a:spcBef>
                <a:spcPct val="0"/>
              </a:spcBef>
              <a:spcAft>
                <a:spcPct val="0"/>
              </a:spcAft>
              <a:defRPr sz="2800">
                <a:solidFill>
                  <a:srgbClr val="0085B4"/>
                </a:solidFill>
                <a:latin typeface="Calibri" pitchFamily="34" charset="0"/>
              </a:defRPr>
            </a:lvl3pPr>
            <a:lvl4pPr algn="l" rtl="0" eaLnBrk="0" fontAlgn="base" hangingPunct="0">
              <a:spcBef>
                <a:spcPct val="0"/>
              </a:spcBef>
              <a:spcAft>
                <a:spcPct val="0"/>
              </a:spcAft>
              <a:defRPr sz="2800">
                <a:solidFill>
                  <a:srgbClr val="0085B4"/>
                </a:solidFill>
                <a:latin typeface="Calibri" pitchFamily="34" charset="0"/>
              </a:defRPr>
            </a:lvl4pPr>
            <a:lvl5pPr algn="l" rtl="0" eaLnBrk="0" fontAlgn="base" hangingPunct="0">
              <a:spcBef>
                <a:spcPct val="0"/>
              </a:spcBef>
              <a:spcAft>
                <a:spcPct val="0"/>
              </a:spcAft>
              <a:defRPr sz="2800">
                <a:solidFill>
                  <a:srgbClr val="0085B4"/>
                </a:solidFill>
                <a:latin typeface="Calibri" pitchFamily="34" charset="0"/>
              </a:defRPr>
            </a:lvl5pPr>
            <a:lvl6pPr marL="457200" algn="l" rtl="0" fontAlgn="base">
              <a:spcBef>
                <a:spcPct val="0"/>
              </a:spcBef>
              <a:spcAft>
                <a:spcPct val="0"/>
              </a:spcAft>
              <a:defRPr sz="2800">
                <a:solidFill>
                  <a:srgbClr val="0085B4"/>
                </a:solidFill>
                <a:latin typeface="Calibri" pitchFamily="34" charset="0"/>
              </a:defRPr>
            </a:lvl6pPr>
            <a:lvl7pPr marL="914400" algn="l" rtl="0" fontAlgn="base">
              <a:spcBef>
                <a:spcPct val="0"/>
              </a:spcBef>
              <a:spcAft>
                <a:spcPct val="0"/>
              </a:spcAft>
              <a:defRPr sz="2800">
                <a:solidFill>
                  <a:srgbClr val="0085B4"/>
                </a:solidFill>
                <a:latin typeface="Calibri" pitchFamily="34" charset="0"/>
              </a:defRPr>
            </a:lvl7pPr>
            <a:lvl8pPr marL="1371600" algn="l" rtl="0" fontAlgn="base">
              <a:spcBef>
                <a:spcPct val="0"/>
              </a:spcBef>
              <a:spcAft>
                <a:spcPct val="0"/>
              </a:spcAft>
              <a:defRPr sz="2800">
                <a:solidFill>
                  <a:srgbClr val="0085B4"/>
                </a:solidFill>
                <a:latin typeface="Calibri" pitchFamily="34" charset="0"/>
              </a:defRPr>
            </a:lvl8pPr>
            <a:lvl9pPr marL="1828800" algn="l" rtl="0" fontAlgn="base">
              <a:spcBef>
                <a:spcPct val="0"/>
              </a:spcBef>
              <a:spcAft>
                <a:spcPct val="0"/>
              </a:spcAft>
              <a:defRPr sz="2800">
                <a:solidFill>
                  <a:srgbClr val="0085B4"/>
                </a:solidFill>
                <a:latin typeface="Calibri" pitchFamily="34" charset="0"/>
              </a:defRPr>
            </a:lvl9pPr>
          </a:lstStyle>
          <a:p>
            <a:r>
              <a:rPr lang="en-US" b="1" dirty="0">
                <a:solidFill>
                  <a:srgbClr val="0070C0"/>
                </a:solidFill>
                <a:latin typeface="+mn-lt"/>
              </a:rPr>
              <a:t>Almost two thirds of </a:t>
            </a:r>
            <a:r>
              <a:rPr lang="en-US" b="1" u="sng" dirty="0">
                <a:solidFill>
                  <a:srgbClr val="0070C0"/>
                </a:solidFill>
                <a:latin typeface="+mn-lt"/>
              </a:rPr>
              <a:t>adults</a:t>
            </a:r>
            <a:r>
              <a:rPr lang="en-US" b="1" dirty="0">
                <a:solidFill>
                  <a:srgbClr val="0070C0"/>
                </a:solidFill>
                <a:latin typeface="+mn-lt"/>
              </a:rPr>
              <a:t> are enthusiastic to vote in the presidential election in November. Enthusiasm dropped at the height of the coronavirus pandemic.</a:t>
            </a:r>
          </a:p>
        </p:txBody>
      </p:sp>
      <p:sp>
        <p:nvSpPr>
          <p:cNvPr id="6" name="TextBox 5">
            <a:extLst>
              <a:ext uri="{FF2B5EF4-FFF2-40B4-BE49-F238E27FC236}">
                <a16:creationId xmlns:a16="http://schemas.microsoft.com/office/drawing/2014/main" id="{A7AC37B2-CE91-40B4-9988-2985CB3F9457}"/>
              </a:ext>
            </a:extLst>
          </p:cNvPr>
          <p:cNvSpPr txBox="1"/>
          <p:nvPr/>
        </p:nvSpPr>
        <p:spPr>
          <a:xfrm>
            <a:off x="344289" y="1559521"/>
            <a:ext cx="11521440" cy="457200"/>
          </a:xfrm>
          <a:prstGeom prst="rect">
            <a:avLst/>
          </a:prstGeom>
          <a:solidFill>
            <a:schemeClr val="bg1">
              <a:lumMod val="85000"/>
            </a:schemeClr>
          </a:solidFill>
        </p:spPr>
        <p:txBody>
          <a:bodyPr wrap="square" rtlCol="0" anchor="ctr">
            <a:noAutofit/>
          </a:bodyPr>
          <a:lstStyle/>
          <a:p>
            <a:pPr algn="ctr"/>
            <a:r>
              <a:rPr lang="en-US" b="1" dirty="0"/>
              <a:t>How enthusiastic would you say you are about voting for president in this year’s election:</a:t>
            </a:r>
            <a:endParaRPr lang="en-US" sz="1600" b="1" dirty="0"/>
          </a:p>
        </p:txBody>
      </p:sp>
      <p:sp>
        <p:nvSpPr>
          <p:cNvPr id="10" name="Rectangle 9">
            <a:extLst>
              <a:ext uri="{FF2B5EF4-FFF2-40B4-BE49-F238E27FC236}">
                <a16:creationId xmlns:a16="http://schemas.microsoft.com/office/drawing/2014/main" id="{1EF41E7E-1989-406E-A6F9-9612E9625DBA}"/>
              </a:ext>
            </a:extLst>
          </p:cNvPr>
          <p:cNvSpPr/>
          <p:nvPr/>
        </p:nvSpPr>
        <p:spPr>
          <a:xfrm>
            <a:off x="0" y="6596390"/>
            <a:ext cx="7376160" cy="430887"/>
          </a:xfrm>
          <a:prstGeom prst="rect">
            <a:avLst/>
          </a:prstGeom>
        </p:spPr>
        <p:txBody>
          <a:bodyPr wrap="square">
            <a:spAutoFit/>
          </a:bodyPr>
          <a:lstStyle/>
          <a:p>
            <a:r>
              <a:rPr lang="en-US" sz="1100" i="1" dirty="0"/>
              <a:t>CNN/SSRS Poll. June. 2-5, 2020. N=1,259 adults nationwide w/ oversamples of 250 Black adults. Margin of error ± 3.4.</a:t>
            </a:r>
          </a:p>
          <a:p>
            <a:endParaRPr lang="en-US" sz="1100" i="1" dirty="0"/>
          </a:p>
        </p:txBody>
      </p:sp>
      <p:graphicFrame>
        <p:nvGraphicFramePr>
          <p:cNvPr id="4" name="Chart 3">
            <a:extLst>
              <a:ext uri="{FF2B5EF4-FFF2-40B4-BE49-F238E27FC236}">
                <a16:creationId xmlns:a16="http://schemas.microsoft.com/office/drawing/2014/main" id="{4FF643DF-31A0-4CDF-9FB3-C9032029D9CD}"/>
              </a:ext>
            </a:extLst>
          </p:cNvPr>
          <p:cNvGraphicFramePr/>
          <p:nvPr>
            <p:extLst>
              <p:ext uri="{D42A27DB-BD31-4B8C-83A1-F6EECF244321}">
                <p14:modId xmlns:p14="http://schemas.microsoft.com/office/powerpoint/2010/main" val="27829704"/>
              </p:ext>
            </p:extLst>
          </p:nvPr>
        </p:nvGraphicFramePr>
        <p:xfrm>
          <a:off x="512955" y="2152185"/>
          <a:ext cx="11240429" cy="39861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61879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B74E8B-C202-47D5-98B8-5DB7A02FF8F3}"/>
              </a:ext>
            </a:extLst>
          </p:cNvPr>
          <p:cNvSpPr>
            <a:spLocks noGrp="1"/>
          </p:cNvSpPr>
          <p:nvPr>
            <p:ph type="title"/>
          </p:nvPr>
        </p:nvSpPr>
        <p:spPr>
          <a:xfrm>
            <a:off x="335280" y="318575"/>
            <a:ext cx="11521440" cy="1325563"/>
          </a:xfrm>
        </p:spPr>
        <p:txBody>
          <a:bodyPr anchor="t">
            <a:noAutofit/>
          </a:bodyPr>
          <a:lstStyle/>
          <a:p>
            <a:r>
              <a:rPr lang="en-US" sz="2800" dirty="0"/>
              <a:t>Biden leads Trump by an average of 9.5 points in national polls.</a:t>
            </a:r>
          </a:p>
        </p:txBody>
      </p:sp>
      <p:sp>
        <p:nvSpPr>
          <p:cNvPr id="6" name="Rectangle 5">
            <a:extLst>
              <a:ext uri="{FF2B5EF4-FFF2-40B4-BE49-F238E27FC236}">
                <a16:creationId xmlns:a16="http://schemas.microsoft.com/office/drawing/2014/main" id="{A029AD2A-8C90-412A-8621-EF95784AF9B8}"/>
              </a:ext>
            </a:extLst>
          </p:cNvPr>
          <p:cNvSpPr/>
          <p:nvPr/>
        </p:nvSpPr>
        <p:spPr>
          <a:xfrm>
            <a:off x="0" y="6596390"/>
            <a:ext cx="4637808" cy="261610"/>
          </a:xfrm>
          <a:prstGeom prst="rect">
            <a:avLst/>
          </a:prstGeom>
        </p:spPr>
        <p:txBody>
          <a:bodyPr wrap="none">
            <a:spAutoFit/>
          </a:bodyPr>
          <a:lstStyle/>
          <a:p>
            <a:r>
              <a:rPr lang="en-US" sz="1100" i="1" dirty="0"/>
              <a:t>Source: </a:t>
            </a:r>
            <a:r>
              <a:rPr lang="en-US" sz="1100" dirty="0">
                <a:hlinkClick r:id="rId3"/>
              </a:rPr>
              <a:t>https://projects.fivethirtyeight.com/polls/president-general/national/</a:t>
            </a:r>
            <a:endParaRPr lang="en-US" sz="1100" i="1" dirty="0"/>
          </a:p>
        </p:txBody>
      </p:sp>
      <p:sp>
        <p:nvSpPr>
          <p:cNvPr id="7" name="TextBox 6">
            <a:extLst>
              <a:ext uri="{FF2B5EF4-FFF2-40B4-BE49-F238E27FC236}">
                <a16:creationId xmlns:a16="http://schemas.microsoft.com/office/drawing/2014/main" id="{B59DC74E-AD7A-4AE4-8078-5B26B3EE7297}"/>
              </a:ext>
            </a:extLst>
          </p:cNvPr>
          <p:cNvSpPr txBox="1"/>
          <p:nvPr/>
        </p:nvSpPr>
        <p:spPr>
          <a:xfrm>
            <a:off x="344289" y="1291894"/>
            <a:ext cx="11521440" cy="457200"/>
          </a:xfrm>
          <a:prstGeom prst="rect">
            <a:avLst/>
          </a:prstGeom>
          <a:solidFill>
            <a:schemeClr val="bg1">
              <a:lumMod val="85000"/>
            </a:schemeClr>
          </a:solidFill>
        </p:spPr>
        <p:txBody>
          <a:bodyPr wrap="square" rtlCol="0" anchor="ctr">
            <a:noAutofit/>
          </a:bodyPr>
          <a:lstStyle/>
          <a:p>
            <a:pPr algn="ctr"/>
            <a:r>
              <a:rPr lang="en-US" sz="1600" b="1" dirty="0"/>
              <a:t>Presidential Ballot</a:t>
            </a:r>
          </a:p>
        </p:txBody>
      </p:sp>
      <p:pic>
        <p:nvPicPr>
          <p:cNvPr id="5" name="Picture 4">
            <a:extLst>
              <a:ext uri="{FF2B5EF4-FFF2-40B4-BE49-F238E27FC236}">
                <a16:creationId xmlns:a16="http://schemas.microsoft.com/office/drawing/2014/main" id="{DEC9C216-3255-409C-A2CC-F30556F7258C}"/>
              </a:ext>
            </a:extLst>
          </p:cNvPr>
          <p:cNvPicPr>
            <a:picLocks noChangeAspect="1"/>
          </p:cNvPicPr>
          <p:nvPr/>
        </p:nvPicPr>
        <p:blipFill>
          <a:blip r:embed="rId4"/>
          <a:stretch>
            <a:fillRect/>
          </a:stretch>
        </p:blipFill>
        <p:spPr>
          <a:xfrm>
            <a:off x="1525336" y="1895865"/>
            <a:ext cx="8896002" cy="4343841"/>
          </a:xfrm>
          <a:prstGeom prst="rect">
            <a:avLst/>
          </a:prstGeom>
        </p:spPr>
      </p:pic>
    </p:spTree>
    <p:extLst>
      <p:ext uri="{BB962C8B-B14F-4D97-AF65-F5344CB8AC3E}">
        <p14:creationId xmlns:p14="http://schemas.microsoft.com/office/powerpoint/2010/main" val="4148487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B74E8B-C202-47D5-98B8-5DB7A02FF8F3}"/>
              </a:ext>
            </a:extLst>
          </p:cNvPr>
          <p:cNvSpPr>
            <a:spLocks noGrp="1"/>
          </p:cNvSpPr>
          <p:nvPr>
            <p:ph type="title"/>
          </p:nvPr>
        </p:nvSpPr>
        <p:spPr>
          <a:xfrm>
            <a:off x="335280" y="318575"/>
            <a:ext cx="11521440" cy="1325563"/>
          </a:xfrm>
        </p:spPr>
        <p:txBody>
          <a:bodyPr anchor="t">
            <a:noAutofit/>
          </a:bodyPr>
          <a:lstStyle/>
          <a:p>
            <a:r>
              <a:rPr lang="en-US" sz="2800" dirty="0"/>
              <a:t>Clinton lead by 5.5 points at this point in 2016. </a:t>
            </a:r>
          </a:p>
        </p:txBody>
      </p:sp>
      <p:sp>
        <p:nvSpPr>
          <p:cNvPr id="6" name="Rectangle 5">
            <a:extLst>
              <a:ext uri="{FF2B5EF4-FFF2-40B4-BE49-F238E27FC236}">
                <a16:creationId xmlns:a16="http://schemas.microsoft.com/office/drawing/2014/main" id="{A029AD2A-8C90-412A-8621-EF95784AF9B8}"/>
              </a:ext>
            </a:extLst>
          </p:cNvPr>
          <p:cNvSpPr/>
          <p:nvPr/>
        </p:nvSpPr>
        <p:spPr>
          <a:xfrm>
            <a:off x="0" y="6596390"/>
            <a:ext cx="4907113" cy="261610"/>
          </a:xfrm>
          <a:prstGeom prst="rect">
            <a:avLst/>
          </a:prstGeom>
        </p:spPr>
        <p:txBody>
          <a:bodyPr wrap="none">
            <a:spAutoFit/>
          </a:bodyPr>
          <a:lstStyle/>
          <a:p>
            <a:r>
              <a:rPr lang="en-US" sz="1100" i="1" dirty="0"/>
              <a:t>Source: </a:t>
            </a:r>
            <a:r>
              <a:rPr lang="en-US" sz="1100" dirty="0">
                <a:hlinkClick r:id="rId3"/>
              </a:rPr>
              <a:t>https://projects.fivethirtyeight.com/2016-election-forecast/national-polls/</a:t>
            </a:r>
            <a:endParaRPr lang="en-US" sz="1100" i="1" dirty="0"/>
          </a:p>
        </p:txBody>
      </p:sp>
      <p:sp>
        <p:nvSpPr>
          <p:cNvPr id="7" name="TextBox 6">
            <a:extLst>
              <a:ext uri="{FF2B5EF4-FFF2-40B4-BE49-F238E27FC236}">
                <a16:creationId xmlns:a16="http://schemas.microsoft.com/office/drawing/2014/main" id="{B59DC74E-AD7A-4AE4-8078-5B26B3EE7297}"/>
              </a:ext>
            </a:extLst>
          </p:cNvPr>
          <p:cNvSpPr txBox="1"/>
          <p:nvPr/>
        </p:nvSpPr>
        <p:spPr>
          <a:xfrm>
            <a:off x="344289" y="1291895"/>
            <a:ext cx="11521440" cy="457200"/>
          </a:xfrm>
          <a:prstGeom prst="rect">
            <a:avLst/>
          </a:prstGeom>
          <a:solidFill>
            <a:schemeClr val="bg1">
              <a:lumMod val="85000"/>
            </a:schemeClr>
          </a:solidFill>
        </p:spPr>
        <p:txBody>
          <a:bodyPr wrap="square" rtlCol="0" anchor="ctr">
            <a:noAutofit/>
          </a:bodyPr>
          <a:lstStyle/>
          <a:p>
            <a:pPr algn="ctr"/>
            <a:r>
              <a:rPr lang="en-US" sz="1600" b="1" dirty="0"/>
              <a:t>In 2016</a:t>
            </a:r>
          </a:p>
        </p:txBody>
      </p:sp>
      <p:pic>
        <p:nvPicPr>
          <p:cNvPr id="2" name="Picture 1">
            <a:extLst>
              <a:ext uri="{FF2B5EF4-FFF2-40B4-BE49-F238E27FC236}">
                <a16:creationId xmlns:a16="http://schemas.microsoft.com/office/drawing/2014/main" id="{5D0275C3-A8C7-494E-8AD4-0C1ACD798D39}"/>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543928" y="1858962"/>
            <a:ext cx="9275893" cy="4632471"/>
          </a:xfrm>
          <a:prstGeom prst="rect">
            <a:avLst/>
          </a:prstGeom>
        </p:spPr>
      </p:pic>
    </p:spTree>
    <p:extLst>
      <p:ext uri="{BB962C8B-B14F-4D97-AF65-F5344CB8AC3E}">
        <p14:creationId xmlns:p14="http://schemas.microsoft.com/office/powerpoint/2010/main" val="26564661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2800" dirty="0"/>
              <a:t>Partisan loyalty is incredibly strong. Independent voters divide nearly evenly with many still either undecided or considering 3</a:t>
            </a:r>
            <a:r>
              <a:rPr lang="en-US" sz="2800" baseline="30000" dirty="0"/>
              <a:t>rd</a:t>
            </a:r>
            <a:r>
              <a:rPr lang="en-US" sz="2800" dirty="0"/>
              <a:t> party. </a:t>
            </a:r>
          </a:p>
        </p:txBody>
      </p:sp>
      <p:graphicFrame>
        <p:nvGraphicFramePr>
          <p:cNvPr id="9" name="Table 8">
            <a:extLst>
              <a:ext uri="{FF2B5EF4-FFF2-40B4-BE49-F238E27FC236}">
                <a16:creationId xmlns:a16="http://schemas.microsoft.com/office/drawing/2014/main" id="{C05721A7-9B49-427F-8753-DFDE84177903}"/>
              </a:ext>
            </a:extLst>
          </p:cNvPr>
          <p:cNvGraphicFramePr>
            <a:graphicFrameLocks noGrp="1"/>
          </p:cNvGraphicFramePr>
          <p:nvPr>
            <p:extLst>
              <p:ext uri="{D42A27DB-BD31-4B8C-83A1-F6EECF244321}">
                <p14:modId xmlns:p14="http://schemas.microsoft.com/office/powerpoint/2010/main" val="3500308157"/>
              </p:ext>
            </p:extLst>
          </p:nvPr>
        </p:nvGraphicFramePr>
        <p:xfrm>
          <a:off x="367173" y="1653121"/>
          <a:ext cx="11500174" cy="518160"/>
        </p:xfrm>
        <a:graphic>
          <a:graphicData uri="http://schemas.openxmlformats.org/drawingml/2006/table">
            <a:tbl>
              <a:tblPr firstRow="1" bandRow="1">
                <a:tableStyleId>{5C22544A-7EE6-4342-B048-85BDC9FD1C3A}</a:tableStyleId>
              </a:tblPr>
              <a:tblGrid>
                <a:gridCol w="11500174">
                  <a:extLst>
                    <a:ext uri="{9D8B030D-6E8A-4147-A177-3AD203B41FA5}">
                      <a16:colId xmlns:a16="http://schemas.microsoft.com/office/drawing/2014/main" val="2626352868"/>
                    </a:ext>
                  </a:extLst>
                </a:gridCol>
              </a:tblGrid>
              <a:tr h="4109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If an election for president were going to be held now and the Democratic nominee was Joe Biden and the Republican nominee was Donald Trump, would</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you vote for..</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sp>
        <p:nvSpPr>
          <p:cNvPr id="10" name="Rectangle 9">
            <a:extLst>
              <a:ext uri="{FF2B5EF4-FFF2-40B4-BE49-F238E27FC236}">
                <a16:creationId xmlns:a16="http://schemas.microsoft.com/office/drawing/2014/main" id="{BAD4474A-9CD6-465C-A37A-8F5311A4A7C6}"/>
              </a:ext>
            </a:extLst>
          </p:cNvPr>
          <p:cNvSpPr/>
          <p:nvPr/>
        </p:nvSpPr>
        <p:spPr>
          <a:xfrm>
            <a:off x="-1" y="6611779"/>
            <a:ext cx="7719237" cy="246221"/>
          </a:xfrm>
          <a:prstGeom prst="rect">
            <a:avLst/>
          </a:prstGeom>
        </p:spPr>
        <p:txBody>
          <a:bodyPr wrap="square">
            <a:spAutoFit/>
          </a:bodyPr>
          <a:lstStyle/>
          <a:p>
            <a:r>
              <a:rPr lang="en-US" sz="1000" i="1" dirty="0">
                <a:solidFill>
                  <a:srgbClr val="000000"/>
                </a:solidFill>
              </a:rPr>
              <a:t>Economist/YouGov. </a:t>
            </a:r>
            <a:r>
              <a:rPr lang="en-US" sz="1000" i="1" dirty="0"/>
              <a:t>Survey of </a:t>
            </a:r>
            <a:r>
              <a:rPr lang="en-US" sz="1000" i="1" dirty="0">
                <a:solidFill>
                  <a:srgbClr val="000000"/>
                </a:solidFill>
              </a:rPr>
              <a:t>1500 adults including 1160 registered voters, </a:t>
            </a:r>
            <a:r>
              <a:rPr lang="en-US" sz="1000" i="1" dirty="0"/>
              <a:t>June 14-16, 2020. Moe=3.2 for adults and 3.5 for voters.</a:t>
            </a:r>
          </a:p>
        </p:txBody>
      </p:sp>
      <p:graphicFrame>
        <p:nvGraphicFramePr>
          <p:cNvPr id="13" name="Chart 12">
            <a:extLst>
              <a:ext uri="{FF2B5EF4-FFF2-40B4-BE49-F238E27FC236}">
                <a16:creationId xmlns:a16="http://schemas.microsoft.com/office/drawing/2014/main" id="{358EF4F5-D791-4273-85C9-ECD0E601047E}"/>
              </a:ext>
            </a:extLst>
          </p:cNvPr>
          <p:cNvGraphicFramePr/>
          <p:nvPr>
            <p:extLst>
              <p:ext uri="{D42A27DB-BD31-4B8C-83A1-F6EECF244321}">
                <p14:modId xmlns:p14="http://schemas.microsoft.com/office/powerpoint/2010/main" val="2402129779"/>
              </p:ext>
            </p:extLst>
          </p:nvPr>
        </p:nvGraphicFramePr>
        <p:xfrm>
          <a:off x="367173" y="2171281"/>
          <a:ext cx="10373868" cy="395913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6" name="Table 15">
            <a:extLst>
              <a:ext uri="{FF2B5EF4-FFF2-40B4-BE49-F238E27FC236}">
                <a16:creationId xmlns:a16="http://schemas.microsoft.com/office/drawing/2014/main" id="{67521C29-DA4E-46A8-97A0-F2AD76BCE349}"/>
              </a:ext>
            </a:extLst>
          </p:cNvPr>
          <p:cNvGraphicFramePr>
            <a:graphicFrameLocks noGrp="1"/>
          </p:cNvGraphicFramePr>
          <p:nvPr>
            <p:extLst>
              <p:ext uri="{D42A27DB-BD31-4B8C-83A1-F6EECF244321}">
                <p14:modId xmlns:p14="http://schemas.microsoft.com/office/powerpoint/2010/main" val="3166838052"/>
              </p:ext>
            </p:extLst>
          </p:nvPr>
        </p:nvGraphicFramePr>
        <p:xfrm>
          <a:off x="10560186" y="2171280"/>
          <a:ext cx="1307161" cy="3670717"/>
        </p:xfrm>
        <a:graphic>
          <a:graphicData uri="http://schemas.openxmlformats.org/drawingml/2006/table">
            <a:tbl>
              <a:tblPr firstRow="1" bandRow="1">
                <a:tableStyleId>{5C22544A-7EE6-4342-B048-85BDC9FD1C3A}</a:tableStyleId>
              </a:tblPr>
              <a:tblGrid>
                <a:gridCol w="1307161">
                  <a:extLst>
                    <a:ext uri="{9D8B030D-6E8A-4147-A177-3AD203B41FA5}">
                      <a16:colId xmlns:a16="http://schemas.microsoft.com/office/drawing/2014/main" val="4199280303"/>
                    </a:ext>
                  </a:extLst>
                </a:gridCol>
              </a:tblGrid>
              <a:tr h="416509">
                <a:tc>
                  <a:txBody>
                    <a:bodyPr/>
                    <a:lstStyle/>
                    <a:p>
                      <a:pPr algn="ctr"/>
                      <a:r>
                        <a:rPr lang="en-US" sz="2000" b="1" u="sng" dirty="0">
                          <a:solidFill>
                            <a:schemeClr val="tx1"/>
                          </a:solidFill>
                        </a:rPr>
                        <a:t>Net</a:t>
                      </a:r>
                    </a:p>
                  </a:txBody>
                  <a:tcPr>
                    <a:solidFill>
                      <a:schemeClr val="bg1"/>
                    </a:solidFill>
                  </a:tcPr>
                </a:tc>
                <a:extLst>
                  <a:ext uri="{0D108BD9-81ED-4DB2-BD59-A6C34878D82A}">
                    <a16:rowId xmlns:a16="http://schemas.microsoft.com/office/drawing/2014/main" val="3627800415"/>
                  </a:ext>
                </a:extLst>
              </a:tr>
              <a:tr h="813552">
                <a:tc>
                  <a:txBody>
                    <a:bodyPr/>
                    <a:lstStyle/>
                    <a:p>
                      <a:pPr algn="ctr"/>
                      <a:r>
                        <a:rPr lang="en-US" sz="2000" b="1" dirty="0">
                          <a:solidFill>
                            <a:srgbClr val="0070C0"/>
                          </a:solidFill>
                        </a:rPr>
                        <a:t>+9</a:t>
                      </a:r>
                    </a:p>
                  </a:txBody>
                  <a:tcPr anchor="ctr">
                    <a:solidFill>
                      <a:schemeClr val="bg1"/>
                    </a:solidFill>
                  </a:tcPr>
                </a:tc>
                <a:extLst>
                  <a:ext uri="{0D108BD9-81ED-4DB2-BD59-A6C34878D82A}">
                    <a16:rowId xmlns:a16="http://schemas.microsoft.com/office/drawing/2014/main" val="1656502647"/>
                  </a:ext>
                </a:extLst>
              </a:tr>
              <a:tr h="8135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70C0"/>
                          </a:solidFill>
                        </a:rPr>
                        <a:t>+91</a:t>
                      </a:r>
                    </a:p>
                  </a:txBody>
                  <a:tcPr anchor="ctr">
                    <a:solidFill>
                      <a:schemeClr val="bg1"/>
                    </a:solidFill>
                  </a:tcPr>
                </a:tc>
                <a:extLst>
                  <a:ext uri="{0D108BD9-81ED-4DB2-BD59-A6C34878D82A}">
                    <a16:rowId xmlns:a16="http://schemas.microsoft.com/office/drawing/2014/main" val="1468131552"/>
                  </a:ext>
                </a:extLst>
              </a:tr>
              <a:tr h="8135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-2</a:t>
                      </a:r>
                    </a:p>
                  </a:txBody>
                  <a:tcPr anchor="ctr">
                    <a:solidFill>
                      <a:schemeClr val="bg1"/>
                    </a:solidFill>
                  </a:tcPr>
                </a:tc>
                <a:extLst>
                  <a:ext uri="{0D108BD9-81ED-4DB2-BD59-A6C34878D82A}">
                    <a16:rowId xmlns:a16="http://schemas.microsoft.com/office/drawing/2014/main" val="282905428"/>
                  </a:ext>
                </a:extLst>
              </a:tr>
              <a:tr h="81355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-84</a:t>
                      </a:r>
                    </a:p>
                  </a:txBody>
                  <a:tcPr anchor="ctr">
                    <a:solidFill>
                      <a:schemeClr val="bg1"/>
                    </a:solidFill>
                  </a:tcPr>
                </a:tc>
                <a:extLst>
                  <a:ext uri="{0D108BD9-81ED-4DB2-BD59-A6C34878D82A}">
                    <a16:rowId xmlns:a16="http://schemas.microsoft.com/office/drawing/2014/main" val="3543646273"/>
                  </a:ext>
                </a:extLst>
              </a:tr>
            </a:tbl>
          </a:graphicData>
        </a:graphic>
      </p:graphicFrame>
    </p:spTree>
    <p:extLst>
      <p:ext uri="{BB962C8B-B14F-4D97-AF65-F5344CB8AC3E}">
        <p14:creationId xmlns:p14="http://schemas.microsoft.com/office/powerpoint/2010/main" val="38168903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02B0B-356C-4A38-8522-7EA7AE100463}"/>
              </a:ext>
            </a:extLst>
          </p:cNvPr>
          <p:cNvSpPr>
            <a:spLocks noGrp="1"/>
          </p:cNvSpPr>
          <p:nvPr>
            <p:ph type="title"/>
          </p:nvPr>
        </p:nvSpPr>
        <p:spPr/>
        <p:txBody>
          <a:bodyPr anchor="t"/>
          <a:lstStyle/>
          <a:p>
            <a:r>
              <a:rPr lang="en-US" dirty="0"/>
              <a:t>Two tiers of battleground states</a:t>
            </a:r>
          </a:p>
        </p:txBody>
      </p:sp>
      <p:pic>
        <p:nvPicPr>
          <p:cNvPr id="4" name="Picture 3">
            <a:extLst>
              <a:ext uri="{FF2B5EF4-FFF2-40B4-BE49-F238E27FC236}">
                <a16:creationId xmlns:a16="http://schemas.microsoft.com/office/drawing/2014/main" id="{C3B4A51C-CF5F-49A0-A53D-413F974A4BC7}"/>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2480083" y="987768"/>
            <a:ext cx="7231834" cy="5436883"/>
          </a:xfrm>
          <a:prstGeom prst="rect">
            <a:avLst/>
          </a:prstGeom>
        </p:spPr>
      </p:pic>
    </p:spTree>
    <p:extLst>
      <p:ext uri="{BB962C8B-B14F-4D97-AF65-F5344CB8AC3E}">
        <p14:creationId xmlns:p14="http://schemas.microsoft.com/office/powerpoint/2010/main" val="1550572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B1FF1-5CDD-490E-9779-4610D63C3A6E}"/>
              </a:ext>
            </a:extLst>
          </p:cNvPr>
          <p:cNvSpPr>
            <a:spLocks noGrp="1"/>
          </p:cNvSpPr>
          <p:nvPr>
            <p:ph type="title"/>
          </p:nvPr>
        </p:nvSpPr>
        <p:spPr/>
        <p:txBody>
          <a:bodyPr>
            <a:normAutofit/>
          </a:bodyPr>
          <a:lstStyle/>
          <a:p>
            <a:r>
              <a:rPr lang="en-US" sz="3600" dirty="0"/>
              <a:t>Biden leads across the key states to flip. </a:t>
            </a:r>
            <a:br>
              <a:rPr lang="en-US" sz="3600" dirty="0"/>
            </a:br>
            <a:r>
              <a:rPr lang="en-US" sz="3600" dirty="0"/>
              <a:t>Needs 37 EV to win.</a:t>
            </a:r>
          </a:p>
        </p:txBody>
      </p:sp>
      <p:graphicFrame>
        <p:nvGraphicFramePr>
          <p:cNvPr id="4" name="Table 4">
            <a:extLst>
              <a:ext uri="{FF2B5EF4-FFF2-40B4-BE49-F238E27FC236}">
                <a16:creationId xmlns:a16="http://schemas.microsoft.com/office/drawing/2014/main" id="{C1F82CDB-85B6-4B62-B66D-9E76638C998E}"/>
              </a:ext>
            </a:extLst>
          </p:cNvPr>
          <p:cNvGraphicFramePr>
            <a:graphicFrameLocks noGrp="1"/>
          </p:cNvGraphicFramePr>
          <p:nvPr>
            <p:ph idx="1"/>
            <p:extLst>
              <p:ext uri="{D42A27DB-BD31-4B8C-83A1-F6EECF244321}">
                <p14:modId xmlns:p14="http://schemas.microsoft.com/office/powerpoint/2010/main" val="1993350285"/>
              </p:ext>
            </p:extLst>
          </p:nvPr>
        </p:nvGraphicFramePr>
        <p:xfrm>
          <a:off x="334961" y="1779588"/>
          <a:ext cx="11418426" cy="3296920"/>
        </p:xfrm>
        <a:graphic>
          <a:graphicData uri="http://schemas.openxmlformats.org/drawingml/2006/table">
            <a:tbl>
              <a:tblPr firstRow="1" bandRow="1">
                <a:tableStyleId>{5C22544A-7EE6-4342-B048-85BDC9FD1C3A}</a:tableStyleId>
              </a:tblPr>
              <a:tblGrid>
                <a:gridCol w="1903071">
                  <a:extLst>
                    <a:ext uri="{9D8B030D-6E8A-4147-A177-3AD203B41FA5}">
                      <a16:colId xmlns:a16="http://schemas.microsoft.com/office/drawing/2014/main" val="2139716998"/>
                    </a:ext>
                  </a:extLst>
                </a:gridCol>
                <a:gridCol w="1903071">
                  <a:extLst>
                    <a:ext uri="{9D8B030D-6E8A-4147-A177-3AD203B41FA5}">
                      <a16:colId xmlns:a16="http://schemas.microsoft.com/office/drawing/2014/main" val="2855381477"/>
                    </a:ext>
                  </a:extLst>
                </a:gridCol>
                <a:gridCol w="1903071">
                  <a:extLst>
                    <a:ext uri="{9D8B030D-6E8A-4147-A177-3AD203B41FA5}">
                      <a16:colId xmlns:a16="http://schemas.microsoft.com/office/drawing/2014/main" val="3483923767"/>
                    </a:ext>
                  </a:extLst>
                </a:gridCol>
                <a:gridCol w="1903071">
                  <a:extLst>
                    <a:ext uri="{9D8B030D-6E8A-4147-A177-3AD203B41FA5}">
                      <a16:colId xmlns:a16="http://schemas.microsoft.com/office/drawing/2014/main" val="434598653"/>
                    </a:ext>
                  </a:extLst>
                </a:gridCol>
                <a:gridCol w="1903071">
                  <a:extLst>
                    <a:ext uri="{9D8B030D-6E8A-4147-A177-3AD203B41FA5}">
                      <a16:colId xmlns:a16="http://schemas.microsoft.com/office/drawing/2014/main" val="2151168388"/>
                    </a:ext>
                  </a:extLst>
                </a:gridCol>
                <a:gridCol w="1903071">
                  <a:extLst>
                    <a:ext uri="{9D8B030D-6E8A-4147-A177-3AD203B41FA5}">
                      <a16:colId xmlns:a16="http://schemas.microsoft.com/office/drawing/2014/main" val="948424840"/>
                    </a:ext>
                  </a:extLst>
                </a:gridCol>
              </a:tblGrid>
              <a:tr h="370840">
                <a:tc gridSpan="6">
                  <a:txBody>
                    <a:bodyPr/>
                    <a:lstStyle/>
                    <a:p>
                      <a:pPr algn="ctr"/>
                      <a:r>
                        <a:rPr lang="en-US" sz="2800" dirty="0"/>
                        <a:t>Current  Battleground Averages (representing 101 EV)</a:t>
                      </a:r>
                    </a:p>
                  </a:txBody>
                  <a:tcPr>
                    <a:solidFill>
                      <a:schemeClr val="bg1">
                        <a:lumMod val="65000"/>
                      </a:schemeClr>
                    </a:solidFill>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3939636115"/>
                  </a:ext>
                </a:extLst>
              </a:tr>
              <a:tr h="370840">
                <a:tc>
                  <a:txBody>
                    <a:bodyPr/>
                    <a:lstStyle/>
                    <a:p>
                      <a:pPr algn="ctr"/>
                      <a:r>
                        <a:rPr lang="en-US" b="1" dirty="0"/>
                        <a:t>Arizona (11)</a:t>
                      </a:r>
                    </a:p>
                  </a:txBody>
                  <a:tcPr>
                    <a:solidFill>
                      <a:srgbClr val="9D8666"/>
                    </a:solidFill>
                  </a:tcPr>
                </a:tc>
                <a:tc>
                  <a:txBody>
                    <a:bodyPr/>
                    <a:lstStyle/>
                    <a:p>
                      <a:pPr algn="ctr"/>
                      <a:r>
                        <a:rPr lang="en-US" b="1" dirty="0"/>
                        <a:t>Florida (29)</a:t>
                      </a:r>
                    </a:p>
                  </a:txBody>
                  <a:tcPr>
                    <a:solidFill>
                      <a:srgbClr val="9D8666"/>
                    </a:solidFill>
                  </a:tcPr>
                </a:tc>
                <a:tc>
                  <a:txBody>
                    <a:bodyPr/>
                    <a:lstStyle/>
                    <a:p>
                      <a:pPr algn="ctr"/>
                      <a:r>
                        <a:rPr lang="en-US" b="1" dirty="0"/>
                        <a:t>Michigan (16)</a:t>
                      </a:r>
                    </a:p>
                  </a:txBody>
                  <a:tcPr>
                    <a:solidFill>
                      <a:srgbClr val="9D8666"/>
                    </a:solidFill>
                  </a:tcPr>
                </a:tc>
                <a:tc>
                  <a:txBody>
                    <a:bodyPr/>
                    <a:lstStyle/>
                    <a:p>
                      <a:pPr algn="ctr"/>
                      <a:r>
                        <a:rPr lang="en-US" b="1" dirty="0"/>
                        <a:t>N. Carolina (15)</a:t>
                      </a:r>
                    </a:p>
                  </a:txBody>
                  <a:tcPr>
                    <a:solidFill>
                      <a:srgbClr val="9D8666"/>
                    </a:solidFill>
                  </a:tcPr>
                </a:tc>
                <a:tc>
                  <a:txBody>
                    <a:bodyPr/>
                    <a:lstStyle/>
                    <a:p>
                      <a:pPr algn="ctr"/>
                      <a:r>
                        <a:rPr lang="en-US" b="1" dirty="0"/>
                        <a:t>Pennsylvania (20)</a:t>
                      </a:r>
                    </a:p>
                  </a:txBody>
                  <a:tcPr>
                    <a:solidFill>
                      <a:srgbClr val="9D8666"/>
                    </a:solidFill>
                  </a:tcPr>
                </a:tc>
                <a:tc>
                  <a:txBody>
                    <a:bodyPr/>
                    <a:lstStyle/>
                    <a:p>
                      <a:pPr algn="ctr"/>
                      <a:r>
                        <a:rPr lang="en-US" b="1" dirty="0"/>
                        <a:t>Wisconsin  (10)</a:t>
                      </a:r>
                    </a:p>
                  </a:txBody>
                  <a:tcPr>
                    <a:solidFill>
                      <a:srgbClr val="9D8666"/>
                    </a:solidFill>
                  </a:tcPr>
                </a:tc>
                <a:extLst>
                  <a:ext uri="{0D108BD9-81ED-4DB2-BD59-A6C34878D82A}">
                    <a16:rowId xmlns:a16="http://schemas.microsoft.com/office/drawing/2014/main" val="845439778"/>
                  </a:ext>
                </a:extLst>
              </a:tr>
              <a:tr h="370840">
                <a:tc>
                  <a:txBody>
                    <a:bodyPr/>
                    <a:lstStyle/>
                    <a:p>
                      <a:pPr algn="ctr"/>
                      <a:r>
                        <a:rPr lang="en-US" sz="2800" b="1" dirty="0">
                          <a:solidFill>
                            <a:srgbClr val="0070C0"/>
                          </a:solidFill>
                        </a:rPr>
                        <a:t>Biden </a:t>
                      </a:r>
                    </a:p>
                    <a:p>
                      <a:pPr algn="ctr"/>
                      <a:r>
                        <a:rPr lang="en-US" sz="2800" b="1" dirty="0">
                          <a:solidFill>
                            <a:srgbClr val="0070C0"/>
                          </a:solidFill>
                        </a:rPr>
                        <a:t>+2.7</a:t>
                      </a:r>
                    </a:p>
                  </a:txBody>
                  <a:tcPr>
                    <a:noFill/>
                  </a:tcPr>
                </a:tc>
                <a:tc>
                  <a:txBody>
                    <a:bodyPr/>
                    <a:lstStyle/>
                    <a:p>
                      <a:pPr algn="ctr"/>
                      <a:r>
                        <a:rPr lang="en-US" sz="2800" b="1" dirty="0">
                          <a:solidFill>
                            <a:srgbClr val="0070C0"/>
                          </a:solidFill>
                        </a:rPr>
                        <a:t>Biden </a:t>
                      </a:r>
                    </a:p>
                    <a:p>
                      <a:pPr algn="ctr"/>
                      <a:r>
                        <a:rPr lang="en-US" sz="2800" b="1" dirty="0">
                          <a:solidFill>
                            <a:srgbClr val="0070C0"/>
                          </a:solidFill>
                        </a:rPr>
                        <a:t>+6.3</a:t>
                      </a:r>
                    </a:p>
                  </a:txBody>
                  <a:tcPr>
                    <a:noFill/>
                  </a:tcPr>
                </a:tc>
                <a:tc>
                  <a:txBody>
                    <a:bodyPr/>
                    <a:lstStyle/>
                    <a:p>
                      <a:pPr algn="ctr"/>
                      <a:r>
                        <a:rPr lang="en-US" sz="2800" b="1" dirty="0">
                          <a:solidFill>
                            <a:srgbClr val="0070C0"/>
                          </a:solidFill>
                        </a:rPr>
                        <a:t>Biden </a:t>
                      </a:r>
                      <a:br>
                        <a:rPr lang="en-US" sz="2800" b="1" dirty="0">
                          <a:solidFill>
                            <a:srgbClr val="0070C0"/>
                          </a:solidFill>
                        </a:rPr>
                      </a:br>
                      <a:r>
                        <a:rPr lang="en-US" sz="2800" b="1" dirty="0">
                          <a:solidFill>
                            <a:srgbClr val="0070C0"/>
                          </a:solidFill>
                        </a:rPr>
                        <a:t>+9.7</a:t>
                      </a:r>
                    </a:p>
                  </a:txBody>
                  <a:tcPr>
                    <a:noFill/>
                  </a:tcPr>
                </a:tc>
                <a:tc>
                  <a:txBody>
                    <a:bodyPr/>
                    <a:lstStyle/>
                    <a:p>
                      <a:pPr algn="ctr"/>
                      <a:r>
                        <a:rPr lang="en-US" sz="2800" b="1" dirty="0">
                          <a:solidFill>
                            <a:srgbClr val="0070C0"/>
                          </a:solidFill>
                        </a:rPr>
                        <a:t>Biden </a:t>
                      </a:r>
                    </a:p>
                    <a:p>
                      <a:pPr algn="ctr"/>
                      <a:r>
                        <a:rPr lang="en-US" sz="2800" b="1" dirty="0">
                          <a:solidFill>
                            <a:srgbClr val="0070C0"/>
                          </a:solidFill>
                        </a:rPr>
                        <a:t>+3.2</a:t>
                      </a:r>
                    </a:p>
                  </a:txBody>
                  <a:tcPr>
                    <a:noFill/>
                  </a:tcPr>
                </a:tc>
                <a:tc>
                  <a:txBody>
                    <a:bodyPr/>
                    <a:lstStyle/>
                    <a:p>
                      <a:pPr algn="ctr"/>
                      <a:r>
                        <a:rPr lang="en-US" sz="2800" b="1" dirty="0">
                          <a:solidFill>
                            <a:srgbClr val="0070C0"/>
                          </a:solidFill>
                        </a:rPr>
                        <a:t>Biden </a:t>
                      </a:r>
                      <a:br>
                        <a:rPr lang="en-US" sz="2800" b="1" dirty="0">
                          <a:solidFill>
                            <a:srgbClr val="0070C0"/>
                          </a:solidFill>
                        </a:rPr>
                      </a:br>
                      <a:r>
                        <a:rPr lang="en-US" sz="2800" b="1" dirty="0">
                          <a:solidFill>
                            <a:srgbClr val="0070C0"/>
                          </a:solidFill>
                        </a:rPr>
                        <a:t>+7.6</a:t>
                      </a:r>
                    </a:p>
                  </a:txBody>
                  <a:tcPr>
                    <a:noFill/>
                  </a:tcPr>
                </a:tc>
                <a:tc>
                  <a:txBody>
                    <a:bodyPr/>
                    <a:lstStyle/>
                    <a:p>
                      <a:pPr algn="ctr"/>
                      <a:r>
                        <a:rPr lang="en-US" sz="2800" b="1" dirty="0">
                          <a:solidFill>
                            <a:srgbClr val="0070C0"/>
                          </a:solidFill>
                        </a:rPr>
                        <a:t>Biden </a:t>
                      </a:r>
                      <a:br>
                        <a:rPr lang="en-US" sz="2800" b="1" dirty="0">
                          <a:solidFill>
                            <a:srgbClr val="0070C0"/>
                          </a:solidFill>
                        </a:rPr>
                      </a:br>
                      <a:r>
                        <a:rPr lang="en-US" sz="2800" b="1" dirty="0">
                          <a:solidFill>
                            <a:srgbClr val="0070C0"/>
                          </a:solidFill>
                        </a:rPr>
                        <a:t>+8.1</a:t>
                      </a:r>
                    </a:p>
                  </a:txBody>
                  <a:tcPr>
                    <a:noFill/>
                  </a:tcPr>
                </a:tc>
                <a:extLst>
                  <a:ext uri="{0D108BD9-81ED-4DB2-BD59-A6C34878D82A}">
                    <a16:rowId xmlns:a16="http://schemas.microsoft.com/office/drawing/2014/main" val="2574603862"/>
                  </a:ext>
                </a:extLst>
              </a:tr>
              <a:tr h="370840">
                <a:tc gridSpan="6">
                  <a:txBody>
                    <a:bodyPr/>
                    <a:lstStyle/>
                    <a:p>
                      <a:pPr marL="0" algn="ctr" defTabSz="914400" rtl="0" eaLnBrk="1" latinLnBrk="0" hangingPunct="1"/>
                      <a:r>
                        <a:rPr lang="en-US" sz="2800" b="1" kern="1200" dirty="0">
                          <a:solidFill>
                            <a:schemeClr val="lt1"/>
                          </a:solidFill>
                          <a:latin typeface="+mn-lt"/>
                          <a:ea typeface="+mn-ea"/>
                          <a:cs typeface="+mn-cs"/>
                        </a:rPr>
                        <a:t>2016 Final Result</a:t>
                      </a:r>
                    </a:p>
                  </a:txBody>
                  <a:tcPr>
                    <a:solidFill>
                      <a:schemeClr val="bg1">
                        <a:lumMod val="65000"/>
                      </a:schemeClr>
                    </a:solidFill>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1635882870"/>
                  </a:ext>
                </a:extLst>
              </a:tr>
              <a:tr h="370840">
                <a:tc>
                  <a:txBody>
                    <a:bodyPr/>
                    <a:lstStyle/>
                    <a:p>
                      <a:pPr algn="ctr"/>
                      <a:r>
                        <a:rPr lang="en-US" sz="2800" b="1" dirty="0">
                          <a:solidFill>
                            <a:srgbClr val="C00000"/>
                          </a:solidFill>
                        </a:rPr>
                        <a:t>Trump </a:t>
                      </a:r>
                    </a:p>
                    <a:p>
                      <a:pPr algn="ctr"/>
                      <a:r>
                        <a:rPr lang="en-US" sz="2800" b="1" dirty="0">
                          <a:solidFill>
                            <a:srgbClr val="C00000"/>
                          </a:solidFill>
                        </a:rPr>
                        <a:t>+3.5</a:t>
                      </a:r>
                    </a:p>
                  </a:txBody>
                  <a:tcPr>
                    <a:noFill/>
                  </a:tcPr>
                </a:tc>
                <a:tc>
                  <a:txBody>
                    <a:bodyPr/>
                    <a:lstStyle/>
                    <a:p>
                      <a:pPr algn="ctr"/>
                      <a:r>
                        <a:rPr lang="en-US" sz="2800" b="1" dirty="0">
                          <a:solidFill>
                            <a:srgbClr val="C00000"/>
                          </a:solidFill>
                        </a:rPr>
                        <a:t>Trump </a:t>
                      </a:r>
                      <a:br>
                        <a:rPr lang="en-US" sz="2800" b="1" dirty="0">
                          <a:solidFill>
                            <a:srgbClr val="C00000"/>
                          </a:solidFill>
                        </a:rPr>
                      </a:br>
                      <a:r>
                        <a:rPr lang="en-US" sz="2800" b="1" dirty="0">
                          <a:solidFill>
                            <a:srgbClr val="C00000"/>
                          </a:solidFill>
                        </a:rPr>
                        <a:t>+1.2</a:t>
                      </a:r>
                    </a:p>
                  </a:txBody>
                  <a:tcPr>
                    <a:noFill/>
                  </a:tcPr>
                </a:tc>
                <a:tc>
                  <a:txBody>
                    <a:bodyPr/>
                    <a:lstStyle/>
                    <a:p>
                      <a:pPr algn="ctr"/>
                      <a:r>
                        <a:rPr lang="en-US" sz="2800" b="1" dirty="0">
                          <a:solidFill>
                            <a:srgbClr val="C00000"/>
                          </a:solidFill>
                        </a:rPr>
                        <a:t>Trump </a:t>
                      </a:r>
                      <a:br>
                        <a:rPr lang="en-US" sz="2800" b="1" dirty="0">
                          <a:solidFill>
                            <a:srgbClr val="C00000"/>
                          </a:solidFill>
                        </a:rPr>
                      </a:br>
                      <a:r>
                        <a:rPr lang="en-US" sz="2800" b="1" dirty="0">
                          <a:solidFill>
                            <a:srgbClr val="C00000"/>
                          </a:solidFill>
                        </a:rPr>
                        <a:t>+0.3</a:t>
                      </a:r>
                    </a:p>
                  </a:txBody>
                  <a:tcPr>
                    <a:noFill/>
                  </a:tcPr>
                </a:tc>
                <a:tc>
                  <a:txBody>
                    <a:bodyPr/>
                    <a:lstStyle/>
                    <a:p>
                      <a:pPr algn="ctr"/>
                      <a:r>
                        <a:rPr lang="en-US" sz="2800" b="1" dirty="0">
                          <a:solidFill>
                            <a:srgbClr val="C00000"/>
                          </a:solidFill>
                        </a:rPr>
                        <a:t>Trump </a:t>
                      </a:r>
                      <a:br>
                        <a:rPr lang="en-US" sz="2800" b="1" dirty="0">
                          <a:solidFill>
                            <a:srgbClr val="C00000"/>
                          </a:solidFill>
                        </a:rPr>
                      </a:br>
                      <a:r>
                        <a:rPr lang="en-US" sz="2800" b="1" dirty="0">
                          <a:solidFill>
                            <a:srgbClr val="C00000"/>
                          </a:solidFill>
                        </a:rPr>
                        <a:t>+3.6</a:t>
                      </a:r>
                    </a:p>
                  </a:txBody>
                  <a:tcPr>
                    <a:noFill/>
                  </a:tcPr>
                </a:tc>
                <a:tc>
                  <a:txBody>
                    <a:bodyPr/>
                    <a:lstStyle/>
                    <a:p>
                      <a:pPr algn="ctr"/>
                      <a:r>
                        <a:rPr lang="en-US" sz="2800" b="1" dirty="0">
                          <a:solidFill>
                            <a:srgbClr val="C00000"/>
                          </a:solidFill>
                        </a:rPr>
                        <a:t>Trump </a:t>
                      </a:r>
                      <a:br>
                        <a:rPr lang="en-US" sz="2800" b="1" dirty="0">
                          <a:solidFill>
                            <a:srgbClr val="C00000"/>
                          </a:solidFill>
                        </a:rPr>
                      </a:br>
                      <a:r>
                        <a:rPr lang="en-US" sz="2800" b="1" dirty="0">
                          <a:solidFill>
                            <a:srgbClr val="C00000"/>
                          </a:solidFill>
                        </a:rPr>
                        <a:t>+0.7</a:t>
                      </a:r>
                    </a:p>
                  </a:txBody>
                  <a:tcPr>
                    <a:noFill/>
                  </a:tcPr>
                </a:tc>
                <a:tc>
                  <a:txBody>
                    <a:bodyPr/>
                    <a:lstStyle/>
                    <a:p>
                      <a:pPr algn="ctr"/>
                      <a:r>
                        <a:rPr lang="en-US" sz="2800" b="1" dirty="0">
                          <a:solidFill>
                            <a:srgbClr val="C00000"/>
                          </a:solidFill>
                        </a:rPr>
                        <a:t>Trump </a:t>
                      </a:r>
                      <a:br>
                        <a:rPr lang="en-US" sz="2800" b="1" dirty="0">
                          <a:solidFill>
                            <a:srgbClr val="C00000"/>
                          </a:solidFill>
                        </a:rPr>
                      </a:br>
                      <a:r>
                        <a:rPr lang="en-US" sz="2800" b="1" dirty="0">
                          <a:solidFill>
                            <a:srgbClr val="C00000"/>
                          </a:solidFill>
                        </a:rPr>
                        <a:t>+0.7</a:t>
                      </a:r>
                    </a:p>
                  </a:txBody>
                  <a:tcPr>
                    <a:noFill/>
                  </a:tcPr>
                </a:tc>
                <a:extLst>
                  <a:ext uri="{0D108BD9-81ED-4DB2-BD59-A6C34878D82A}">
                    <a16:rowId xmlns:a16="http://schemas.microsoft.com/office/drawing/2014/main" val="1394244751"/>
                  </a:ext>
                </a:extLst>
              </a:tr>
            </a:tbl>
          </a:graphicData>
        </a:graphic>
      </p:graphicFrame>
      <p:sp>
        <p:nvSpPr>
          <p:cNvPr id="7" name="Rectangle 6">
            <a:extLst>
              <a:ext uri="{FF2B5EF4-FFF2-40B4-BE49-F238E27FC236}">
                <a16:creationId xmlns:a16="http://schemas.microsoft.com/office/drawing/2014/main" id="{EFC7956B-A057-4B59-B198-A98E16DDDDA8}"/>
              </a:ext>
            </a:extLst>
          </p:cNvPr>
          <p:cNvSpPr/>
          <p:nvPr/>
        </p:nvSpPr>
        <p:spPr>
          <a:xfrm>
            <a:off x="0" y="6150116"/>
            <a:ext cx="7991707" cy="307777"/>
          </a:xfrm>
          <a:prstGeom prst="rect">
            <a:avLst/>
          </a:prstGeom>
        </p:spPr>
        <p:txBody>
          <a:bodyPr wrap="square">
            <a:spAutoFit/>
          </a:bodyPr>
          <a:lstStyle/>
          <a:p>
            <a:r>
              <a:rPr lang="en-US" sz="1400" dirty="0">
                <a:hlinkClick r:id="rId3"/>
              </a:rPr>
              <a:t>https://projects.fivethirtyeight.com/polls/president-general/arizona/</a:t>
            </a:r>
            <a:endParaRPr lang="en-US" sz="1400" dirty="0"/>
          </a:p>
        </p:txBody>
      </p:sp>
      <p:sp>
        <p:nvSpPr>
          <p:cNvPr id="8" name="Rectangle 7">
            <a:extLst>
              <a:ext uri="{FF2B5EF4-FFF2-40B4-BE49-F238E27FC236}">
                <a16:creationId xmlns:a16="http://schemas.microsoft.com/office/drawing/2014/main" id="{422B8664-2560-435E-9A59-0C10B7761BD9}"/>
              </a:ext>
            </a:extLst>
          </p:cNvPr>
          <p:cNvSpPr/>
          <p:nvPr/>
        </p:nvSpPr>
        <p:spPr>
          <a:xfrm>
            <a:off x="0" y="6519448"/>
            <a:ext cx="4581767" cy="307777"/>
          </a:xfrm>
          <a:prstGeom prst="rect">
            <a:avLst/>
          </a:prstGeom>
        </p:spPr>
        <p:txBody>
          <a:bodyPr wrap="none">
            <a:spAutoFit/>
          </a:bodyPr>
          <a:lstStyle/>
          <a:p>
            <a:r>
              <a:rPr lang="en-US" sz="1400" dirty="0">
                <a:hlinkClick r:id="rId4"/>
              </a:rPr>
              <a:t>https://www.nytimes.com/elections/2016/results/president</a:t>
            </a:r>
            <a:endParaRPr lang="en-US" sz="1400" dirty="0"/>
          </a:p>
        </p:txBody>
      </p:sp>
      <p:sp>
        <p:nvSpPr>
          <p:cNvPr id="10" name="Rectangle 9">
            <a:extLst>
              <a:ext uri="{FF2B5EF4-FFF2-40B4-BE49-F238E27FC236}">
                <a16:creationId xmlns:a16="http://schemas.microsoft.com/office/drawing/2014/main" id="{CDE23D7C-0F32-42C0-8869-26BA0D8F7E6C}"/>
              </a:ext>
            </a:extLst>
          </p:cNvPr>
          <p:cNvSpPr/>
          <p:nvPr/>
        </p:nvSpPr>
        <p:spPr>
          <a:xfrm>
            <a:off x="4659351" y="5226786"/>
            <a:ext cx="2873297" cy="923330"/>
          </a:xfrm>
          <a:prstGeom prst="rect">
            <a:avLst/>
          </a:prstGeom>
        </p:spPr>
        <p:txBody>
          <a:bodyPr wrap="square">
            <a:spAutoFit/>
          </a:bodyPr>
          <a:lstStyle/>
          <a:p>
            <a:pPr algn="ctr"/>
            <a:r>
              <a:rPr lang="en-US" b="1" u="sng" dirty="0"/>
              <a:t>If trends continued:</a:t>
            </a:r>
          </a:p>
          <a:p>
            <a:pPr algn="ctr"/>
            <a:r>
              <a:rPr lang="en-US" b="1" dirty="0">
                <a:solidFill>
                  <a:srgbClr val="0070C0"/>
                </a:solidFill>
              </a:rPr>
              <a:t>Biden 334 EV </a:t>
            </a:r>
          </a:p>
          <a:p>
            <a:pPr algn="ctr"/>
            <a:r>
              <a:rPr lang="en-US" b="1" dirty="0">
                <a:solidFill>
                  <a:srgbClr val="C00000"/>
                </a:solidFill>
              </a:rPr>
              <a:t>Trump 204 EV</a:t>
            </a:r>
          </a:p>
        </p:txBody>
      </p:sp>
    </p:spTree>
    <p:extLst>
      <p:ext uri="{BB962C8B-B14F-4D97-AF65-F5344CB8AC3E}">
        <p14:creationId xmlns:p14="http://schemas.microsoft.com/office/powerpoint/2010/main" val="37930498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B1FF1-5CDD-490E-9779-4610D63C3A6E}"/>
              </a:ext>
            </a:extLst>
          </p:cNvPr>
          <p:cNvSpPr>
            <a:spLocks noGrp="1"/>
          </p:cNvSpPr>
          <p:nvPr>
            <p:ph type="title"/>
          </p:nvPr>
        </p:nvSpPr>
        <p:spPr/>
        <p:txBody>
          <a:bodyPr/>
          <a:lstStyle/>
          <a:p>
            <a:r>
              <a:rPr lang="en-US" dirty="0"/>
              <a:t>Potential to expand the map.</a:t>
            </a:r>
          </a:p>
        </p:txBody>
      </p:sp>
      <p:graphicFrame>
        <p:nvGraphicFramePr>
          <p:cNvPr id="4" name="Table 4">
            <a:extLst>
              <a:ext uri="{FF2B5EF4-FFF2-40B4-BE49-F238E27FC236}">
                <a16:creationId xmlns:a16="http://schemas.microsoft.com/office/drawing/2014/main" id="{C1F82CDB-85B6-4B62-B66D-9E76638C998E}"/>
              </a:ext>
            </a:extLst>
          </p:cNvPr>
          <p:cNvGraphicFramePr>
            <a:graphicFrameLocks noGrp="1"/>
          </p:cNvGraphicFramePr>
          <p:nvPr>
            <p:ph idx="1"/>
            <p:extLst>
              <p:ext uri="{D42A27DB-BD31-4B8C-83A1-F6EECF244321}">
                <p14:modId xmlns:p14="http://schemas.microsoft.com/office/powerpoint/2010/main" val="1149263411"/>
              </p:ext>
            </p:extLst>
          </p:nvPr>
        </p:nvGraphicFramePr>
        <p:xfrm>
          <a:off x="334961" y="1779588"/>
          <a:ext cx="11418426" cy="3296920"/>
        </p:xfrm>
        <a:graphic>
          <a:graphicData uri="http://schemas.openxmlformats.org/drawingml/2006/table">
            <a:tbl>
              <a:tblPr firstRow="1" bandRow="1">
                <a:tableStyleId>{5C22544A-7EE6-4342-B048-85BDC9FD1C3A}</a:tableStyleId>
              </a:tblPr>
              <a:tblGrid>
                <a:gridCol w="1903071">
                  <a:extLst>
                    <a:ext uri="{9D8B030D-6E8A-4147-A177-3AD203B41FA5}">
                      <a16:colId xmlns:a16="http://schemas.microsoft.com/office/drawing/2014/main" val="2139716998"/>
                    </a:ext>
                  </a:extLst>
                </a:gridCol>
                <a:gridCol w="1903071">
                  <a:extLst>
                    <a:ext uri="{9D8B030D-6E8A-4147-A177-3AD203B41FA5}">
                      <a16:colId xmlns:a16="http://schemas.microsoft.com/office/drawing/2014/main" val="3483923767"/>
                    </a:ext>
                  </a:extLst>
                </a:gridCol>
                <a:gridCol w="1903071">
                  <a:extLst>
                    <a:ext uri="{9D8B030D-6E8A-4147-A177-3AD203B41FA5}">
                      <a16:colId xmlns:a16="http://schemas.microsoft.com/office/drawing/2014/main" val="434598653"/>
                    </a:ext>
                  </a:extLst>
                </a:gridCol>
                <a:gridCol w="1903071">
                  <a:extLst>
                    <a:ext uri="{9D8B030D-6E8A-4147-A177-3AD203B41FA5}">
                      <a16:colId xmlns:a16="http://schemas.microsoft.com/office/drawing/2014/main" val="1045510212"/>
                    </a:ext>
                  </a:extLst>
                </a:gridCol>
                <a:gridCol w="1903071">
                  <a:extLst>
                    <a:ext uri="{9D8B030D-6E8A-4147-A177-3AD203B41FA5}">
                      <a16:colId xmlns:a16="http://schemas.microsoft.com/office/drawing/2014/main" val="2151168388"/>
                    </a:ext>
                  </a:extLst>
                </a:gridCol>
                <a:gridCol w="1903071">
                  <a:extLst>
                    <a:ext uri="{9D8B030D-6E8A-4147-A177-3AD203B41FA5}">
                      <a16:colId xmlns:a16="http://schemas.microsoft.com/office/drawing/2014/main" val="948424840"/>
                    </a:ext>
                  </a:extLst>
                </a:gridCol>
              </a:tblGrid>
              <a:tr h="370840">
                <a:tc gridSpan="6">
                  <a:txBody>
                    <a:bodyPr/>
                    <a:lstStyle/>
                    <a:p>
                      <a:pPr algn="ctr"/>
                      <a:r>
                        <a:rPr lang="en-US" sz="2800" dirty="0"/>
                        <a:t>Expanded Battleground Averages</a:t>
                      </a:r>
                    </a:p>
                  </a:txBody>
                  <a:tcPr>
                    <a:solidFill>
                      <a:schemeClr val="bg1">
                        <a:lumMod val="65000"/>
                      </a:schemeClr>
                    </a:solidFill>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3939636115"/>
                  </a:ext>
                </a:extLst>
              </a:tr>
              <a:tr h="370840">
                <a:tc>
                  <a:txBody>
                    <a:bodyPr/>
                    <a:lstStyle/>
                    <a:p>
                      <a:pPr algn="ctr"/>
                      <a:endParaRPr lang="en-US" b="1" dirty="0"/>
                    </a:p>
                  </a:txBody>
                  <a:tcPr>
                    <a:noFill/>
                  </a:tcPr>
                </a:tc>
                <a:tc>
                  <a:txBody>
                    <a:bodyPr/>
                    <a:lstStyle/>
                    <a:p>
                      <a:pPr algn="ctr"/>
                      <a:r>
                        <a:rPr lang="en-US" b="1" dirty="0"/>
                        <a:t>Georgia (16)</a:t>
                      </a:r>
                    </a:p>
                  </a:txBody>
                  <a:tcPr>
                    <a:solidFill>
                      <a:srgbClr val="FC8896"/>
                    </a:solidFill>
                  </a:tcPr>
                </a:tc>
                <a:tc>
                  <a:txBody>
                    <a:bodyPr/>
                    <a:lstStyle/>
                    <a:p>
                      <a:pPr algn="ctr"/>
                      <a:r>
                        <a:rPr lang="en-US" b="1" dirty="0"/>
                        <a:t>Iowa (6)</a:t>
                      </a:r>
                    </a:p>
                  </a:txBody>
                  <a:tcPr>
                    <a:solidFill>
                      <a:srgbClr val="FC8896"/>
                    </a:solidFill>
                  </a:tcPr>
                </a:tc>
                <a:tc>
                  <a:txBody>
                    <a:bodyPr/>
                    <a:lstStyle/>
                    <a:p>
                      <a:pPr algn="ctr"/>
                      <a:r>
                        <a:rPr lang="en-US" b="1" dirty="0"/>
                        <a:t>Ohio (18)</a:t>
                      </a:r>
                    </a:p>
                  </a:txBody>
                  <a:tcPr>
                    <a:solidFill>
                      <a:srgbClr val="FC8896"/>
                    </a:solidFill>
                  </a:tcPr>
                </a:tc>
                <a:tc>
                  <a:txBody>
                    <a:bodyPr/>
                    <a:lstStyle/>
                    <a:p>
                      <a:pPr algn="ctr"/>
                      <a:r>
                        <a:rPr lang="en-US" b="1" dirty="0"/>
                        <a:t>Texas (38)</a:t>
                      </a:r>
                    </a:p>
                  </a:txBody>
                  <a:tcPr>
                    <a:solidFill>
                      <a:srgbClr val="FC8896"/>
                    </a:solidFill>
                  </a:tcPr>
                </a:tc>
                <a:tc>
                  <a:txBody>
                    <a:bodyPr/>
                    <a:lstStyle/>
                    <a:p>
                      <a:pPr algn="ctr"/>
                      <a:endParaRPr lang="en-US" b="1" dirty="0"/>
                    </a:p>
                  </a:txBody>
                  <a:tcPr>
                    <a:noFill/>
                  </a:tcPr>
                </a:tc>
                <a:extLst>
                  <a:ext uri="{0D108BD9-81ED-4DB2-BD59-A6C34878D82A}">
                    <a16:rowId xmlns:a16="http://schemas.microsoft.com/office/drawing/2014/main" val="845439778"/>
                  </a:ext>
                </a:extLst>
              </a:tr>
              <a:tr h="370840">
                <a:tc>
                  <a:txBody>
                    <a:bodyPr/>
                    <a:lstStyle/>
                    <a:p>
                      <a:pPr algn="ctr"/>
                      <a:endParaRPr lang="en-US" sz="2800" b="1" dirty="0">
                        <a:solidFill>
                          <a:srgbClr val="0070C0"/>
                        </a:solidFill>
                      </a:endParaRPr>
                    </a:p>
                  </a:txBody>
                  <a:tcPr>
                    <a:noFill/>
                  </a:tcPr>
                </a:tc>
                <a:tc>
                  <a:txBody>
                    <a:bodyPr/>
                    <a:lstStyle/>
                    <a:p>
                      <a:pPr algn="ctr"/>
                      <a:r>
                        <a:rPr lang="en-US" sz="2800" b="1" dirty="0">
                          <a:solidFill>
                            <a:srgbClr val="0070C0"/>
                          </a:solidFill>
                        </a:rPr>
                        <a:t>Biden</a:t>
                      </a:r>
                      <a:br>
                        <a:rPr lang="en-US" sz="2800" b="1" dirty="0">
                          <a:solidFill>
                            <a:srgbClr val="0070C0"/>
                          </a:solidFill>
                        </a:rPr>
                      </a:br>
                      <a:r>
                        <a:rPr lang="en-US" sz="2800" b="1" dirty="0">
                          <a:solidFill>
                            <a:srgbClr val="0070C0"/>
                          </a:solidFill>
                        </a:rPr>
                        <a:t>+1.7</a:t>
                      </a:r>
                    </a:p>
                  </a:txBody>
                  <a:tcPr>
                    <a:noFill/>
                  </a:tcPr>
                </a:tc>
                <a:tc>
                  <a:txBody>
                    <a:bodyPr/>
                    <a:lstStyle/>
                    <a:p>
                      <a:pPr algn="ctr"/>
                      <a:r>
                        <a:rPr lang="en-US" sz="2800" b="1" dirty="0">
                          <a:solidFill>
                            <a:schemeClr val="tx1"/>
                          </a:solidFill>
                        </a:rPr>
                        <a:t>Tied</a:t>
                      </a:r>
                    </a:p>
                  </a:txBody>
                  <a:tcPr anchor="ctr">
                    <a:noFill/>
                  </a:tcPr>
                </a:tc>
                <a:tc>
                  <a:txBody>
                    <a:bodyPr/>
                    <a:lstStyle/>
                    <a:p>
                      <a:pPr algn="ctr"/>
                      <a:r>
                        <a:rPr lang="en-US" sz="2800" b="1" dirty="0">
                          <a:solidFill>
                            <a:srgbClr val="0070C0"/>
                          </a:solidFill>
                        </a:rPr>
                        <a:t>Biden +2.5</a:t>
                      </a:r>
                    </a:p>
                  </a:txBody>
                  <a:tcPr>
                    <a:noFill/>
                  </a:tcPr>
                </a:tc>
                <a:tc>
                  <a:txBody>
                    <a:bodyPr/>
                    <a:lstStyle/>
                    <a:p>
                      <a:pPr algn="ctr"/>
                      <a:r>
                        <a:rPr lang="en-US" sz="2800" b="1" dirty="0">
                          <a:solidFill>
                            <a:srgbClr val="C00000"/>
                          </a:solidFill>
                        </a:rPr>
                        <a:t>Trump</a:t>
                      </a:r>
                      <a:br>
                        <a:rPr lang="en-US" sz="2800" b="1" dirty="0">
                          <a:solidFill>
                            <a:srgbClr val="C00000"/>
                          </a:solidFill>
                        </a:rPr>
                      </a:br>
                      <a:r>
                        <a:rPr lang="en-US" sz="2800" b="1" dirty="0">
                          <a:solidFill>
                            <a:srgbClr val="C00000"/>
                          </a:solidFill>
                        </a:rPr>
                        <a:t>+1.3</a:t>
                      </a:r>
                    </a:p>
                  </a:txBody>
                  <a:tcPr>
                    <a:noFill/>
                  </a:tcPr>
                </a:tc>
                <a:tc>
                  <a:txBody>
                    <a:bodyPr/>
                    <a:lstStyle/>
                    <a:p>
                      <a:pPr algn="ctr"/>
                      <a:endParaRPr lang="en-US" sz="2800" b="1" dirty="0">
                        <a:solidFill>
                          <a:srgbClr val="0070C0"/>
                        </a:solidFill>
                      </a:endParaRPr>
                    </a:p>
                  </a:txBody>
                  <a:tcPr>
                    <a:noFill/>
                  </a:tcPr>
                </a:tc>
                <a:extLst>
                  <a:ext uri="{0D108BD9-81ED-4DB2-BD59-A6C34878D82A}">
                    <a16:rowId xmlns:a16="http://schemas.microsoft.com/office/drawing/2014/main" val="2574603862"/>
                  </a:ext>
                </a:extLst>
              </a:tr>
              <a:tr h="370840">
                <a:tc gridSpan="6">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b="1" kern="1200" dirty="0">
                          <a:solidFill>
                            <a:schemeClr val="lt1"/>
                          </a:solidFill>
                          <a:latin typeface="+mn-lt"/>
                          <a:ea typeface="+mn-ea"/>
                          <a:cs typeface="+mn-cs"/>
                        </a:rPr>
                        <a:t>2016 Final Result</a:t>
                      </a:r>
                    </a:p>
                  </a:txBody>
                  <a:tcPr>
                    <a:solidFill>
                      <a:schemeClr val="bg1">
                        <a:lumMod val="65000"/>
                      </a:schemeClr>
                    </a:solidFill>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tc hMerge="1">
                  <a:txBody>
                    <a:bodyPr/>
                    <a:lstStyle/>
                    <a:p>
                      <a:pPr algn="ctr"/>
                      <a:endParaRPr lang="en-US" dirty="0"/>
                    </a:p>
                  </a:txBody>
                  <a:tcPr/>
                </a:tc>
                <a:extLst>
                  <a:ext uri="{0D108BD9-81ED-4DB2-BD59-A6C34878D82A}">
                    <a16:rowId xmlns:a16="http://schemas.microsoft.com/office/drawing/2014/main" val="1635882870"/>
                  </a:ext>
                </a:extLst>
              </a:tr>
              <a:tr h="370840">
                <a:tc>
                  <a:txBody>
                    <a:bodyPr/>
                    <a:lstStyle/>
                    <a:p>
                      <a:pPr algn="ctr"/>
                      <a:endParaRPr lang="en-US" sz="2800" b="1" dirty="0">
                        <a:solidFill>
                          <a:srgbClr val="C00000"/>
                        </a:solidFill>
                      </a:endParaRPr>
                    </a:p>
                  </a:txBody>
                  <a:tcPr>
                    <a:noFill/>
                  </a:tcPr>
                </a:tc>
                <a:tc>
                  <a:txBody>
                    <a:bodyPr/>
                    <a:lstStyle/>
                    <a:p>
                      <a:pPr algn="ctr"/>
                      <a:r>
                        <a:rPr lang="en-US" sz="2800" b="1" dirty="0">
                          <a:solidFill>
                            <a:srgbClr val="C00000"/>
                          </a:solidFill>
                        </a:rPr>
                        <a:t>Trump</a:t>
                      </a:r>
                      <a:br>
                        <a:rPr lang="en-US" sz="2800" b="1" dirty="0">
                          <a:solidFill>
                            <a:srgbClr val="C00000"/>
                          </a:solidFill>
                        </a:rPr>
                      </a:br>
                      <a:r>
                        <a:rPr lang="en-US" sz="2800" b="1" dirty="0">
                          <a:solidFill>
                            <a:srgbClr val="C00000"/>
                          </a:solidFill>
                        </a:rPr>
                        <a:t>+5.1</a:t>
                      </a:r>
                    </a:p>
                  </a:txBody>
                  <a:tcPr>
                    <a:noFill/>
                  </a:tcPr>
                </a:tc>
                <a:tc>
                  <a:txBody>
                    <a:bodyPr/>
                    <a:lstStyle/>
                    <a:p>
                      <a:pPr algn="ctr"/>
                      <a:r>
                        <a:rPr lang="en-US" sz="2800" b="1" dirty="0">
                          <a:solidFill>
                            <a:srgbClr val="C00000"/>
                          </a:solidFill>
                        </a:rPr>
                        <a:t>Trump </a:t>
                      </a:r>
                      <a:br>
                        <a:rPr lang="en-US" sz="2800" b="1" dirty="0">
                          <a:solidFill>
                            <a:srgbClr val="C00000"/>
                          </a:solidFill>
                        </a:rPr>
                      </a:br>
                      <a:r>
                        <a:rPr lang="en-US" sz="2800" b="1" dirty="0">
                          <a:solidFill>
                            <a:srgbClr val="C00000"/>
                          </a:solidFill>
                        </a:rPr>
                        <a:t>+9.4</a:t>
                      </a:r>
                    </a:p>
                  </a:txBody>
                  <a:tcPr>
                    <a:noFill/>
                  </a:tcPr>
                </a:tc>
                <a:tc>
                  <a:txBody>
                    <a:bodyPr/>
                    <a:lstStyle/>
                    <a:p>
                      <a:pPr algn="ctr"/>
                      <a:r>
                        <a:rPr lang="en-US" sz="2800" b="1" dirty="0">
                          <a:solidFill>
                            <a:srgbClr val="C00000"/>
                          </a:solidFill>
                        </a:rPr>
                        <a:t>Trump </a:t>
                      </a:r>
                      <a:br>
                        <a:rPr lang="en-US" sz="2800" b="1" dirty="0">
                          <a:solidFill>
                            <a:srgbClr val="C00000"/>
                          </a:solidFill>
                        </a:rPr>
                      </a:br>
                      <a:r>
                        <a:rPr lang="en-US" sz="2800" b="1" dirty="0">
                          <a:solidFill>
                            <a:srgbClr val="C00000"/>
                          </a:solidFill>
                        </a:rPr>
                        <a:t>+8.1</a:t>
                      </a:r>
                    </a:p>
                  </a:txBody>
                  <a:tcPr>
                    <a:noFill/>
                  </a:tcPr>
                </a:tc>
                <a:tc>
                  <a:txBody>
                    <a:bodyPr/>
                    <a:lstStyle/>
                    <a:p>
                      <a:pPr algn="ctr"/>
                      <a:r>
                        <a:rPr lang="en-US" sz="2800" b="1" dirty="0">
                          <a:solidFill>
                            <a:srgbClr val="C00000"/>
                          </a:solidFill>
                        </a:rPr>
                        <a:t>Trump</a:t>
                      </a:r>
                      <a:br>
                        <a:rPr lang="en-US" sz="2800" b="1" dirty="0">
                          <a:solidFill>
                            <a:srgbClr val="C00000"/>
                          </a:solidFill>
                        </a:rPr>
                      </a:br>
                      <a:r>
                        <a:rPr lang="en-US" sz="2800" b="1" dirty="0">
                          <a:solidFill>
                            <a:srgbClr val="C00000"/>
                          </a:solidFill>
                        </a:rPr>
                        <a:t>+9</a:t>
                      </a:r>
                    </a:p>
                  </a:txBody>
                  <a:tcPr>
                    <a:noFill/>
                  </a:tcPr>
                </a:tc>
                <a:tc>
                  <a:txBody>
                    <a:bodyPr/>
                    <a:lstStyle/>
                    <a:p>
                      <a:pPr algn="ctr"/>
                      <a:endParaRPr lang="en-US" sz="2800" b="1" dirty="0">
                        <a:solidFill>
                          <a:srgbClr val="C00000"/>
                        </a:solidFill>
                      </a:endParaRPr>
                    </a:p>
                  </a:txBody>
                  <a:tcPr>
                    <a:noFill/>
                  </a:tcPr>
                </a:tc>
                <a:extLst>
                  <a:ext uri="{0D108BD9-81ED-4DB2-BD59-A6C34878D82A}">
                    <a16:rowId xmlns:a16="http://schemas.microsoft.com/office/drawing/2014/main" val="1394244751"/>
                  </a:ext>
                </a:extLst>
              </a:tr>
            </a:tbl>
          </a:graphicData>
        </a:graphic>
      </p:graphicFrame>
      <p:sp>
        <p:nvSpPr>
          <p:cNvPr id="3" name="Rectangle 2">
            <a:extLst>
              <a:ext uri="{FF2B5EF4-FFF2-40B4-BE49-F238E27FC236}">
                <a16:creationId xmlns:a16="http://schemas.microsoft.com/office/drawing/2014/main" id="{1E678ABC-8F7E-4B46-A45D-4C6F77537E92}"/>
              </a:ext>
            </a:extLst>
          </p:cNvPr>
          <p:cNvSpPr/>
          <p:nvPr/>
        </p:nvSpPr>
        <p:spPr>
          <a:xfrm>
            <a:off x="0" y="6150116"/>
            <a:ext cx="7991707" cy="307777"/>
          </a:xfrm>
          <a:prstGeom prst="rect">
            <a:avLst/>
          </a:prstGeom>
        </p:spPr>
        <p:txBody>
          <a:bodyPr wrap="square">
            <a:spAutoFit/>
          </a:bodyPr>
          <a:lstStyle/>
          <a:p>
            <a:r>
              <a:rPr lang="en-US" sz="1400" dirty="0">
                <a:hlinkClick r:id="rId2"/>
              </a:rPr>
              <a:t>https://projects.fivethirtyeight.com/polls/president-general/texas/</a:t>
            </a:r>
            <a:endParaRPr lang="en-US" sz="1400" dirty="0"/>
          </a:p>
        </p:txBody>
      </p:sp>
      <p:sp>
        <p:nvSpPr>
          <p:cNvPr id="5" name="Rectangle 4">
            <a:extLst>
              <a:ext uri="{FF2B5EF4-FFF2-40B4-BE49-F238E27FC236}">
                <a16:creationId xmlns:a16="http://schemas.microsoft.com/office/drawing/2014/main" id="{659117DA-3E2A-48D1-A314-3060B19E4DF9}"/>
              </a:ext>
            </a:extLst>
          </p:cNvPr>
          <p:cNvSpPr/>
          <p:nvPr/>
        </p:nvSpPr>
        <p:spPr>
          <a:xfrm>
            <a:off x="0" y="6519448"/>
            <a:ext cx="4581767" cy="307777"/>
          </a:xfrm>
          <a:prstGeom prst="rect">
            <a:avLst/>
          </a:prstGeom>
        </p:spPr>
        <p:txBody>
          <a:bodyPr wrap="none">
            <a:spAutoFit/>
          </a:bodyPr>
          <a:lstStyle/>
          <a:p>
            <a:r>
              <a:rPr lang="en-US" sz="1400" dirty="0">
                <a:hlinkClick r:id="rId3"/>
              </a:rPr>
              <a:t>https://www.nytimes.com/elections/2016/results/president</a:t>
            </a:r>
            <a:endParaRPr lang="en-US" sz="1400" dirty="0"/>
          </a:p>
        </p:txBody>
      </p:sp>
      <p:sp>
        <p:nvSpPr>
          <p:cNvPr id="7" name="Rectangle 6">
            <a:extLst>
              <a:ext uri="{FF2B5EF4-FFF2-40B4-BE49-F238E27FC236}">
                <a16:creationId xmlns:a16="http://schemas.microsoft.com/office/drawing/2014/main" id="{340CEF4F-406C-49FF-B5A1-90C468B21EC6}"/>
              </a:ext>
            </a:extLst>
          </p:cNvPr>
          <p:cNvSpPr/>
          <p:nvPr/>
        </p:nvSpPr>
        <p:spPr>
          <a:xfrm>
            <a:off x="2820329" y="5237937"/>
            <a:ext cx="6551341" cy="923330"/>
          </a:xfrm>
          <a:prstGeom prst="rect">
            <a:avLst/>
          </a:prstGeom>
        </p:spPr>
        <p:txBody>
          <a:bodyPr wrap="square">
            <a:spAutoFit/>
          </a:bodyPr>
          <a:lstStyle/>
          <a:p>
            <a:pPr algn="ctr"/>
            <a:r>
              <a:rPr lang="en-US" b="1" u="sng" dirty="0"/>
              <a:t>If trends continued, GA and OH to Biden, IA and TX to Trump:</a:t>
            </a:r>
          </a:p>
          <a:p>
            <a:pPr algn="ctr"/>
            <a:r>
              <a:rPr lang="en-US" b="1" dirty="0">
                <a:solidFill>
                  <a:srgbClr val="0070C0"/>
                </a:solidFill>
              </a:rPr>
              <a:t>Biden 368 EV </a:t>
            </a:r>
          </a:p>
          <a:p>
            <a:pPr algn="ctr"/>
            <a:r>
              <a:rPr lang="en-US" b="1" dirty="0">
                <a:solidFill>
                  <a:srgbClr val="C00000"/>
                </a:solidFill>
              </a:rPr>
              <a:t>Trump 170 EV</a:t>
            </a:r>
          </a:p>
        </p:txBody>
      </p:sp>
    </p:spTree>
    <p:extLst>
      <p:ext uri="{BB962C8B-B14F-4D97-AF65-F5344CB8AC3E}">
        <p14:creationId xmlns:p14="http://schemas.microsoft.com/office/powerpoint/2010/main" val="17106033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12195-DB27-4668-854F-245CDB6FD60E}"/>
              </a:ext>
            </a:extLst>
          </p:cNvPr>
          <p:cNvSpPr>
            <a:spLocks noGrp="1"/>
          </p:cNvSpPr>
          <p:nvPr>
            <p:ph type="title"/>
          </p:nvPr>
        </p:nvSpPr>
        <p:spPr>
          <a:xfrm>
            <a:off x="335280" y="318575"/>
            <a:ext cx="11521440" cy="615703"/>
          </a:xfrm>
        </p:spPr>
        <p:txBody>
          <a:bodyPr>
            <a:noAutofit/>
          </a:bodyPr>
          <a:lstStyle/>
          <a:p>
            <a:r>
              <a:rPr lang="en-US" sz="2800" dirty="0">
                <a:cs typeface="Arial" panose="020B0604020202020204" pitchFamily="34" charset="0"/>
              </a:rPr>
              <a:t>There are 12 Democratic seats and 23 Republicans seats up for election for Senate in 2020. Except for Colorado and Maine, Trump won all of the states where there are key Senate races (in bold). These races include…</a:t>
            </a:r>
            <a:endParaRPr lang="en-US" sz="2800" dirty="0"/>
          </a:p>
        </p:txBody>
      </p:sp>
      <p:pic>
        <p:nvPicPr>
          <p:cNvPr id="7" name="Picture 6">
            <a:extLst>
              <a:ext uri="{FF2B5EF4-FFF2-40B4-BE49-F238E27FC236}">
                <a16:creationId xmlns:a16="http://schemas.microsoft.com/office/drawing/2014/main" id="{D4EADAB2-D6A3-4313-A2D1-BD333D1B56F6}"/>
              </a:ext>
            </a:extLst>
          </p:cNvPr>
          <p:cNvPicPr>
            <a:picLocks noChangeAspect="1"/>
          </p:cNvPicPr>
          <p:nvPr/>
        </p:nvPicPr>
        <p:blipFill rotWithShape="1">
          <a:blip r:embed="rId3"/>
          <a:srcRect l="2951" t="4707" r="8197" b="10305"/>
          <a:stretch/>
        </p:blipFill>
        <p:spPr>
          <a:xfrm>
            <a:off x="6503903" y="1838325"/>
            <a:ext cx="5162550" cy="3181350"/>
          </a:xfrm>
          <a:prstGeom prst="rect">
            <a:avLst/>
          </a:prstGeom>
        </p:spPr>
      </p:pic>
      <p:graphicFrame>
        <p:nvGraphicFramePr>
          <p:cNvPr id="8" name="Table 7">
            <a:extLst>
              <a:ext uri="{FF2B5EF4-FFF2-40B4-BE49-F238E27FC236}">
                <a16:creationId xmlns:a16="http://schemas.microsoft.com/office/drawing/2014/main" id="{1C40A400-0540-4A0D-9942-5A37D0CB0C4D}"/>
              </a:ext>
            </a:extLst>
          </p:cNvPr>
          <p:cNvGraphicFramePr>
            <a:graphicFrameLocks noGrp="1"/>
          </p:cNvGraphicFramePr>
          <p:nvPr>
            <p:extLst>
              <p:ext uri="{D42A27DB-BD31-4B8C-83A1-F6EECF244321}">
                <p14:modId xmlns:p14="http://schemas.microsoft.com/office/powerpoint/2010/main" val="1866948817"/>
              </p:ext>
            </p:extLst>
          </p:nvPr>
        </p:nvGraphicFramePr>
        <p:xfrm>
          <a:off x="335280" y="1385539"/>
          <a:ext cx="5852160" cy="5240158"/>
        </p:xfrm>
        <a:graphic>
          <a:graphicData uri="http://schemas.openxmlformats.org/drawingml/2006/table">
            <a:tbl>
              <a:tblPr>
                <a:tableStyleId>{5C22544A-7EE6-4342-B048-85BDC9FD1C3A}</a:tableStyleId>
              </a:tblPr>
              <a:tblGrid>
                <a:gridCol w="3291840">
                  <a:extLst>
                    <a:ext uri="{9D8B030D-6E8A-4147-A177-3AD203B41FA5}">
                      <a16:colId xmlns:a16="http://schemas.microsoft.com/office/drawing/2014/main" val="3062335497"/>
                    </a:ext>
                  </a:extLst>
                </a:gridCol>
                <a:gridCol w="2560320">
                  <a:extLst>
                    <a:ext uri="{9D8B030D-6E8A-4147-A177-3AD203B41FA5}">
                      <a16:colId xmlns:a16="http://schemas.microsoft.com/office/drawing/2014/main" val="2371488832"/>
                    </a:ext>
                  </a:extLst>
                </a:gridCol>
              </a:tblGrid>
              <a:tr h="240310">
                <a:tc>
                  <a:txBody>
                    <a:bodyPr/>
                    <a:lstStyle/>
                    <a:p>
                      <a:pPr algn="l" rtl="0" fontAlgn="ctr">
                        <a:buClr>
                          <a:srgbClr val="000000"/>
                        </a:buClr>
                        <a:buSzPts val="1400"/>
                        <a:buFont typeface="Arial" panose="020B0604020202020204" pitchFamily="34" charset="0"/>
                        <a:buNone/>
                      </a:pPr>
                      <a:r>
                        <a:rPr lang="en-US" sz="1400" b="1" i="0" u="sng" strike="noStrike" dirty="0">
                          <a:solidFill>
                            <a:srgbClr val="000000"/>
                          </a:solidFill>
                          <a:effectLst/>
                          <a:latin typeface="Arial" panose="020B0604020202020204" pitchFamily="34" charset="0"/>
                        </a:rPr>
                        <a:t>Republicans</a:t>
                      </a:r>
                    </a:p>
                  </a:txBody>
                  <a:tcPr marL="1300" marR="1300" marT="1300" marB="0" anchor="ctr">
                    <a:noFill/>
                  </a:tcPr>
                </a:tc>
                <a:tc>
                  <a:txBody>
                    <a:bodyPr/>
                    <a:lstStyle/>
                    <a:p>
                      <a:pPr algn="l" rtl="0" fontAlgn="ctr">
                        <a:buClr>
                          <a:srgbClr val="000000"/>
                        </a:buClr>
                        <a:buSzPts val="1400"/>
                        <a:buFont typeface="Arial" panose="020B0604020202020204" pitchFamily="34" charset="0"/>
                        <a:buNone/>
                      </a:pPr>
                      <a:r>
                        <a:rPr lang="en-US" sz="1400" b="1" i="0" u="sng" strike="noStrike" dirty="0">
                          <a:solidFill>
                            <a:srgbClr val="000000"/>
                          </a:solidFill>
                          <a:effectLst/>
                          <a:latin typeface="Arial" panose="020B0604020202020204" pitchFamily="34" charset="0"/>
                        </a:rPr>
                        <a:t>Democrats</a:t>
                      </a:r>
                    </a:p>
                  </a:txBody>
                  <a:tcPr marL="1300" marR="1300" marT="1300" marB="0" anchor="ctr">
                    <a:noFill/>
                  </a:tcPr>
                </a:tc>
                <a:extLst>
                  <a:ext uri="{0D108BD9-81ED-4DB2-BD59-A6C34878D82A}">
                    <a16:rowId xmlns:a16="http://schemas.microsoft.com/office/drawing/2014/main" val="4043821061"/>
                  </a:ext>
                </a:extLst>
              </a:tr>
              <a:tr h="238854">
                <a:tc>
                  <a:txBody>
                    <a:bodyPr/>
                    <a:lstStyle/>
                    <a:p>
                      <a:pPr algn="l" rtl="0" fontAlgn="ctr">
                        <a:buClr>
                          <a:srgbClr val="000000"/>
                        </a:buClr>
                        <a:buSzPts val="1400"/>
                        <a:buFont typeface="Arial" panose="020B0604020202020204" pitchFamily="34" charset="0"/>
                        <a:buNone/>
                      </a:pPr>
                      <a:r>
                        <a:rPr lang="en-US" sz="1400" b="1" u="none" strike="noStrike" dirty="0">
                          <a:effectLst/>
                        </a:rPr>
                        <a:t>Alaska: Dan Sullivan</a:t>
                      </a:r>
                      <a:endParaRPr lang="en-US" sz="1400" b="1"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1" i="0" u="none" strike="noStrike" dirty="0">
                          <a:solidFill>
                            <a:srgbClr val="000000"/>
                          </a:solidFill>
                          <a:effectLst/>
                          <a:latin typeface="Calibri" panose="020F0502020204030204" pitchFamily="34" charset="0"/>
                        </a:rPr>
                        <a:t>Alabama: Doug Jones</a:t>
                      </a:r>
                    </a:p>
                  </a:txBody>
                  <a:tcPr marL="6350" marR="6350" marT="0" marB="0" anchor="ctr">
                    <a:noFill/>
                  </a:tcPr>
                </a:tc>
                <a:extLst>
                  <a:ext uri="{0D108BD9-81ED-4DB2-BD59-A6C34878D82A}">
                    <a16:rowId xmlns:a16="http://schemas.microsoft.com/office/drawing/2014/main" val="2056046116"/>
                  </a:ext>
                </a:extLst>
              </a:tr>
              <a:tr h="238854">
                <a:tc>
                  <a:txBody>
                    <a:bodyPr/>
                    <a:lstStyle/>
                    <a:p>
                      <a:pPr algn="l" rtl="0" fontAlgn="ctr">
                        <a:buClr>
                          <a:srgbClr val="000000"/>
                        </a:buClr>
                        <a:buSzPts val="1400"/>
                        <a:buFont typeface="Arial" panose="020B0604020202020204" pitchFamily="34" charset="0"/>
                        <a:buNone/>
                      </a:pPr>
                      <a:r>
                        <a:rPr lang="en-US" sz="1400" b="1" u="none" strike="noStrike" dirty="0">
                          <a:effectLst/>
                        </a:rPr>
                        <a:t>Arizona: Martha McSally</a:t>
                      </a:r>
                      <a:endParaRPr lang="en-US" sz="1400" b="1"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Delaware: Chris Coons</a:t>
                      </a:r>
                    </a:p>
                  </a:txBody>
                  <a:tcPr marL="6350" marR="6350" marT="0" marB="0" anchor="ctr">
                    <a:noFill/>
                  </a:tcPr>
                </a:tc>
                <a:extLst>
                  <a:ext uri="{0D108BD9-81ED-4DB2-BD59-A6C34878D82A}">
                    <a16:rowId xmlns:a16="http://schemas.microsoft.com/office/drawing/2014/main" val="1773614250"/>
                  </a:ext>
                </a:extLst>
              </a:tr>
              <a:tr h="238854">
                <a:tc>
                  <a:txBody>
                    <a:bodyPr/>
                    <a:lstStyle/>
                    <a:p>
                      <a:pPr algn="l" rtl="0" fontAlgn="ctr">
                        <a:buClr>
                          <a:srgbClr val="000000"/>
                        </a:buClr>
                        <a:buSzPts val="1400"/>
                        <a:buFont typeface="Arial" panose="020B0604020202020204" pitchFamily="34" charset="0"/>
                        <a:buNone/>
                      </a:pPr>
                      <a:r>
                        <a:rPr lang="en-US" sz="1400" u="none" strike="noStrike" dirty="0">
                          <a:effectLst/>
                        </a:rPr>
                        <a:t>Arkansas: Tom Cotton</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Illinois: Dick Durbin</a:t>
                      </a:r>
                    </a:p>
                  </a:txBody>
                  <a:tcPr marL="6350" marR="6350" marT="0" marB="0" anchor="ctr">
                    <a:noFill/>
                  </a:tcPr>
                </a:tc>
                <a:extLst>
                  <a:ext uri="{0D108BD9-81ED-4DB2-BD59-A6C34878D82A}">
                    <a16:rowId xmlns:a16="http://schemas.microsoft.com/office/drawing/2014/main" val="1598798355"/>
                  </a:ext>
                </a:extLst>
              </a:tr>
              <a:tr h="238854">
                <a:tc>
                  <a:txBody>
                    <a:bodyPr/>
                    <a:lstStyle/>
                    <a:p>
                      <a:pPr marL="0" marR="0" lvl="0" indent="0" algn="l" defTabSz="914400" rtl="0" eaLnBrk="1" fontAlgn="ctr" latinLnBrk="0" hangingPunct="1">
                        <a:lnSpc>
                          <a:spcPct val="100000"/>
                        </a:lnSpc>
                        <a:spcBef>
                          <a:spcPts val="0"/>
                        </a:spcBef>
                        <a:spcAft>
                          <a:spcPts val="0"/>
                        </a:spcAft>
                        <a:buClr>
                          <a:srgbClr val="000000"/>
                        </a:buClr>
                        <a:buSzPts val="1400"/>
                        <a:buFont typeface="Arial" panose="020B0604020202020204" pitchFamily="34" charset="0"/>
                        <a:buNone/>
                        <a:tabLst/>
                        <a:defRPr/>
                      </a:pPr>
                      <a:r>
                        <a:rPr lang="en-US" sz="1400" u="none" strike="noStrike" dirty="0">
                          <a:effectLst/>
                        </a:rPr>
                        <a:t>Colorado: Cory Gardner</a:t>
                      </a:r>
                      <a:endParaRPr lang="en-US" sz="1400" b="1" i="0" u="none" strike="noStrike" dirty="0">
                        <a:solidFill>
                          <a:srgbClr val="000000"/>
                        </a:solidFill>
                        <a:effectLst/>
                        <a:latin typeface="Calibri" panose="020F050202020403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Massachusetts: Ed Markey</a:t>
                      </a:r>
                    </a:p>
                  </a:txBody>
                  <a:tcPr marL="6350" marR="6350" marT="0" marB="0" anchor="ctr">
                    <a:noFill/>
                  </a:tcPr>
                </a:tc>
                <a:extLst>
                  <a:ext uri="{0D108BD9-81ED-4DB2-BD59-A6C34878D82A}">
                    <a16:rowId xmlns:a16="http://schemas.microsoft.com/office/drawing/2014/main" val="2031326325"/>
                  </a:ext>
                </a:extLst>
              </a:tr>
              <a:tr h="238854">
                <a:tc>
                  <a:txBody>
                    <a:bodyPr/>
                    <a:lstStyle/>
                    <a:p>
                      <a:pPr algn="l" rtl="0" fontAlgn="ctr">
                        <a:buClr>
                          <a:srgbClr val="000000"/>
                        </a:buClr>
                        <a:buSzPts val="1400"/>
                        <a:buFont typeface="Arial" panose="020B0604020202020204" pitchFamily="34" charset="0"/>
                        <a:buNone/>
                      </a:pPr>
                      <a:r>
                        <a:rPr lang="en-US" sz="1400" b="1" u="none" strike="noStrike" dirty="0">
                          <a:effectLst/>
                        </a:rPr>
                        <a:t>Georgia: David Perdue and Kelly Loeffler</a:t>
                      </a:r>
                      <a:endParaRPr lang="en-US" sz="1400" b="1"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1" i="0" u="none" strike="noStrike" dirty="0">
                          <a:solidFill>
                            <a:srgbClr val="000000"/>
                          </a:solidFill>
                          <a:effectLst/>
                          <a:latin typeface="Calibri" panose="020F0502020204030204" pitchFamily="34" charset="0"/>
                        </a:rPr>
                        <a:t>Michigan: Gary Peters</a:t>
                      </a:r>
                    </a:p>
                  </a:txBody>
                  <a:tcPr marL="6350" marR="6350" marT="0" marB="0" anchor="ctr">
                    <a:noFill/>
                  </a:tcPr>
                </a:tc>
                <a:extLst>
                  <a:ext uri="{0D108BD9-81ED-4DB2-BD59-A6C34878D82A}">
                    <a16:rowId xmlns:a16="http://schemas.microsoft.com/office/drawing/2014/main" val="1115361367"/>
                  </a:ext>
                </a:extLst>
              </a:tr>
              <a:tr h="238854">
                <a:tc>
                  <a:txBody>
                    <a:bodyPr/>
                    <a:lstStyle/>
                    <a:p>
                      <a:pPr algn="l" rtl="0" fontAlgn="ctr">
                        <a:buClr>
                          <a:srgbClr val="000000"/>
                        </a:buClr>
                        <a:buSzPts val="1400"/>
                        <a:buFont typeface="Arial" panose="020B0604020202020204" pitchFamily="34" charset="0"/>
                        <a:buNone/>
                      </a:pPr>
                      <a:r>
                        <a:rPr lang="en-US" sz="1400" u="none" strike="noStrike" dirty="0">
                          <a:effectLst/>
                        </a:rPr>
                        <a:t>Idaho: Jim </a:t>
                      </a:r>
                      <a:r>
                        <a:rPr lang="en-US" sz="1400" u="none" strike="noStrike" dirty="0" err="1">
                          <a:effectLst/>
                        </a:rPr>
                        <a:t>Risch</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Minnesota: Tina Smith</a:t>
                      </a:r>
                    </a:p>
                  </a:txBody>
                  <a:tcPr marL="6350" marR="6350" marT="0" marB="0" anchor="ctr">
                    <a:noFill/>
                  </a:tcPr>
                </a:tc>
                <a:extLst>
                  <a:ext uri="{0D108BD9-81ED-4DB2-BD59-A6C34878D82A}">
                    <a16:rowId xmlns:a16="http://schemas.microsoft.com/office/drawing/2014/main" val="1599831092"/>
                  </a:ext>
                </a:extLst>
              </a:tr>
              <a:tr h="238854">
                <a:tc>
                  <a:txBody>
                    <a:bodyPr/>
                    <a:lstStyle/>
                    <a:p>
                      <a:pPr algn="l" rtl="0" fontAlgn="ctr">
                        <a:buClr>
                          <a:srgbClr val="000000"/>
                        </a:buClr>
                        <a:buSzPts val="1400"/>
                        <a:buFont typeface="Arial" panose="020B0604020202020204" pitchFamily="34" charset="0"/>
                        <a:buNone/>
                      </a:pPr>
                      <a:r>
                        <a:rPr lang="en-US" sz="1400" b="1" u="none" strike="noStrike" dirty="0">
                          <a:effectLst/>
                        </a:rPr>
                        <a:t>Iowa: Joni Ernst</a:t>
                      </a:r>
                      <a:endParaRPr lang="en-US" sz="1400" b="1"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New Hampshire: Jeanne </a:t>
                      </a:r>
                      <a:r>
                        <a:rPr lang="en-US" sz="1400" b="0" i="0" u="none" strike="noStrike" dirty="0" err="1">
                          <a:solidFill>
                            <a:srgbClr val="000000"/>
                          </a:solidFill>
                          <a:effectLst/>
                          <a:latin typeface="Calibri" panose="020F0502020204030204" pitchFamily="34" charset="0"/>
                        </a:rPr>
                        <a:t>Shaheen</a:t>
                      </a:r>
                      <a:endParaRPr lang="en-US" sz="1400" b="0" i="0" u="none" strike="noStrike" dirty="0">
                        <a:solidFill>
                          <a:srgbClr val="000000"/>
                        </a:solidFill>
                        <a:effectLst/>
                        <a:latin typeface="Calibri" panose="020F0502020204030204" pitchFamily="34" charset="0"/>
                      </a:endParaRPr>
                    </a:p>
                  </a:txBody>
                  <a:tcPr marL="6350" marR="6350" marT="0" marB="0" anchor="ctr">
                    <a:noFill/>
                  </a:tcPr>
                </a:tc>
                <a:extLst>
                  <a:ext uri="{0D108BD9-81ED-4DB2-BD59-A6C34878D82A}">
                    <a16:rowId xmlns:a16="http://schemas.microsoft.com/office/drawing/2014/main" val="1841298739"/>
                  </a:ext>
                </a:extLst>
              </a:tr>
              <a:tr h="238854">
                <a:tc>
                  <a:txBody>
                    <a:bodyPr/>
                    <a:lstStyle/>
                    <a:p>
                      <a:pPr algn="l" rtl="0" fontAlgn="ctr">
                        <a:buClr>
                          <a:srgbClr val="000000"/>
                        </a:buClr>
                        <a:buSzPts val="1400"/>
                        <a:buFont typeface="Arial" panose="020B0604020202020204" pitchFamily="34" charset="0"/>
                        <a:buNone/>
                      </a:pPr>
                      <a:r>
                        <a:rPr lang="en-US" sz="1400" u="none" strike="noStrike" dirty="0">
                          <a:effectLst/>
                        </a:rPr>
                        <a:t>Kansas: Pat Roberts</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New Jersey: Cory Booker</a:t>
                      </a:r>
                    </a:p>
                  </a:txBody>
                  <a:tcPr marL="6350" marR="6350" marT="0" marB="0" anchor="ctr">
                    <a:noFill/>
                  </a:tcPr>
                </a:tc>
                <a:extLst>
                  <a:ext uri="{0D108BD9-81ED-4DB2-BD59-A6C34878D82A}">
                    <a16:rowId xmlns:a16="http://schemas.microsoft.com/office/drawing/2014/main" val="3899742913"/>
                  </a:ext>
                </a:extLst>
              </a:tr>
              <a:tr h="238854">
                <a:tc>
                  <a:txBody>
                    <a:bodyPr/>
                    <a:lstStyle/>
                    <a:p>
                      <a:pPr algn="l" rtl="0" fontAlgn="ctr">
                        <a:buClr>
                          <a:srgbClr val="000000"/>
                        </a:buClr>
                        <a:buSzPts val="1400"/>
                        <a:buFont typeface="Arial" panose="020B0604020202020204" pitchFamily="34" charset="0"/>
                        <a:buNone/>
                      </a:pPr>
                      <a:r>
                        <a:rPr lang="en-US" sz="1400" u="none" strike="noStrike" dirty="0">
                          <a:effectLst/>
                        </a:rPr>
                        <a:t>Kentucky: Mitch McConnell</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New Mexico: Tom Udall</a:t>
                      </a:r>
                    </a:p>
                  </a:txBody>
                  <a:tcPr marL="6350" marR="6350" marT="0" marB="0" anchor="ctr">
                    <a:noFill/>
                  </a:tcPr>
                </a:tc>
                <a:extLst>
                  <a:ext uri="{0D108BD9-81ED-4DB2-BD59-A6C34878D82A}">
                    <a16:rowId xmlns:a16="http://schemas.microsoft.com/office/drawing/2014/main" val="1285968142"/>
                  </a:ext>
                </a:extLst>
              </a:tr>
              <a:tr h="238854">
                <a:tc>
                  <a:txBody>
                    <a:bodyPr/>
                    <a:lstStyle/>
                    <a:p>
                      <a:pPr algn="l" rtl="0" fontAlgn="ctr">
                        <a:buClr>
                          <a:srgbClr val="000000"/>
                        </a:buClr>
                        <a:buSzPts val="1400"/>
                        <a:buFont typeface="Arial" panose="020B0604020202020204" pitchFamily="34" charset="0"/>
                        <a:buNone/>
                      </a:pPr>
                      <a:r>
                        <a:rPr lang="en-US" sz="1400" u="none" strike="noStrike" dirty="0">
                          <a:effectLst/>
                        </a:rPr>
                        <a:t>Louisiana: Bill Cassidy</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Oregon: Jeff Merkley</a:t>
                      </a:r>
                    </a:p>
                  </a:txBody>
                  <a:tcPr marL="6350" marR="6350" marT="0" marB="0" anchor="ctr">
                    <a:noFill/>
                  </a:tcPr>
                </a:tc>
                <a:extLst>
                  <a:ext uri="{0D108BD9-81ED-4DB2-BD59-A6C34878D82A}">
                    <a16:rowId xmlns:a16="http://schemas.microsoft.com/office/drawing/2014/main" val="772324687"/>
                  </a:ext>
                </a:extLst>
              </a:tr>
              <a:tr h="238854">
                <a:tc>
                  <a:txBody>
                    <a:bodyPr/>
                    <a:lstStyle/>
                    <a:p>
                      <a:pPr algn="l" rtl="0" fontAlgn="ctr">
                        <a:buClr>
                          <a:srgbClr val="000000"/>
                        </a:buClr>
                        <a:buSzPts val="1400"/>
                        <a:buFont typeface="Arial" panose="020B0604020202020204" pitchFamily="34" charset="0"/>
                        <a:buNone/>
                      </a:pPr>
                      <a:r>
                        <a:rPr lang="en-US" sz="1400" b="1" u="none" strike="noStrike" dirty="0">
                          <a:effectLst/>
                        </a:rPr>
                        <a:t>Maine: Susan Collins</a:t>
                      </a:r>
                      <a:endParaRPr lang="en-US" sz="1400" b="1"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Rhode Island: Jack Reed</a:t>
                      </a:r>
                    </a:p>
                  </a:txBody>
                  <a:tcPr marL="6350" marR="6350" marT="0" marB="0" anchor="ctr">
                    <a:noFill/>
                  </a:tcPr>
                </a:tc>
                <a:extLst>
                  <a:ext uri="{0D108BD9-81ED-4DB2-BD59-A6C34878D82A}">
                    <a16:rowId xmlns:a16="http://schemas.microsoft.com/office/drawing/2014/main" val="356314013"/>
                  </a:ext>
                </a:extLst>
              </a:tr>
              <a:tr h="238854">
                <a:tc>
                  <a:txBody>
                    <a:bodyPr/>
                    <a:lstStyle/>
                    <a:p>
                      <a:pPr algn="l" rtl="0" fontAlgn="ctr">
                        <a:buClr>
                          <a:srgbClr val="000000"/>
                        </a:buClr>
                        <a:buSzPts val="1400"/>
                        <a:buFont typeface="Arial" panose="020B0604020202020204" pitchFamily="34" charset="0"/>
                        <a:buNone/>
                      </a:pPr>
                      <a:r>
                        <a:rPr lang="en-US" sz="1400" u="none" strike="noStrike" dirty="0">
                          <a:effectLst/>
                        </a:rPr>
                        <a:t>Mississippi: Cindy Hyde-Smith</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r>
                        <a:rPr lang="en-US" sz="1400" b="0" i="0" u="none" strike="noStrike" dirty="0">
                          <a:solidFill>
                            <a:srgbClr val="000000"/>
                          </a:solidFill>
                          <a:effectLst/>
                          <a:latin typeface="Calibri" panose="020F0502020204030204" pitchFamily="34" charset="0"/>
                        </a:rPr>
                        <a:t>Virginia: Mark Warner</a:t>
                      </a:r>
                    </a:p>
                  </a:txBody>
                  <a:tcPr marL="6350" marR="6350" marT="0" marB="0" anchor="ctr">
                    <a:noFill/>
                  </a:tcPr>
                </a:tc>
                <a:extLst>
                  <a:ext uri="{0D108BD9-81ED-4DB2-BD59-A6C34878D82A}">
                    <a16:rowId xmlns:a16="http://schemas.microsoft.com/office/drawing/2014/main" val="1727530233"/>
                  </a:ext>
                </a:extLst>
              </a:tr>
              <a:tr h="204732">
                <a:tc>
                  <a:txBody>
                    <a:bodyPr/>
                    <a:lstStyle/>
                    <a:p>
                      <a:pPr algn="l" rtl="0" fontAlgn="ctr">
                        <a:buClr>
                          <a:srgbClr val="000000"/>
                        </a:buClr>
                        <a:buSzPts val="1400"/>
                        <a:buFont typeface="Arial" panose="020B0604020202020204" pitchFamily="34" charset="0"/>
                        <a:buNone/>
                      </a:pPr>
                      <a:r>
                        <a:rPr lang="en-US" sz="1400" b="1" u="none" strike="noStrike" dirty="0">
                          <a:effectLst/>
                        </a:rPr>
                        <a:t>Montana: Steve </a:t>
                      </a:r>
                      <a:r>
                        <a:rPr lang="en-US" sz="1400" b="1" u="none" strike="noStrike" dirty="0" err="1">
                          <a:effectLst/>
                        </a:rPr>
                        <a:t>Daines</a:t>
                      </a:r>
                      <a:endParaRPr lang="en-US" sz="1400" b="1"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1"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2938396274"/>
                  </a:ext>
                </a:extLst>
              </a:tr>
              <a:tr h="204732">
                <a:tc>
                  <a:txBody>
                    <a:bodyPr/>
                    <a:lstStyle/>
                    <a:p>
                      <a:pPr algn="l" rtl="0" fontAlgn="ctr">
                        <a:buClr>
                          <a:srgbClr val="000000"/>
                        </a:buClr>
                        <a:buSzPts val="1400"/>
                        <a:buFont typeface="Arial" panose="020B0604020202020204" pitchFamily="34" charset="0"/>
                        <a:buNone/>
                      </a:pPr>
                      <a:r>
                        <a:rPr lang="en-US" sz="1400" u="none" strike="noStrike" dirty="0">
                          <a:effectLst/>
                        </a:rPr>
                        <a:t>Nebraska: Ben </a:t>
                      </a:r>
                      <a:r>
                        <a:rPr lang="en-US" sz="1400" u="none" strike="noStrike" dirty="0" err="1">
                          <a:effectLst/>
                        </a:rPr>
                        <a:t>Sasse</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0"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1511435284"/>
                  </a:ext>
                </a:extLst>
              </a:tr>
              <a:tr h="204732">
                <a:tc>
                  <a:txBody>
                    <a:bodyPr/>
                    <a:lstStyle/>
                    <a:p>
                      <a:pPr algn="l" rtl="0" fontAlgn="ctr">
                        <a:buClr>
                          <a:srgbClr val="000000"/>
                        </a:buClr>
                        <a:buSzPts val="1400"/>
                        <a:buFont typeface="Arial" panose="020B0604020202020204" pitchFamily="34" charset="0"/>
                        <a:buNone/>
                      </a:pPr>
                      <a:r>
                        <a:rPr lang="en-US" sz="1400" u="none" strike="noStrike" dirty="0">
                          <a:effectLst/>
                        </a:rPr>
                        <a:t>North Carolina: Thom Tillis</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0"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575469711"/>
                  </a:ext>
                </a:extLst>
              </a:tr>
              <a:tr h="204732">
                <a:tc>
                  <a:txBody>
                    <a:bodyPr/>
                    <a:lstStyle/>
                    <a:p>
                      <a:pPr algn="l" rtl="0" fontAlgn="ctr">
                        <a:buClr>
                          <a:srgbClr val="000000"/>
                        </a:buClr>
                        <a:buSzPts val="1400"/>
                        <a:buFont typeface="Arial" panose="020B0604020202020204" pitchFamily="34" charset="0"/>
                        <a:buNone/>
                      </a:pPr>
                      <a:r>
                        <a:rPr lang="en-US" sz="1400" u="none" strike="noStrike" dirty="0">
                          <a:effectLst/>
                        </a:rPr>
                        <a:t>Oklahoma: Jim Inhofe</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0"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265389541"/>
                  </a:ext>
                </a:extLst>
              </a:tr>
              <a:tr h="204732">
                <a:tc>
                  <a:txBody>
                    <a:bodyPr/>
                    <a:lstStyle/>
                    <a:p>
                      <a:pPr algn="l" rtl="0" fontAlgn="ctr">
                        <a:buClr>
                          <a:srgbClr val="000000"/>
                        </a:buClr>
                        <a:buSzPts val="1400"/>
                        <a:buFont typeface="Arial" panose="020B0604020202020204" pitchFamily="34" charset="0"/>
                        <a:buNone/>
                      </a:pPr>
                      <a:r>
                        <a:rPr lang="en-US" sz="1400" u="none" strike="noStrike" dirty="0">
                          <a:effectLst/>
                        </a:rPr>
                        <a:t>South Carolina: Lindsey Graham</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0"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3498765973"/>
                  </a:ext>
                </a:extLst>
              </a:tr>
              <a:tr h="204732">
                <a:tc>
                  <a:txBody>
                    <a:bodyPr/>
                    <a:lstStyle/>
                    <a:p>
                      <a:pPr algn="l" rtl="0" fontAlgn="ctr">
                        <a:buClr>
                          <a:srgbClr val="000000"/>
                        </a:buClr>
                        <a:buSzPts val="1400"/>
                        <a:buFont typeface="Arial" panose="020B0604020202020204" pitchFamily="34" charset="0"/>
                        <a:buNone/>
                      </a:pPr>
                      <a:r>
                        <a:rPr lang="en-US" sz="1400" u="none" strike="noStrike" dirty="0">
                          <a:effectLst/>
                        </a:rPr>
                        <a:t>South Dakota: Mike Rounds</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0"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1647033761"/>
                  </a:ext>
                </a:extLst>
              </a:tr>
              <a:tr h="204732">
                <a:tc>
                  <a:txBody>
                    <a:bodyPr/>
                    <a:lstStyle/>
                    <a:p>
                      <a:pPr algn="l" rtl="0" fontAlgn="ctr">
                        <a:buClr>
                          <a:srgbClr val="000000"/>
                        </a:buClr>
                        <a:buSzPts val="1400"/>
                        <a:buFont typeface="Arial" panose="020B0604020202020204" pitchFamily="34" charset="0"/>
                        <a:buNone/>
                      </a:pPr>
                      <a:r>
                        <a:rPr lang="en-US" sz="1400" u="none" strike="noStrike" dirty="0">
                          <a:effectLst/>
                        </a:rPr>
                        <a:t>Tennessee: Lamar Alexander</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0"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1065085881"/>
                  </a:ext>
                </a:extLst>
              </a:tr>
              <a:tr h="204732">
                <a:tc>
                  <a:txBody>
                    <a:bodyPr/>
                    <a:lstStyle/>
                    <a:p>
                      <a:pPr algn="l" rtl="0" fontAlgn="ctr">
                        <a:buClr>
                          <a:srgbClr val="000000"/>
                        </a:buClr>
                        <a:buSzPts val="1400"/>
                        <a:buFont typeface="Arial" panose="020B0604020202020204" pitchFamily="34" charset="0"/>
                        <a:buNone/>
                      </a:pPr>
                      <a:r>
                        <a:rPr lang="en-US" sz="1400" b="1" u="none" strike="noStrike" dirty="0">
                          <a:effectLst/>
                        </a:rPr>
                        <a:t>Texas: John Cornyn</a:t>
                      </a:r>
                      <a:endParaRPr lang="en-US" sz="1400" b="1"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1"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3449077994"/>
                  </a:ext>
                </a:extLst>
              </a:tr>
              <a:tr h="204732">
                <a:tc>
                  <a:txBody>
                    <a:bodyPr/>
                    <a:lstStyle/>
                    <a:p>
                      <a:pPr algn="l" rtl="0" fontAlgn="ctr">
                        <a:buClr>
                          <a:srgbClr val="000000"/>
                        </a:buClr>
                        <a:buSzPts val="1400"/>
                        <a:buFont typeface="Arial" panose="020B0604020202020204" pitchFamily="34" charset="0"/>
                        <a:buNone/>
                      </a:pPr>
                      <a:r>
                        <a:rPr lang="en-US" sz="1400" u="none" strike="noStrike" dirty="0">
                          <a:effectLst/>
                        </a:rPr>
                        <a:t>West Virginia: Shelley Moore Capito</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0"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854184370"/>
                  </a:ext>
                </a:extLst>
              </a:tr>
              <a:tr h="204732">
                <a:tc>
                  <a:txBody>
                    <a:bodyPr/>
                    <a:lstStyle/>
                    <a:p>
                      <a:pPr algn="l" rtl="0" fontAlgn="ctr">
                        <a:buClr>
                          <a:srgbClr val="000000"/>
                        </a:buClr>
                        <a:buSzPts val="1400"/>
                        <a:buFont typeface="Arial" panose="020B0604020202020204" pitchFamily="34" charset="0"/>
                        <a:buNone/>
                      </a:pPr>
                      <a:r>
                        <a:rPr lang="en-US" sz="1400" u="none" strike="noStrike" dirty="0">
                          <a:effectLst/>
                        </a:rPr>
                        <a:t>Wyoming: Mike Enzi</a:t>
                      </a:r>
                      <a:endParaRPr lang="en-US" sz="1400" b="0" i="0" u="none" strike="noStrike" dirty="0">
                        <a:solidFill>
                          <a:srgbClr val="000000"/>
                        </a:solidFill>
                        <a:effectLst/>
                        <a:latin typeface="Arial" panose="020B0604020202020204" pitchFamily="34" charset="0"/>
                      </a:endParaRPr>
                    </a:p>
                  </a:txBody>
                  <a:tcPr marL="1300" marR="1300" marT="0" marB="0" anchor="ctr">
                    <a:noFill/>
                  </a:tcPr>
                </a:tc>
                <a:tc>
                  <a:txBody>
                    <a:bodyPr/>
                    <a:lstStyle/>
                    <a:p>
                      <a:pPr algn="l" rtl="0" fontAlgn="ctr">
                        <a:buClr>
                          <a:srgbClr val="000000"/>
                        </a:buClr>
                        <a:buSzPts val="1400"/>
                        <a:buFont typeface="Arial" panose="020B0604020202020204" pitchFamily="34" charset="0"/>
                        <a:buChar char="•"/>
                      </a:pPr>
                      <a:endParaRPr lang="en-US" sz="1200" b="0" i="0" u="none" strike="noStrike" dirty="0">
                        <a:solidFill>
                          <a:srgbClr val="000000"/>
                        </a:solidFill>
                        <a:effectLst/>
                        <a:latin typeface="Arial" panose="020B0604020202020204" pitchFamily="34" charset="0"/>
                      </a:endParaRPr>
                    </a:p>
                  </a:txBody>
                  <a:tcPr marL="1300" marR="1300" marT="0" marB="0" anchor="ctr">
                    <a:noFill/>
                  </a:tcPr>
                </a:tc>
                <a:extLst>
                  <a:ext uri="{0D108BD9-81ED-4DB2-BD59-A6C34878D82A}">
                    <a16:rowId xmlns:a16="http://schemas.microsoft.com/office/drawing/2014/main" val="2421246665"/>
                  </a:ext>
                </a:extLst>
              </a:tr>
            </a:tbl>
          </a:graphicData>
        </a:graphic>
      </p:graphicFrame>
    </p:spTree>
    <p:extLst>
      <p:ext uri="{BB962C8B-B14F-4D97-AF65-F5344CB8AC3E}">
        <p14:creationId xmlns:p14="http://schemas.microsoft.com/office/powerpoint/2010/main" val="2600264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 result for voters">
            <a:extLst>
              <a:ext uri="{FF2B5EF4-FFF2-40B4-BE49-F238E27FC236}">
                <a16:creationId xmlns:a16="http://schemas.microsoft.com/office/drawing/2014/main" id="{97D2E31B-5CBD-4AB2-9D0F-5568A63AF45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7105" b="4548"/>
          <a:stretch/>
        </p:blipFill>
        <p:spPr bwMode="auto">
          <a:xfrm>
            <a:off x="0" y="-1"/>
            <a:ext cx="12192000" cy="555522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a:extLst>
              <a:ext uri="{FF2B5EF4-FFF2-40B4-BE49-F238E27FC236}">
                <a16:creationId xmlns:a16="http://schemas.microsoft.com/office/drawing/2014/main" id="{E85E11EA-D45A-4D24-89FE-065E3913D351}"/>
              </a:ext>
            </a:extLst>
          </p:cNvPr>
          <p:cNvSpPr>
            <a:spLocks noGrp="1"/>
          </p:cNvSpPr>
          <p:nvPr>
            <p:ph type="title"/>
          </p:nvPr>
        </p:nvSpPr>
        <p:spPr>
          <a:xfrm>
            <a:off x="5739375" y="5861843"/>
            <a:ext cx="6452625" cy="959781"/>
          </a:xfrm>
        </p:spPr>
        <p:txBody>
          <a:bodyPr anchor="ctr"/>
          <a:lstStyle/>
          <a:p>
            <a:pPr algn="r"/>
            <a:r>
              <a:rPr lang="en-US" dirty="0"/>
              <a:t>Political Dynamics</a:t>
            </a:r>
          </a:p>
        </p:txBody>
      </p:sp>
    </p:spTree>
    <p:extLst>
      <p:ext uri="{BB962C8B-B14F-4D97-AF65-F5344CB8AC3E}">
        <p14:creationId xmlns:p14="http://schemas.microsoft.com/office/powerpoint/2010/main" val="4255475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12195-DB27-4668-854F-245CDB6FD60E}"/>
              </a:ext>
            </a:extLst>
          </p:cNvPr>
          <p:cNvSpPr>
            <a:spLocks noGrp="1"/>
          </p:cNvSpPr>
          <p:nvPr>
            <p:ph type="title"/>
          </p:nvPr>
        </p:nvSpPr>
        <p:spPr>
          <a:xfrm>
            <a:off x="335279" y="613749"/>
            <a:ext cx="11521440" cy="615703"/>
          </a:xfrm>
        </p:spPr>
        <p:txBody>
          <a:bodyPr>
            <a:noAutofit/>
          </a:bodyPr>
          <a:lstStyle/>
          <a:p>
            <a:r>
              <a:rPr lang="en-US" sz="2800" dirty="0">
                <a:cs typeface="Arial" panose="020B0604020202020204" pitchFamily="34" charset="0"/>
              </a:rPr>
              <a:t>Current Senate balance of power is 53 Rep, 47 Dem/Ind. Polling has Democrats leading in many Republican held states. If current trends hold, Democrats would win a net 6 seats, regaining control 53-47.</a:t>
            </a:r>
            <a:endParaRPr lang="en-US" sz="2800" dirty="0"/>
          </a:p>
        </p:txBody>
      </p:sp>
      <p:graphicFrame>
        <p:nvGraphicFramePr>
          <p:cNvPr id="4" name="Table 3">
            <a:extLst>
              <a:ext uri="{FF2B5EF4-FFF2-40B4-BE49-F238E27FC236}">
                <a16:creationId xmlns:a16="http://schemas.microsoft.com/office/drawing/2014/main" id="{1360D6B6-D122-4C78-B5A4-8CFC9E066C83}"/>
              </a:ext>
            </a:extLst>
          </p:cNvPr>
          <p:cNvGraphicFramePr>
            <a:graphicFrameLocks noGrp="1"/>
          </p:cNvGraphicFramePr>
          <p:nvPr>
            <p:extLst>
              <p:ext uri="{D42A27DB-BD31-4B8C-83A1-F6EECF244321}">
                <p14:modId xmlns:p14="http://schemas.microsoft.com/office/powerpoint/2010/main" val="880003460"/>
              </p:ext>
            </p:extLst>
          </p:nvPr>
        </p:nvGraphicFramePr>
        <p:xfrm>
          <a:off x="1557250" y="1626752"/>
          <a:ext cx="9530598" cy="4465320"/>
        </p:xfrm>
        <a:graphic>
          <a:graphicData uri="http://schemas.openxmlformats.org/drawingml/2006/table">
            <a:tbl>
              <a:tblPr>
                <a:tableStyleId>{5C22544A-7EE6-4342-B048-85BDC9FD1C3A}</a:tableStyleId>
              </a:tblPr>
              <a:tblGrid>
                <a:gridCol w="843798">
                  <a:extLst>
                    <a:ext uri="{9D8B030D-6E8A-4147-A177-3AD203B41FA5}">
                      <a16:colId xmlns:a16="http://schemas.microsoft.com/office/drawing/2014/main" val="326319977"/>
                    </a:ext>
                  </a:extLst>
                </a:gridCol>
                <a:gridCol w="1920240">
                  <a:extLst>
                    <a:ext uri="{9D8B030D-6E8A-4147-A177-3AD203B41FA5}">
                      <a16:colId xmlns:a16="http://schemas.microsoft.com/office/drawing/2014/main" val="3056526026"/>
                    </a:ext>
                  </a:extLst>
                </a:gridCol>
                <a:gridCol w="3749040">
                  <a:extLst>
                    <a:ext uri="{9D8B030D-6E8A-4147-A177-3AD203B41FA5}">
                      <a16:colId xmlns:a16="http://schemas.microsoft.com/office/drawing/2014/main" val="133569458"/>
                    </a:ext>
                  </a:extLst>
                </a:gridCol>
                <a:gridCol w="3017520">
                  <a:extLst>
                    <a:ext uri="{9D8B030D-6E8A-4147-A177-3AD203B41FA5}">
                      <a16:colId xmlns:a16="http://schemas.microsoft.com/office/drawing/2014/main" val="4012061420"/>
                    </a:ext>
                  </a:extLst>
                </a:gridCol>
              </a:tblGrid>
              <a:tr h="326497">
                <a:tc gridSpan="2">
                  <a:txBody>
                    <a:bodyPr/>
                    <a:lstStyle/>
                    <a:p>
                      <a:pPr algn="ctr" fontAlgn="b"/>
                      <a:r>
                        <a:rPr lang="en-US" sz="2400" b="1" i="0" u="none" strike="noStrike" dirty="0">
                          <a:solidFill>
                            <a:srgbClr val="000000"/>
                          </a:solidFill>
                          <a:effectLst/>
                          <a:latin typeface="Calibri" panose="020F0502020204030204" pitchFamily="34" charset="0"/>
                        </a:rPr>
                        <a:t>Incumbent</a:t>
                      </a:r>
                    </a:p>
                  </a:txBody>
                  <a:tcPr marL="6350" marR="6350" marT="6350" marB="0" anchor="b">
                    <a:solidFill>
                      <a:schemeClr val="bg1">
                        <a:lumMod val="75000"/>
                      </a:schemeClr>
                    </a:solidFill>
                  </a:tcPr>
                </a:tc>
                <a:tc hMerge="1">
                  <a:txBody>
                    <a:bodyPr/>
                    <a:lstStyle/>
                    <a:p>
                      <a:pPr algn="l" fontAlgn="b"/>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ctr" fontAlgn="b"/>
                      <a:r>
                        <a:rPr lang="en-US" sz="2400" b="1" i="0" u="none" strike="noStrike" dirty="0">
                          <a:solidFill>
                            <a:srgbClr val="000000"/>
                          </a:solidFill>
                          <a:effectLst/>
                          <a:latin typeface="Calibri" panose="020F0502020204030204" pitchFamily="34" charset="0"/>
                        </a:rPr>
                        <a:t>Current Polling (challenger)</a:t>
                      </a:r>
                    </a:p>
                  </a:txBody>
                  <a:tcPr marL="6350" marR="6350" marT="6350" marB="0" anchor="b">
                    <a:solidFill>
                      <a:schemeClr val="bg1">
                        <a:lumMod val="75000"/>
                      </a:schemeClr>
                    </a:solidFill>
                  </a:tcPr>
                </a:tc>
                <a:tc>
                  <a:txBody>
                    <a:bodyPr/>
                    <a:lstStyle/>
                    <a:p>
                      <a:pPr algn="ctr" fontAlgn="b"/>
                      <a:r>
                        <a:rPr lang="en-US" sz="2400" b="1" i="0" u="none" strike="noStrike" dirty="0">
                          <a:solidFill>
                            <a:srgbClr val="000000"/>
                          </a:solidFill>
                          <a:effectLst/>
                          <a:latin typeface="Calibri" panose="020F0502020204030204" pitchFamily="34" charset="0"/>
                        </a:rPr>
                        <a:t>Net Change (For Dems)</a:t>
                      </a:r>
                    </a:p>
                  </a:txBody>
                  <a:tcPr marL="6350" marR="6350" marT="6350" marB="0" anchor="b">
                    <a:solidFill>
                      <a:schemeClr val="bg1">
                        <a:lumMod val="75000"/>
                      </a:schemeClr>
                    </a:solidFill>
                  </a:tcPr>
                </a:tc>
                <a:extLst>
                  <a:ext uri="{0D108BD9-81ED-4DB2-BD59-A6C34878D82A}">
                    <a16:rowId xmlns:a16="http://schemas.microsoft.com/office/drawing/2014/main" val="140437145"/>
                  </a:ext>
                </a:extLst>
              </a:tr>
              <a:tr h="326497">
                <a:tc rowSpan="2">
                  <a:txBody>
                    <a:bodyPr/>
                    <a:lstStyle/>
                    <a:p>
                      <a:pPr algn="ctr" fontAlgn="b"/>
                      <a:r>
                        <a:rPr lang="en-US" sz="1800" b="1" i="0" u="none" strike="noStrike" dirty="0">
                          <a:solidFill>
                            <a:schemeClr val="bg1"/>
                          </a:solidFill>
                          <a:effectLst/>
                          <a:latin typeface="Calibri" panose="020F0502020204030204" pitchFamily="34" charset="0"/>
                        </a:rPr>
                        <a:t>Dem Held</a:t>
                      </a:r>
                    </a:p>
                  </a:txBody>
                  <a:tcPr marL="6350" marR="6350" marT="6350" marB="0" anchor="ctr">
                    <a:solidFill>
                      <a:srgbClr val="0070C0"/>
                    </a:solidFill>
                  </a:tcPr>
                </a:tc>
                <a:tc>
                  <a:txBody>
                    <a:bodyPr/>
                    <a:lstStyle/>
                    <a:p>
                      <a:pPr algn="l" fontAlgn="b"/>
                      <a:r>
                        <a:rPr lang="en-US" sz="2400" b="1" u="none" strike="noStrike" dirty="0">
                          <a:solidFill>
                            <a:schemeClr val="bg1"/>
                          </a:solidFill>
                          <a:effectLst/>
                        </a:rPr>
                        <a:t>AL - Jones</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0070C0"/>
                    </a:solidFill>
                  </a:tcPr>
                </a:tc>
                <a:tc>
                  <a:txBody>
                    <a:bodyPr/>
                    <a:lstStyle/>
                    <a:p>
                      <a:pPr algn="l" fontAlgn="b"/>
                      <a:r>
                        <a:rPr lang="en-US" sz="2400" b="1" u="none" strike="noStrike" dirty="0">
                          <a:effectLst/>
                        </a:rPr>
                        <a:t>R+2 (Tuberville/Sessions</a:t>
                      </a:r>
                      <a:endParaRPr lang="en-US" sz="2400" b="1" i="0" u="none" strike="noStrike" dirty="0">
                        <a:solidFill>
                          <a:srgbClr val="000000"/>
                        </a:solidFill>
                        <a:effectLst/>
                        <a:latin typeface="Calibri" panose="020F0502020204030204" pitchFamily="34" charset="0"/>
                      </a:endParaRPr>
                    </a:p>
                  </a:txBody>
                  <a:tcPr marL="6350" marR="6350" marT="6350" marB="0" anchor="ctr">
                    <a:solidFill>
                      <a:srgbClr val="FC8896"/>
                    </a:solidFill>
                  </a:tcPr>
                </a:tc>
                <a:tc>
                  <a:txBody>
                    <a:bodyPr/>
                    <a:lstStyle/>
                    <a:p>
                      <a:pPr algn="ctr" fontAlgn="b"/>
                      <a:r>
                        <a:rPr lang="en-US" sz="2400" b="1" i="0" u="none" strike="noStrike" dirty="0">
                          <a:solidFill>
                            <a:srgbClr val="C00000"/>
                          </a:solidFill>
                          <a:effectLst/>
                          <a:latin typeface="Calibri" panose="020F0502020204030204" pitchFamily="34" charset="0"/>
                        </a:rPr>
                        <a:t>-1</a:t>
                      </a:r>
                    </a:p>
                  </a:txBody>
                  <a:tcPr marL="6350" marR="6350" marT="6350" marB="0" anchor="ctr">
                    <a:noFill/>
                  </a:tcPr>
                </a:tc>
                <a:extLst>
                  <a:ext uri="{0D108BD9-81ED-4DB2-BD59-A6C34878D82A}">
                    <a16:rowId xmlns:a16="http://schemas.microsoft.com/office/drawing/2014/main" val="2083772992"/>
                  </a:ext>
                </a:extLst>
              </a:tr>
              <a:tr h="326497">
                <a:tc vMerge="1">
                  <a:txBody>
                    <a:bodyPr/>
                    <a:lstStyle/>
                    <a:p>
                      <a:pPr algn="ctr" fontAlgn="b"/>
                      <a:endParaRPr lang="en-US" sz="1800" b="1" i="0" u="none" strike="noStrike" dirty="0">
                        <a:solidFill>
                          <a:schemeClr val="bg1"/>
                        </a:solidFill>
                        <a:effectLst/>
                        <a:latin typeface="Calibri" panose="020F0502020204030204" pitchFamily="34" charset="0"/>
                      </a:endParaRPr>
                    </a:p>
                  </a:txBody>
                  <a:tcPr marL="6350" marR="6350" marT="6350" marB="0" anchor="ctr">
                    <a:solidFill>
                      <a:srgbClr val="0070C0"/>
                    </a:solidFill>
                  </a:tcPr>
                </a:tc>
                <a:tc>
                  <a:txBody>
                    <a:bodyPr/>
                    <a:lstStyle/>
                    <a:p>
                      <a:pPr algn="l" fontAlgn="b"/>
                      <a:r>
                        <a:rPr lang="en-US" sz="2400" b="1" i="0" u="none" strike="noStrike" dirty="0">
                          <a:solidFill>
                            <a:schemeClr val="bg1"/>
                          </a:solidFill>
                          <a:effectLst/>
                          <a:latin typeface="Calibri" panose="020F0502020204030204" pitchFamily="34" charset="0"/>
                        </a:rPr>
                        <a:t>MI – Peters</a:t>
                      </a:r>
                    </a:p>
                  </a:txBody>
                  <a:tcPr marL="6350" marR="6350" marT="6350" marB="0" anchor="ctr">
                    <a:solidFill>
                      <a:srgbClr val="0070C0"/>
                    </a:solidFill>
                  </a:tcPr>
                </a:tc>
                <a:tc>
                  <a:txBody>
                    <a:bodyPr/>
                    <a:lstStyle/>
                    <a:p>
                      <a:pPr algn="l" fontAlgn="b"/>
                      <a:r>
                        <a:rPr lang="en-US" sz="2400" b="1" i="0" u="none" strike="noStrike" dirty="0">
                          <a:solidFill>
                            <a:srgbClr val="000000"/>
                          </a:solidFill>
                          <a:effectLst/>
                          <a:latin typeface="Calibri" panose="020F0502020204030204" pitchFamily="34" charset="0"/>
                        </a:rPr>
                        <a:t>D+7 (James)</a:t>
                      </a:r>
                    </a:p>
                  </a:txBody>
                  <a:tcPr marL="6350" marR="6350" marT="6350" marB="0" anchor="ctr">
                    <a:solidFill>
                      <a:srgbClr val="00B0F0"/>
                    </a:solidFill>
                  </a:tcPr>
                </a:tc>
                <a:tc>
                  <a:txBody>
                    <a:bodyPr/>
                    <a:lstStyle/>
                    <a:p>
                      <a:pPr algn="ctr" fontAlgn="b"/>
                      <a:r>
                        <a:rPr lang="en-US" sz="2400" b="1" i="0" u="none" strike="noStrike" dirty="0">
                          <a:solidFill>
                            <a:srgbClr val="000000"/>
                          </a:solidFill>
                          <a:effectLst/>
                          <a:latin typeface="Calibri" panose="020F0502020204030204" pitchFamily="34" charset="0"/>
                        </a:rPr>
                        <a:t>0</a:t>
                      </a:r>
                    </a:p>
                  </a:txBody>
                  <a:tcPr marL="6350" marR="6350" marT="6350" marB="0" anchor="ctr">
                    <a:noFill/>
                  </a:tcPr>
                </a:tc>
                <a:extLst>
                  <a:ext uri="{0D108BD9-81ED-4DB2-BD59-A6C34878D82A}">
                    <a16:rowId xmlns:a16="http://schemas.microsoft.com/office/drawing/2014/main" val="556936216"/>
                  </a:ext>
                </a:extLst>
              </a:tr>
              <a:tr h="326497">
                <a:tc rowSpan="9">
                  <a:txBody>
                    <a:bodyPr/>
                    <a:lstStyle/>
                    <a:p>
                      <a:pPr algn="ctr" fontAlgn="b"/>
                      <a:r>
                        <a:rPr lang="en-US" sz="1800" b="1" i="0" u="none" strike="noStrike" dirty="0">
                          <a:solidFill>
                            <a:schemeClr val="bg1"/>
                          </a:solidFill>
                          <a:effectLst/>
                          <a:latin typeface="Calibri" panose="020F0502020204030204" pitchFamily="34" charset="0"/>
                        </a:rPr>
                        <a:t>Rep Held</a:t>
                      </a:r>
                    </a:p>
                  </a:txBody>
                  <a:tcPr marL="6350" marR="6350" marT="6350" marB="0" anchor="ctr">
                    <a:solidFill>
                      <a:srgbClr val="C00000"/>
                    </a:solidFill>
                  </a:tcPr>
                </a:tc>
                <a:tc>
                  <a:txBody>
                    <a:bodyPr/>
                    <a:lstStyle/>
                    <a:p>
                      <a:pPr algn="l" fontAlgn="b"/>
                      <a:r>
                        <a:rPr lang="en-US" sz="2400" b="1" u="none" strike="noStrike" dirty="0">
                          <a:solidFill>
                            <a:schemeClr val="bg1"/>
                          </a:solidFill>
                          <a:effectLst/>
                        </a:rPr>
                        <a:t>AZ-McSally</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C00000"/>
                    </a:solidFill>
                  </a:tcPr>
                </a:tc>
                <a:tc>
                  <a:txBody>
                    <a:bodyPr/>
                    <a:lstStyle/>
                    <a:p>
                      <a:pPr algn="l" fontAlgn="b"/>
                      <a:r>
                        <a:rPr lang="en-US" sz="2400" b="1" u="none" strike="noStrike" dirty="0">
                          <a:effectLst/>
                        </a:rPr>
                        <a:t>D+7 (Kelly)</a:t>
                      </a:r>
                      <a:endParaRPr lang="en-US" sz="2400" b="1" i="0" u="none" strike="noStrike" dirty="0">
                        <a:solidFill>
                          <a:srgbClr val="000000"/>
                        </a:solidFill>
                        <a:effectLst/>
                        <a:latin typeface="Calibri" panose="020F0502020204030204" pitchFamily="34" charset="0"/>
                      </a:endParaRPr>
                    </a:p>
                  </a:txBody>
                  <a:tcPr marL="6350" marR="6350" marT="6350" marB="0" anchor="ctr">
                    <a:solidFill>
                      <a:srgbClr val="00B0F0"/>
                    </a:solidFill>
                  </a:tcPr>
                </a:tc>
                <a:tc>
                  <a:txBody>
                    <a:bodyPr/>
                    <a:lstStyle/>
                    <a:p>
                      <a:pPr algn="ctr" fontAlgn="b"/>
                      <a:r>
                        <a:rPr lang="en-US" sz="2400" b="1" i="0" u="none" strike="noStrike" dirty="0">
                          <a:solidFill>
                            <a:srgbClr val="0070C0"/>
                          </a:solidFill>
                          <a:effectLst/>
                          <a:latin typeface="Calibri" panose="020F0502020204030204" pitchFamily="34" charset="0"/>
                        </a:rPr>
                        <a:t>+1</a:t>
                      </a:r>
                    </a:p>
                  </a:txBody>
                  <a:tcPr marL="6350" marR="6350" marT="6350" marB="0" anchor="ctr">
                    <a:noFill/>
                  </a:tcPr>
                </a:tc>
                <a:extLst>
                  <a:ext uri="{0D108BD9-81ED-4DB2-BD59-A6C34878D82A}">
                    <a16:rowId xmlns:a16="http://schemas.microsoft.com/office/drawing/2014/main" val="2070543638"/>
                  </a:ext>
                </a:extLst>
              </a:tr>
              <a:tr h="326497">
                <a:tc vMerge="1">
                  <a:txBody>
                    <a:bodyPr/>
                    <a:lstStyle/>
                    <a:p>
                      <a:pPr algn="l" fontAlgn="b"/>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US" sz="2400" b="1" u="none" strike="noStrike" dirty="0">
                          <a:solidFill>
                            <a:schemeClr val="bg1"/>
                          </a:solidFill>
                          <a:effectLst/>
                        </a:rPr>
                        <a:t>CO-Gardner</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C00000"/>
                    </a:solidFill>
                  </a:tcPr>
                </a:tc>
                <a:tc>
                  <a:txBody>
                    <a:bodyPr/>
                    <a:lstStyle/>
                    <a:p>
                      <a:pPr algn="l" fontAlgn="b"/>
                      <a:r>
                        <a:rPr lang="en-US" sz="2400" b="1" u="none" strike="noStrike" dirty="0">
                          <a:effectLst/>
                        </a:rPr>
                        <a:t>D+11 (Hickenlooper)</a:t>
                      </a:r>
                      <a:endParaRPr lang="en-US" sz="2400" b="1" i="0" u="none" strike="noStrike" dirty="0">
                        <a:solidFill>
                          <a:srgbClr val="000000"/>
                        </a:solidFill>
                        <a:effectLst/>
                        <a:latin typeface="Calibri" panose="020F0502020204030204" pitchFamily="34" charset="0"/>
                      </a:endParaRPr>
                    </a:p>
                  </a:txBody>
                  <a:tcPr marL="6350" marR="6350" marT="6350" marB="0" anchor="ctr">
                    <a:solidFill>
                      <a:srgbClr val="00B0F0"/>
                    </a:solidFill>
                  </a:tcPr>
                </a:tc>
                <a:tc>
                  <a:txBody>
                    <a:bodyPr/>
                    <a:lstStyle/>
                    <a:p>
                      <a:pPr algn="ctr" fontAlgn="b"/>
                      <a:r>
                        <a:rPr lang="en-US" sz="2400" b="1" i="0" u="none" strike="noStrike" dirty="0">
                          <a:solidFill>
                            <a:srgbClr val="0070C0"/>
                          </a:solidFill>
                          <a:effectLst/>
                          <a:latin typeface="Calibri" panose="020F0502020204030204" pitchFamily="34" charset="0"/>
                        </a:rPr>
                        <a:t>+1</a:t>
                      </a:r>
                    </a:p>
                  </a:txBody>
                  <a:tcPr marL="6350" marR="6350" marT="6350" marB="0" anchor="ctr">
                    <a:noFill/>
                  </a:tcPr>
                </a:tc>
                <a:extLst>
                  <a:ext uri="{0D108BD9-81ED-4DB2-BD59-A6C34878D82A}">
                    <a16:rowId xmlns:a16="http://schemas.microsoft.com/office/drawing/2014/main" val="1109119126"/>
                  </a:ext>
                </a:extLst>
              </a:tr>
              <a:tr h="326497">
                <a:tc vMerge="1">
                  <a:txBody>
                    <a:bodyPr/>
                    <a:lstStyle/>
                    <a:p>
                      <a:pPr algn="l" fontAlgn="b"/>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US" sz="2400" b="1" u="none" strike="noStrike" dirty="0">
                          <a:solidFill>
                            <a:schemeClr val="bg1"/>
                          </a:solidFill>
                          <a:effectLst/>
                        </a:rPr>
                        <a:t>ME-Collins</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C00000"/>
                    </a:solidFill>
                  </a:tcPr>
                </a:tc>
                <a:tc>
                  <a:txBody>
                    <a:bodyPr/>
                    <a:lstStyle/>
                    <a:p>
                      <a:pPr algn="l" fontAlgn="b"/>
                      <a:r>
                        <a:rPr lang="en-US" sz="2400" b="1" u="none" strike="noStrike" dirty="0">
                          <a:effectLst/>
                        </a:rPr>
                        <a:t>D+4 (Gideon)</a:t>
                      </a:r>
                      <a:endParaRPr lang="en-US" sz="2400" b="1" i="0" u="none" strike="noStrike" dirty="0">
                        <a:solidFill>
                          <a:srgbClr val="000000"/>
                        </a:solidFill>
                        <a:effectLst/>
                        <a:latin typeface="Calibri" panose="020F0502020204030204" pitchFamily="34" charset="0"/>
                      </a:endParaRPr>
                    </a:p>
                  </a:txBody>
                  <a:tcPr marL="6350" marR="6350" marT="6350" marB="0" anchor="ctr">
                    <a:solidFill>
                      <a:srgbClr val="00B0F0"/>
                    </a:solidFill>
                  </a:tcPr>
                </a:tc>
                <a:tc>
                  <a:txBody>
                    <a:bodyPr/>
                    <a:lstStyle/>
                    <a:p>
                      <a:pPr algn="ctr" fontAlgn="b"/>
                      <a:r>
                        <a:rPr lang="en-US" sz="2400" b="1" i="0" u="none" strike="noStrike" dirty="0">
                          <a:solidFill>
                            <a:srgbClr val="0070C0"/>
                          </a:solidFill>
                          <a:effectLst/>
                          <a:latin typeface="Calibri" panose="020F0502020204030204" pitchFamily="34" charset="0"/>
                        </a:rPr>
                        <a:t>+1</a:t>
                      </a:r>
                    </a:p>
                  </a:txBody>
                  <a:tcPr marL="6350" marR="6350" marT="6350" marB="0" anchor="ctr">
                    <a:noFill/>
                  </a:tcPr>
                </a:tc>
                <a:extLst>
                  <a:ext uri="{0D108BD9-81ED-4DB2-BD59-A6C34878D82A}">
                    <a16:rowId xmlns:a16="http://schemas.microsoft.com/office/drawing/2014/main" val="4062391675"/>
                  </a:ext>
                </a:extLst>
              </a:tr>
              <a:tr h="326497">
                <a:tc vMerge="1">
                  <a:txBody>
                    <a:bodyPr/>
                    <a:lstStyle/>
                    <a:p>
                      <a:pPr algn="l" fontAlgn="b"/>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US" sz="2400" b="1" u="none" strike="noStrike" dirty="0">
                          <a:solidFill>
                            <a:schemeClr val="bg1"/>
                          </a:solidFill>
                          <a:effectLst/>
                        </a:rPr>
                        <a:t>MT-</a:t>
                      </a:r>
                      <a:r>
                        <a:rPr lang="en-US" sz="2400" b="1" u="none" strike="noStrike" dirty="0" err="1">
                          <a:solidFill>
                            <a:schemeClr val="bg1"/>
                          </a:solidFill>
                          <a:effectLst/>
                        </a:rPr>
                        <a:t>Daines</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C00000"/>
                    </a:solidFill>
                  </a:tcPr>
                </a:tc>
                <a:tc>
                  <a:txBody>
                    <a:bodyPr/>
                    <a:lstStyle/>
                    <a:p>
                      <a:pPr algn="l" fontAlgn="b"/>
                      <a:r>
                        <a:rPr lang="en-US" sz="2400" b="1" u="none" strike="noStrike" dirty="0">
                          <a:effectLst/>
                        </a:rPr>
                        <a:t>D+4 (Bullock)</a:t>
                      </a:r>
                      <a:endParaRPr lang="en-US" sz="2400" b="1" i="0" u="none" strike="noStrike" dirty="0">
                        <a:solidFill>
                          <a:srgbClr val="000000"/>
                        </a:solidFill>
                        <a:effectLst/>
                        <a:latin typeface="Calibri" panose="020F0502020204030204" pitchFamily="34" charset="0"/>
                      </a:endParaRPr>
                    </a:p>
                  </a:txBody>
                  <a:tcPr marL="6350" marR="6350" marT="6350" marB="0" anchor="ctr">
                    <a:solidFill>
                      <a:srgbClr val="00B0F0"/>
                    </a:solidFill>
                  </a:tcPr>
                </a:tc>
                <a:tc>
                  <a:txBody>
                    <a:bodyPr/>
                    <a:lstStyle/>
                    <a:p>
                      <a:pPr algn="ctr" fontAlgn="b"/>
                      <a:r>
                        <a:rPr lang="en-US" sz="2400" b="1" i="0" u="none" strike="noStrike" dirty="0">
                          <a:solidFill>
                            <a:srgbClr val="0070C0"/>
                          </a:solidFill>
                          <a:effectLst/>
                          <a:latin typeface="Calibri" panose="020F0502020204030204" pitchFamily="34" charset="0"/>
                        </a:rPr>
                        <a:t>+1</a:t>
                      </a:r>
                    </a:p>
                  </a:txBody>
                  <a:tcPr marL="6350" marR="6350" marT="6350" marB="0" anchor="ctr">
                    <a:noFill/>
                  </a:tcPr>
                </a:tc>
                <a:extLst>
                  <a:ext uri="{0D108BD9-81ED-4DB2-BD59-A6C34878D82A}">
                    <a16:rowId xmlns:a16="http://schemas.microsoft.com/office/drawing/2014/main" val="3893859706"/>
                  </a:ext>
                </a:extLst>
              </a:tr>
              <a:tr h="326497">
                <a:tc vMerge="1">
                  <a:txBody>
                    <a:bodyPr/>
                    <a:lstStyle/>
                    <a:p>
                      <a:pPr algn="l" fontAlgn="b"/>
                      <a:endParaRPr lang="en-US" sz="1600" b="1"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2400" b="1" u="none" strike="noStrike" dirty="0">
                          <a:solidFill>
                            <a:schemeClr val="bg1"/>
                          </a:solidFill>
                          <a:effectLst/>
                        </a:rPr>
                        <a:t>NC-Tillis</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C00000"/>
                    </a:solidFill>
                  </a:tcPr>
                </a:tc>
                <a:tc>
                  <a:txBody>
                    <a:bodyPr/>
                    <a:lstStyle/>
                    <a:p>
                      <a:pPr algn="l" fontAlgn="b"/>
                      <a:r>
                        <a:rPr lang="en-US" sz="2400" b="1" u="none" strike="noStrike" dirty="0">
                          <a:effectLst/>
                        </a:rPr>
                        <a:t>D+10 (Cunningham)</a:t>
                      </a:r>
                      <a:endParaRPr lang="en-US" sz="2400" b="1" i="0" u="none" strike="noStrike" dirty="0">
                        <a:solidFill>
                          <a:srgbClr val="000000"/>
                        </a:solidFill>
                        <a:effectLst/>
                        <a:latin typeface="Calibri" panose="020F0502020204030204" pitchFamily="34" charset="0"/>
                      </a:endParaRPr>
                    </a:p>
                  </a:txBody>
                  <a:tcPr marL="6350" marR="6350" marT="6350" marB="0" anchor="ctr">
                    <a:solidFill>
                      <a:srgbClr val="00B0F0"/>
                    </a:solidFill>
                  </a:tcPr>
                </a:tc>
                <a:tc>
                  <a:txBody>
                    <a:bodyPr/>
                    <a:lstStyle/>
                    <a:p>
                      <a:pPr algn="ctr" fontAlgn="b"/>
                      <a:r>
                        <a:rPr lang="en-US" sz="2400" b="1" i="0" u="none" strike="noStrike" dirty="0">
                          <a:solidFill>
                            <a:srgbClr val="0070C0"/>
                          </a:solidFill>
                          <a:effectLst/>
                          <a:latin typeface="Calibri" panose="020F0502020204030204" pitchFamily="34" charset="0"/>
                        </a:rPr>
                        <a:t>+1</a:t>
                      </a:r>
                    </a:p>
                  </a:txBody>
                  <a:tcPr marL="6350" marR="6350" marT="6350" marB="0" anchor="ctr">
                    <a:noFill/>
                  </a:tcPr>
                </a:tc>
                <a:extLst>
                  <a:ext uri="{0D108BD9-81ED-4DB2-BD59-A6C34878D82A}">
                    <a16:rowId xmlns:a16="http://schemas.microsoft.com/office/drawing/2014/main" val="1788831446"/>
                  </a:ext>
                </a:extLst>
              </a:tr>
              <a:tr h="326497">
                <a:tc vMerge="1">
                  <a:txBody>
                    <a:bodyPr/>
                    <a:lstStyle/>
                    <a:p>
                      <a:pPr algn="l" fontAlgn="b"/>
                      <a:endParaRPr lang="en-US" sz="1600" b="1" i="0" u="none" strike="noStrike">
                        <a:solidFill>
                          <a:srgbClr val="000000"/>
                        </a:solidFill>
                        <a:effectLst/>
                        <a:latin typeface="Calibri" panose="020F0502020204030204" pitchFamily="34" charset="0"/>
                      </a:endParaRPr>
                    </a:p>
                  </a:txBody>
                  <a:tcPr marL="6350" marR="6350" marT="6350" marB="0" anchor="b"/>
                </a:tc>
                <a:tc>
                  <a:txBody>
                    <a:bodyPr/>
                    <a:lstStyle/>
                    <a:p>
                      <a:pPr algn="l" fontAlgn="b"/>
                      <a:r>
                        <a:rPr lang="en-US" sz="2400" b="1" u="none" strike="noStrike" dirty="0">
                          <a:solidFill>
                            <a:schemeClr val="bg1"/>
                          </a:solidFill>
                          <a:effectLst/>
                        </a:rPr>
                        <a:t>GA-Perdue</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C00000"/>
                    </a:solidFill>
                  </a:tcPr>
                </a:tc>
                <a:tc>
                  <a:txBody>
                    <a:bodyPr/>
                    <a:lstStyle/>
                    <a:p>
                      <a:pPr algn="l" fontAlgn="b"/>
                      <a:r>
                        <a:rPr lang="en-US" sz="2400" b="1" u="none" strike="noStrike" dirty="0">
                          <a:effectLst/>
                        </a:rPr>
                        <a:t>R+3 (</a:t>
                      </a:r>
                      <a:r>
                        <a:rPr lang="en-US" sz="2400" b="1" u="none" strike="noStrike" dirty="0" err="1">
                          <a:effectLst/>
                        </a:rPr>
                        <a:t>Ossoff</a:t>
                      </a:r>
                      <a:r>
                        <a:rPr lang="en-US" sz="2400" b="1" u="none" strike="noStrike" dirty="0">
                          <a:effectLst/>
                        </a:rPr>
                        <a:t>)</a:t>
                      </a:r>
                      <a:endParaRPr lang="en-US" sz="2400" b="1" i="0" u="none" strike="noStrike" dirty="0">
                        <a:solidFill>
                          <a:srgbClr val="000000"/>
                        </a:solidFill>
                        <a:effectLst/>
                        <a:latin typeface="Calibri" panose="020F0502020204030204" pitchFamily="34" charset="0"/>
                      </a:endParaRPr>
                    </a:p>
                  </a:txBody>
                  <a:tcPr marL="6350" marR="6350" marT="6350" marB="0" anchor="ctr">
                    <a:solidFill>
                      <a:srgbClr val="FC8896"/>
                    </a:solidFill>
                  </a:tcPr>
                </a:tc>
                <a:tc>
                  <a:txBody>
                    <a:bodyPr/>
                    <a:lstStyle/>
                    <a:p>
                      <a:pPr algn="ctr" fontAlgn="b"/>
                      <a:r>
                        <a:rPr lang="en-US" sz="2400" b="1" i="0" u="none" strike="noStrike" dirty="0">
                          <a:solidFill>
                            <a:srgbClr val="000000"/>
                          </a:solidFill>
                          <a:effectLst/>
                          <a:latin typeface="Calibri" panose="020F0502020204030204" pitchFamily="34" charset="0"/>
                        </a:rPr>
                        <a:t>0</a:t>
                      </a:r>
                    </a:p>
                  </a:txBody>
                  <a:tcPr marL="6350" marR="6350" marT="6350" marB="0" anchor="ctr">
                    <a:noFill/>
                  </a:tcPr>
                </a:tc>
                <a:extLst>
                  <a:ext uri="{0D108BD9-81ED-4DB2-BD59-A6C34878D82A}">
                    <a16:rowId xmlns:a16="http://schemas.microsoft.com/office/drawing/2014/main" val="2777555745"/>
                  </a:ext>
                </a:extLst>
              </a:tr>
              <a:tr h="326497">
                <a:tc vMerge="1">
                  <a:txBody>
                    <a:bodyPr/>
                    <a:lstStyle/>
                    <a:p>
                      <a:pPr algn="l" fontAlgn="b"/>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US" sz="2400" b="1" u="none" strike="noStrike" dirty="0">
                          <a:solidFill>
                            <a:schemeClr val="bg1"/>
                          </a:solidFill>
                          <a:effectLst/>
                        </a:rPr>
                        <a:t>GA-Loeffler</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C00000"/>
                    </a:solidFill>
                  </a:tcPr>
                </a:tc>
                <a:tc>
                  <a:txBody>
                    <a:bodyPr/>
                    <a:lstStyle/>
                    <a:p>
                      <a:pPr algn="l" fontAlgn="b"/>
                      <a:r>
                        <a:rPr lang="en-US" sz="2400" b="1" u="none" strike="noStrike" dirty="0">
                          <a:effectLst/>
                        </a:rPr>
                        <a:t>D+3 (Warnock)</a:t>
                      </a:r>
                      <a:endParaRPr lang="en-US" sz="2400" b="1" i="0" u="none" strike="noStrike" dirty="0">
                        <a:solidFill>
                          <a:srgbClr val="000000"/>
                        </a:solidFill>
                        <a:effectLst/>
                        <a:latin typeface="Calibri" panose="020F0502020204030204" pitchFamily="34" charset="0"/>
                      </a:endParaRPr>
                    </a:p>
                  </a:txBody>
                  <a:tcPr marL="6350" marR="6350" marT="6350" marB="0" anchor="ctr">
                    <a:solidFill>
                      <a:srgbClr val="00B0F0"/>
                    </a:solidFill>
                  </a:tcPr>
                </a:tc>
                <a:tc>
                  <a:txBody>
                    <a:bodyPr/>
                    <a:lstStyle/>
                    <a:p>
                      <a:pPr algn="ctr" fontAlgn="b"/>
                      <a:r>
                        <a:rPr lang="en-US" sz="2400" b="1" i="0" u="none" strike="noStrike" dirty="0">
                          <a:solidFill>
                            <a:srgbClr val="0070C0"/>
                          </a:solidFill>
                          <a:effectLst/>
                          <a:latin typeface="Calibri" panose="020F0502020204030204" pitchFamily="34" charset="0"/>
                        </a:rPr>
                        <a:t>+1</a:t>
                      </a:r>
                    </a:p>
                  </a:txBody>
                  <a:tcPr marL="6350" marR="6350" marT="6350" marB="0" anchor="ctr">
                    <a:noFill/>
                  </a:tcPr>
                </a:tc>
                <a:extLst>
                  <a:ext uri="{0D108BD9-81ED-4DB2-BD59-A6C34878D82A}">
                    <a16:rowId xmlns:a16="http://schemas.microsoft.com/office/drawing/2014/main" val="4009161407"/>
                  </a:ext>
                </a:extLst>
              </a:tr>
              <a:tr h="326497">
                <a:tc vMerge="1">
                  <a:txBody>
                    <a:bodyPr/>
                    <a:lstStyle/>
                    <a:p>
                      <a:pPr algn="l" fontAlgn="b"/>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US" sz="2400" b="1" u="none" strike="noStrike" dirty="0">
                          <a:solidFill>
                            <a:schemeClr val="bg1"/>
                          </a:solidFill>
                          <a:effectLst/>
                        </a:rPr>
                        <a:t>IA-Ernst</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C00000"/>
                    </a:solidFill>
                  </a:tcPr>
                </a:tc>
                <a:tc>
                  <a:txBody>
                    <a:bodyPr/>
                    <a:lstStyle/>
                    <a:p>
                      <a:pPr algn="l" fontAlgn="b"/>
                      <a:r>
                        <a:rPr lang="en-US" sz="2400" b="1" u="none" strike="noStrike" dirty="0">
                          <a:effectLst/>
                        </a:rPr>
                        <a:t>D+2 (Greenfield)</a:t>
                      </a:r>
                      <a:endParaRPr lang="en-US" sz="2400" b="1" i="0" u="none" strike="noStrike" dirty="0">
                        <a:solidFill>
                          <a:srgbClr val="000000"/>
                        </a:solidFill>
                        <a:effectLst/>
                        <a:latin typeface="Calibri" panose="020F0502020204030204" pitchFamily="34" charset="0"/>
                      </a:endParaRPr>
                    </a:p>
                  </a:txBody>
                  <a:tcPr marL="6350" marR="6350" marT="6350" marB="0" anchor="ctr">
                    <a:solidFill>
                      <a:srgbClr val="00B0F0"/>
                    </a:solidFill>
                  </a:tcPr>
                </a:tc>
                <a:tc>
                  <a:txBody>
                    <a:bodyPr/>
                    <a:lstStyle/>
                    <a:p>
                      <a:pPr algn="ctr" fontAlgn="b"/>
                      <a:r>
                        <a:rPr lang="en-US" sz="2400" b="1" i="0" u="none" strike="noStrike" dirty="0">
                          <a:solidFill>
                            <a:srgbClr val="0070C0"/>
                          </a:solidFill>
                          <a:effectLst/>
                          <a:latin typeface="Calibri" panose="020F0502020204030204" pitchFamily="34" charset="0"/>
                        </a:rPr>
                        <a:t>+1</a:t>
                      </a:r>
                    </a:p>
                  </a:txBody>
                  <a:tcPr marL="6350" marR="6350" marT="6350" marB="0" anchor="ctr">
                    <a:noFill/>
                  </a:tcPr>
                </a:tc>
                <a:extLst>
                  <a:ext uri="{0D108BD9-81ED-4DB2-BD59-A6C34878D82A}">
                    <a16:rowId xmlns:a16="http://schemas.microsoft.com/office/drawing/2014/main" val="4140011222"/>
                  </a:ext>
                </a:extLst>
              </a:tr>
              <a:tr h="326497">
                <a:tc vMerge="1">
                  <a:txBody>
                    <a:bodyPr/>
                    <a:lstStyle/>
                    <a:p>
                      <a:pPr algn="l" fontAlgn="b"/>
                      <a:endParaRPr lang="en-US" sz="1600" b="1" i="0" u="none" strike="noStrike" dirty="0">
                        <a:solidFill>
                          <a:srgbClr val="000000"/>
                        </a:solidFill>
                        <a:effectLst/>
                        <a:latin typeface="Calibri" panose="020F0502020204030204" pitchFamily="34" charset="0"/>
                      </a:endParaRPr>
                    </a:p>
                  </a:txBody>
                  <a:tcPr marL="6350" marR="6350" marT="6350" marB="0" anchor="b"/>
                </a:tc>
                <a:tc>
                  <a:txBody>
                    <a:bodyPr/>
                    <a:lstStyle/>
                    <a:p>
                      <a:pPr algn="l" fontAlgn="b"/>
                      <a:r>
                        <a:rPr lang="en-US" sz="2400" b="1" u="none" strike="noStrike" dirty="0">
                          <a:solidFill>
                            <a:schemeClr val="bg1"/>
                          </a:solidFill>
                          <a:effectLst/>
                        </a:rPr>
                        <a:t>KS-Open</a:t>
                      </a:r>
                      <a:endParaRPr lang="en-US" sz="2400" b="1" i="0" u="none" strike="noStrike" dirty="0">
                        <a:solidFill>
                          <a:schemeClr val="bg1"/>
                        </a:solidFill>
                        <a:effectLst/>
                        <a:latin typeface="Calibri" panose="020F0502020204030204" pitchFamily="34" charset="0"/>
                      </a:endParaRPr>
                    </a:p>
                  </a:txBody>
                  <a:tcPr marL="6350" marR="6350" marT="6350" marB="0" anchor="ctr">
                    <a:solidFill>
                      <a:srgbClr val="C00000"/>
                    </a:solidFill>
                  </a:tcPr>
                </a:tc>
                <a:tc>
                  <a:txBody>
                    <a:bodyPr/>
                    <a:lstStyle/>
                    <a:p>
                      <a:pPr algn="l" fontAlgn="b"/>
                      <a:r>
                        <a:rPr lang="en-US" sz="2400" b="1" u="none" strike="noStrike" dirty="0">
                          <a:effectLst/>
                        </a:rPr>
                        <a:t>Tied</a:t>
                      </a:r>
                      <a:endParaRPr lang="en-US" sz="2400" b="1" i="0" u="none" strike="noStrike" dirty="0">
                        <a:solidFill>
                          <a:srgbClr val="000000"/>
                        </a:solidFill>
                        <a:effectLst/>
                        <a:latin typeface="Calibri" panose="020F0502020204030204" pitchFamily="34" charset="0"/>
                      </a:endParaRPr>
                    </a:p>
                  </a:txBody>
                  <a:tcPr marL="6350" marR="6350" marT="6350" marB="0" anchor="ctr">
                    <a:solidFill>
                      <a:schemeClr val="bg1">
                        <a:lumMod val="75000"/>
                      </a:schemeClr>
                    </a:solidFill>
                  </a:tcPr>
                </a:tc>
                <a:tc>
                  <a:txBody>
                    <a:bodyPr/>
                    <a:lstStyle/>
                    <a:p>
                      <a:pPr algn="ctr" fontAlgn="b"/>
                      <a:r>
                        <a:rPr lang="en-US" sz="2400" b="1" i="0" u="none" strike="noStrike" dirty="0">
                          <a:solidFill>
                            <a:srgbClr val="000000"/>
                          </a:solidFill>
                          <a:effectLst/>
                          <a:latin typeface="Calibri" panose="020F0502020204030204" pitchFamily="34" charset="0"/>
                        </a:rPr>
                        <a:t>0</a:t>
                      </a:r>
                    </a:p>
                  </a:txBody>
                  <a:tcPr marL="6350" marR="6350" marT="6350" marB="0" anchor="ctr">
                    <a:noFill/>
                  </a:tcPr>
                </a:tc>
                <a:extLst>
                  <a:ext uri="{0D108BD9-81ED-4DB2-BD59-A6C34878D82A}">
                    <a16:rowId xmlns:a16="http://schemas.microsoft.com/office/drawing/2014/main" val="77195119"/>
                  </a:ext>
                </a:extLst>
              </a:tr>
            </a:tbl>
          </a:graphicData>
        </a:graphic>
      </p:graphicFrame>
      <p:sp>
        <p:nvSpPr>
          <p:cNvPr id="9" name="Rectangle 8">
            <a:extLst>
              <a:ext uri="{FF2B5EF4-FFF2-40B4-BE49-F238E27FC236}">
                <a16:creationId xmlns:a16="http://schemas.microsoft.com/office/drawing/2014/main" id="{81C41BFE-3292-479D-9239-741E917819C0}"/>
              </a:ext>
            </a:extLst>
          </p:cNvPr>
          <p:cNvSpPr/>
          <p:nvPr/>
        </p:nvSpPr>
        <p:spPr>
          <a:xfrm>
            <a:off x="49197" y="6556970"/>
            <a:ext cx="4057073" cy="307777"/>
          </a:xfrm>
          <a:prstGeom prst="rect">
            <a:avLst/>
          </a:prstGeom>
        </p:spPr>
        <p:txBody>
          <a:bodyPr wrap="none">
            <a:spAutoFit/>
          </a:bodyPr>
          <a:lstStyle/>
          <a:p>
            <a:r>
              <a:rPr lang="en-US" sz="1400" dirty="0">
                <a:hlinkClick r:id="rId3"/>
              </a:rPr>
              <a:t>https://cookpolitical.com/ratings/senate-race-ratings</a:t>
            </a:r>
            <a:endParaRPr lang="en-US" sz="1400" dirty="0"/>
          </a:p>
        </p:txBody>
      </p:sp>
      <p:sp>
        <p:nvSpPr>
          <p:cNvPr id="12" name="Rectangle 11">
            <a:extLst>
              <a:ext uri="{FF2B5EF4-FFF2-40B4-BE49-F238E27FC236}">
                <a16:creationId xmlns:a16="http://schemas.microsoft.com/office/drawing/2014/main" id="{D17CA3B3-19C5-4376-9BAA-3BB694E6E30D}"/>
              </a:ext>
            </a:extLst>
          </p:cNvPr>
          <p:cNvSpPr/>
          <p:nvPr/>
        </p:nvSpPr>
        <p:spPr>
          <a:xfrm>
            <a:off x="49197" y="6187638"/>
            <a:ext cx="4494179" cy="307777"/>
          </a:xfrm>
          <a:prstGeom prst="rect">
            <a:avLst/>
          </a:prstGeom>
        </p:spPr>
        <p:txBody>
          <a:bodyPr wrap="none">
            <a:spAutoFit/>
          </a:bodyPr>
          <a:lstStyle/>
          <a:p>
            <a:r>
              <a:rPr lang="en-US" sz="1400" dirty="0">
                <a:hlinkClick r:id="rId4"/>
              </a:rPr>
              <a:t>https://projects.fivethirtyeight.com/polls/senate/alabama/</a:t>
            </a:r>
            <a:endParaRPr lang="en-US" sz="1400" dirty="0"/>
          </a:p>
        </p:txBody>
      </p:sp>
      <p:sp>
        <p:nvSpPr>
          <p:cNvPr id="13" name="Rectangle 12">
            <a:extLst>
              <a:ext uri="{FF2B5EF4-FFF2-40B4-BE49-F238E27FC236}">
                <a16:creationId xmlns:a16="http://schemas.microsoft.com/office/drawing/2014/main" id="{79941C27-8C36-4C14-A00B-F63A423680CE}"/>
              </a:ext>
            </a:extLst>
          </p:cNvPr>
          <p:cNvSpPr/>
          <p:nvPr/>
        </p:nvSpPr>
        <p:spPr>
          <a:xfrm>
            <a:off x="49197" y="3488968"/>
            <a:ext cx="1368261" cy="1239984"/>
          </a:xfrm>
          <a:prstGeom prst="rect">
            <a:avLst/>
          </a:prstGeom>
        </p:spPr>
        <p:txBody>
          <a:bodyPr wrap="square">
            <a:spAutoFit/>
          </a:bodyPr>
          <a:lstStyle/>
          <a:p>
            <a:pPr algn="ctr"/>
            <a:r>
              <a:rPr lang="en-US" dirty="0"/>
              <a:t>11 races Cook has as competitive as of July 8.</a:t>
            </a:r>
          </a:p>
        </p:txBody>
      </p:sp>
      <p:sp>
        <p:nvSpPr>
          <p:cNvPr id="14" name="Rectangle 13">
            <a:extLst>
              <a:ext uri="{FF2B5EF4-FFF2-40B4-BE49-F238E27FC236}">
                <a16:creationId xmlns:a16="http://schemas.microsoft.com/office/drawing/2014/main" id="{F452F9CB-474B-496D-ADD2-A5B76D39462F}"/>
              </a:ext>
            </a:extLst>
          </p:cNvPr>
          <p:cNvSpPr/>
          <p:nvPr/>
        </p:nvSpPr>
        <p:spPr>
          <a:xfrm>
            <a:off x="10120877" y="3563655"/>
            <a:ext cx="1735842" cy="954107"/>
          </a:xfrm>
          <a:prstGeom prst="rect">
            <a:avLst/>
          </a:prstGeom>
        </p:spPr>
        <p:txBody>
          <a:bodyPr wrap="square">
            <a:spAutoFit/>
          </a:bodyPr>
          <a:lstStyle/>
          <a:p>
            <a:pPr algn="ctr"/>
            <a:r>
              <a:rPr lang="en-US" sz="2800" b="1" dirty="0">
                <a:solidFill>
                  <a:srgbClr val="0070C0"/>
                </a:solidFill>
              </a:rPr>
              <a:t>Total Net</a:t>
            </a:r>
          </a:p>
          <a:p>
            <a:pPr algn="ctr"/>
            <a:r>
              <a:rPr lang="en-US" sz="2800" b="1" dirty="0">
                <a:solidFill>
                  <a:srgbClr val="0070C0"/>
                </a:solidFill>
              </a:rPr>
              <a:t>+6</a:t>
            </a:r>
          </a:p>
        </p:txBody>
      </p:sp>
    </p:spTree>
    <p:extLst>
      <p:ext uri="{BB962C8B-B14F-4D97-AF65-F5344CB8AC3E}">
        <p14:creationId xmlns:p14="http://schemas.microsoft.com/office/powerpoint/2010/main" val="453857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12195-DB27-4668-854F-245CDB6FD60E}"/>
              </a:ext>
            </a:extLst>
          </p:cNvPr>
          <p:cNvSpPr>
            <a:spLocks noGrp="1"/>
          </p:cNvSpPr>
          <p:nvPr>
            <p:ph type="title"/>
          </p:nvPr>
        </p:nvSpPr>
        <p:spPr>
          <a:xfrm>
            <a:off x="335280" y="518600"/>
            <a:ext cx="11521440" cy="615703"/>
          </a:xfrm>
        </p:spPr>
        <p:txBody>
          <a:bodyPr>
            <a:noAutofit/>
          </a:bodyPr>
          <a:lstStyle/>
          <a:p>
            <a:r>
              <a:rPr lang="en-US" sz="2400" dirty="0">
                <a:cs typeface="Arial" panose="020B0604020202020204" pitchFamily="34" charset="0"/>
              </a:rPr>
              <a:t>Elections for the 435 U.S. House seats will also take place in November 2020. Of those, there are 74 battleground races (42 seats held by Democrats and 30 seats held by Republicans and 2 are vacant). There are also currently 26 open seats (19 formally held by Republicans and 7 formally held by Democrats).</a:t>
            </a:r>
            <a:endParaRPr lang="en-US" sz="2400" dirty="0"/>
          </a:p>
        </p:txBody>
      </p:sp>
      <p:pic>
        <p:nvPicPr>
          <p:cNvPr id="4" name="Picture 3">
            <a:extLst>
              <a:ext uri="{FF2B5EF4-FFF2-40B4-BE49-F238E27FC236}">
                <a16:creationId xmlns:a16="http://schemas.microsoft.com/office/drawing/2014/main" id="{548D94CC-6A5E-4FEA-B4A9-7CA79F216994}"/>
              </a:ext>
            </a:extLst>
          </p:cNvPr>
          <p:cNvPicPr>
            <a:picLocks noChangeAspect="1"/>
          </p:cNvPicPr>
          <p:nvPr/>
        </p:nvPicPr>
        <p:blipFill rotWithShape="1">
          <a:blip r:embed="rId2"/>
          <a:srcRect l="20668" t="3219" r="6754" b="2535"/>
          <a:stretch/>
        </p:blipFill>
        <p:spPr>
          <a:xfrm>
            <a:off x="7029450" y="1511163"/>
            <a:ext cx="4827270" cy="3095749"/>
          </a:xfrm>
          <a:prstGeom prst="rect">
            <a:avLst/>
          </a:prstGeom>
        </p:spPr>
      </p:pic>
      <p:sp>
        <p:nvSpPr>
          <p:cNvPr id="8" name="Content Placeholder 7">
            <a:extLst>
              <a:ext uri="{FF2B5EF4-FFF2-40B4-BE49-F238E27FC236}">
                <a16:creationId xmlns:a16="http://schemas.microsoft.com/office/drawing/2014/main" id="{D177CB6A-CF89-4D5D-AD76-66855BE48C0B}"/>
              </a:ext>
            </a:extLst>
          </p:cNvPr>
          <p:cNvSpPr>
            <a:spLocks noGrp="1"/>
          </p:cNvSpPr>
          <p:nvPr>
            <p:ph idx="1"/>
          </p:nvPr>
        </p:nvSpPr>
        <p:spPr>
          <a:xfrm>
            <a:off x="335280" y="1779075"/>
            <a:ext cx="6694170" cy="4351338"/>
          </a:xfrm>
        </p:spPr>
        <p:txBody>
          <a:bodyPr>
            <a:normAutofit/>
          </a:bodyPr>
          <a:lstStyle/>
          <a:p>
            <a:r>
              <a:rPr lang="en-US" sz="2000" dirty="0"/>
              <a:t>Dems hold 233 seats, a 35 seat advantage heading into election. They need to hold 15 to retain majority.</a:t>
            </a:r>
          </a:p>
          <a:p>
            <a:r>
              <a:rPr lang="en-US" sz="2000" dirty="0"/>
              <a:t>There are 7 battleground seats that will be open seats in 2020. </a:t>
            </a:r>
          </a:p>
          <a:p>
            <a:r>
              <a:rPr lang="en-US" sz="2000" dirty="0"/>
              <a:t>There are 31 House seats held by a Democratic incumbent in districts that Trump won in 2016.</a:t>
            </a:r>
          </a:p>
          <a:p>
            <a:r>
              <a:rPr lang="en-US" sz="2000" dirty="0"/>
              <a:t>There are 3 House seats held by a Republican incumbent that Clinton won in 2016.</a:t>
            </a:r>
          </a:p>
        </p:txBody>
      </p:sp>
      <p:pic>
        <p:nvPicPr>
          <p:cNvPr id="3" name="Picture 2">
            <a:extLst>
              <a:ext uri="{FF2B5EF4-FFF2-40B4-BE49-F238E27FC236}">
                <a16:creationId xmlns:a16="http://schemas.microsoft.com/office/drawing/2014/main" id="{58E9F18C-3E4F-440E-A22A-3A711241FC15}"/>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863600" y="4536944"/>
            <a:ext cx="10464800" cy="1818882"/>
          </a:xfrm>
          <a:prstGeom prst="rect">
            <a:avLst/>
          </a:prstGeom>
        </p:spPr>
      </p:pic>
    </p:spTree>
    <p:extLst>
      <p:ext uri="{BB962C8B-B14F-4D97-AF65-F5344CB8AC3E}">
        <p14:creationId xmlns:p14="http://schemas.microsoft.com/office/powerpoint/2010/main" val="39297566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B74E8B-C202-47D5-98B8-5DB7A02FF8F3}"/>
              </a:ext>
            </a:extLst>
          </p:cNvPr>
          <p:cNvSpPr>
            <a:spLocks noGrp="1"/>
          </p:cNvSpPr>
          <p:nvPr>
            <p:ph type="title"/>
          </p:nvPr>
        </p:nvSpPr>
        <p:spPr>
          <a:xfrm>
            <a:off x="335280" y="318575"/>
            <a:ext cx="11521440" cy="1325563"/>
          </a:xfrm>
        </p:spPr>
        <p:txBody>
          <a:bodyPr>
            <a:noAutofit/>
          </a:bodyPr>
          <a:lstStyle/>
          <a:p>
            <a:r>
              <a:rPr lang="en-US" sz="2800" dirty="0"/>
              <a:t>A Democratic candidate leads by 9 points in a generic congressional ballot.</a:t>
            </a:r>
          </a:p>
        </p:txBody>
      </p:sp>
      <p:sp>
        <p:nvSpPr>
          <p:cNvPr id="6" name="Rectangle 5">
            <a:extLst>
              <a:ext uri="{FF2B5EF4-FFF2-40B4-BE49-F238E27FC236}">
                <a16:creationId xmlns:a16="http://schemas.microsoft.com/office/drawing/2014/main" id="{A029AD2A-8C90-412A-8621-EF95784AF9B8}"/>
              </a:ext>
            </a:extLst>
          </p:cNvPr>
          <p:cNvSpPr/>
          <p:nvPr/>
        </p:nvSpPr>
        <p:spPr>
          <a:xfrm>
            <a:off x="0" y="6596390"/>
            <a:ext cx="5391219" cy="261610"/>
          </a:xfrm>
          <a:prstGeom prst="rect">
            <a:avLst/>
          </a:prstGeom>
        </p:spPr>
        <p:txBody>
          <a:bodyPr wrap="none">
            <a:spAutoFit/>
          </a:bodyPr>
          <a:lstStyle/>
          <a:p>
            <a:r>
              <a:rPr lang="en-US" sz="1100" i="1" dirty="0"/>
              <a:t>Source: </a:t>
            </a:r>
            <a:r>
              <a:rPr lang="en-US" sz="1100" dirty="0">
                <a:hlinkClick r:id="rId3"/>
              </a:rPr>
              <a:t>https://projects.fivethirtyeight.com/congress-generic-ballot-polls/?ex_cid=irpromo</a:t>
            </a:r>
            <a:endParaRPr lang="en-US" sz="1100" i="1" dirty="0"/>
          </a:p>
        </p:txBody>
      </p:sp>
      <p:sp>
        <p:nvSpPr>
          <p:cNvPr id="7" name="TextBox 6">
            <a:extLst>
              <a:ext uri="{FF2B5EF4-FFF2-40B4-BE49-F238E27FC236}">
                <a16:creationId xmlns:a16="http://schemas.microsoft.com/office/drawing/2014/main" id="{B59DC74E-AD7A-4AE4-8078-5B26B3EE7297}"/>
              </a:ext>
            </a:extLst>
          </p:cNvPr>
          <p:cNvSpPr txBox="1"/>
          <p:nvPr/>
        </p:nvSpPr>
        <p:spPr>
          <a:xfrm>
            <a:off x="344289" y="1492615"/>
            <a:ext cx="11521440" cy="377046"/>
          </a:xfrm>
          <a:prstGeom prst="rect">
            <a:avLst/>
          </a:prstGeom>
          <a:solidFill>
            <a:schemeClr val="bg1">
              <a:lumMod val="85000"/>
            </a:schemeClr>
          </a:solidFill>
        </p:spPr>
        <p:txBody>
          <a:bodyPr wrap="square" rtlCol="0" anchor="ctr">
            <a:noAutofit/>
          </a:bodyPr>
          <a:lstStyle/>
          <a:p>
            <a:pPr algn="ctr"/>
            <a:r>
              <a:rPr lang="en-US" sz="1600" b="1" dirty="0"/>
              <a:t>Generic Congressional Ballot</a:t>
            </a:r>
          </a:p>
        </p:txBody>
      </p:sp>
      <p:sp>
        <p:nvSpPr>
          <p:cNvPr id="3" name="Rectangle 2">
            <a:extLst>
              <a:ext uri="{FF2B5EF4-FFF2-40B4-BE49-F238E27FC236}">
                <a16:creationId xmlns:a16="http://schemas.microsoft.com/office/drawing/2014/main" id="{F131D5A1-41D5-49D4-BD80-4AD7F4466F51}"/>
              </a:ext>
            </a:extLst>
          </p:cNvPr>
          <p:cNvSpPr/>
          <p:nvPr/>
        </p:nvSpPr>
        <p:spPr>
          <a:xfrm>
            <a:off x="9553438" y="2518163"/>
            <a:ext cx="2427249" cy="2308324"/>
          </a:xfrm>
          <a:prstGeom prst="rect">
            <a:avLst/>
          </a:prstGeom>
          <a:solidFill>
            <a:schemeClr val="bg1"/>
          </a:solidFill>
        </p:spPr>
        <p:txBody>
          <a:bodyPr wrap="square">
            <a:spAutoFit/>
          </a:bodyPr>
          <a:lstStyle/>
          <a:p>
            <a:r>
              <a:rPr lang="en-US" b="1" u="sng" dirty="0"/>
              <a:t>July 2016  (</a:t>
            </a:r>
            <a:r>
              <a:rPr lang="en-US" b="1" u="sng" dirty="0">
                <a:solidFill>
                  <a:srgbClr val="0070C0"/>
                </a:solidFill>
              </a:rPr>
              <a:t>D+7</a:t>
            </a:r>
            <a:r>
              <a:rPr lang="en-US" b="1" u="sng" dirty="0"/>
              <a:t>)</a:t>
            </a:r>
          </a:p>
          <a:p>
            <a:r>
              <a:rPr lang="en-US" dirty="0"/>
              <a:t>46.8% Democrat</a:t>
            </a:r>
          </a:p>
          <a:p>
            <a:r>
              <a:rPr lang="en-US" dirty="0"/>
              <a:t>40.6% Republican </a:t>
            </a:r>
          </a:p>
          <a:p>
            <a:endParaRPr lang="en-US" dirty="0"/>
          </a:p>
          <a:p>
            <a:r>
              <a:rPr lang="en-US" b="1" u="sng" dirty="0"/>
              <a:t>Final Result  (</a:t>
            </a:r>
            <a:r>
              <a:rPr lang="en-US" b="1" u="sng" dirty="0">
                <a:solidFill>
                  <a:srgbClr val="C00000"/>
                </a:solidFill>
              </a:rPr>
              <a:t>R+1</a:t>
            </a:r>
            <a:r>
              <a:rPr lang="en-US" b="1" u="sng" dirty="0"/>
              <a:t>)</a:t>
            </a:r>
          </a:p>
          <a:p>
            <a:r>
              <a:rPr lang="en-US" dirty="0"/>
              <a:t>49.1% Republican</a:t>
            </a:r>
          </a:p>
          <a:p>
            <a:r>
              <a:rPr lang="en-US" dirty="0"/>
              <a:t>48.0% Democrat</a:t>
            </a:r>
          </a:p>
          <a:p>
            <a:r>
              <a:rPr lang="en-US" dirty="0"/>
              <a:t>(popular vote)</a:t>
            </a:r>
          </a:p>
        </p:txBody>
      </p:sp>
      <p:pic>
        <p:nvPicPr>
          <p:cNvPr id="2" name="Picture 1">
            <a:extLst>
              <a:ext uri="{FF2B5EF4-FFF2-40B4-BE49-F238E27FC236}">
                <a16:creationId xmlns:a16="http://schemas.microsoft.com/office/drawing/2014/main" id="{2397BC42-175D-436F-B64D-8DF0983036C2}"/>
              </a:ext>
            </a:extLst>
          </p:cNvPr>
          <p:cNvPicPr>
            <a:picLocks noChangeAspect="1"/>
          </p:cNvPicPr>
          <p:nvPr/>
        </p:nvPicPr>
        <p:blipFill>
          <a:blip r:embed="rId4">
            <a:clrChange>
              <a:clrFrom>
                <a:srgbClr val="FFFFFF"/>
              </a:clrFrom>
              <a:clrTo>
                <a:srgbClr val="FFFFFF">
                  <a:alpha val="0"/>
                </a:srgbClr>
              </a:clrTo>
            </a:clrChange>
          </a:blip>
          <a:stretch>
            <a:fillRect/>
          </a:stretch>
        </p:blipFill>
        <p:spPr>
          <a:xfrm>
            <a:off x="1237785" y="1860935"/>
            <a:ext cx="7750098" cy="4400011"/>
          </a:xfrm>
          <a:prstGeom prst="rect">
            <a:avLst/>
          </a:prstGeom>
        </p:spPr>
      </p:pic>
      <p:sp>
        <p:nvSpPr>
          <p:cNvPr id="5" name="Rectangle 4">
            <a:extLst>
              <a:ext uri="{FF2B5EF4-FFF2-40B4-BE49-F238E27FC236}">
                <a16:creationId xmlns:a16="http://schemas.microsoft.com/office/drawing/2014/main" id="{3C02246E-D1D8-4821-ABD2-130B88DAE222}"/>
              </a:ext>
            </a:extLst>
          </p:cNvPr>
          <p:cNvSpPr/>
          <p:nvPr/>
        </p:nvSpPr>
        <p:spPr>
          <a:xfrm>
            <a:off x="7098331" y="5218511"/>
            <a:ext cx="1051891" cy="523220"/>
          </a:xfrm>
          <a:prstGeom prst="rect">
            <a:avLst/>
          </a:prstGeom>
        </p:spPr>
        <p:txBody>
          <a:bodyPr wrap="none">
            <a:spAutoFit/>
          </a:bodyPr>
          <a:lstStyle/>
          <a:p>
            <a:r>
              <a:rPr lang="en-US" sz="2800" b="1" dirty="0">
                <a:solidFill>
                  <a:srgbClr val="0070C0"/>
                </a:solidFill>
              </a:rPr>
              <a:t>D+9.0</a:t>
            </a:r>
          </a:p>
        </p:txBody>
      </p:sp>
    </p:spTree>
    <p:extLst>
      <p:ext uri="{BB962C8B-B14F-4D97-AF65-F5344CB8AC3E}">
        <p14:creationId xmlns:p14="http://schemas.microsoft.com/office/powerpoint/2010/main" val="27131074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03B1EFD0-E7D2-4D7F-B185-0B449C6B98D0}"/>
              </a:ext>
            </a:extLst>
          </p:cNvPr>
          <p:cNvPicPr>
            <a:picLocks noChangeAspect="1"/>
          </p:cNvPicPr>
          <p:nvPr/>
        </p:nvPicPr>
        <p:blipFill>
          <a:blip r:embed="rId3"/>
          <a:stretch>
            <a:fillRect/>
          </a:stretch>
        </p:blipFill>
        <p:spPr>
          <a:xfrm>
            <a:off x="6811748" y="543215"/>
            <a:ext cx="4737388" cy="2717617"/>
          </a:xfrm>
          <a:prstGeom prst="rect">
            <a:avLst/>
          </a:prstGeom>
        </p:spPr>
      </p:pic>
      <p:pic>
        <p:nvPicPr>
          <p:cNvPr id="5" name="Picture 4">
            <a:extLst>
              <a:ext uri="{FF2B5EF4-FFF2-40B4-BE49-F238E27FC236}">
                <a16:creationId xmlns:a16="http://schemas.microsoft.com/office/drawing/2014/main" id="{636B1DA3-65E5-4069-9D92-000FE910BBD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16" t="12357" r="1764" b="21111"/>
          <a:stretch/>
        </p:blipFill>
        <p:spPr bwMode="auto">
          <a:xfrm>
            <a:off x="0" y="-1"/>
            <a:ext cx="12192000" cy="5537201"/>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itle 3">
            <a:extLst>
              <a:ext uri="{FF2B5EF4-FFF2-40B4-BE49-F238E27FC236}">
                <a16:creationId xmlns:a16="http://schemas.microsoft.com/office/drawing/2014/main" id="{B61315DF-7212-4968-8CD6-7AC12CD38CA3}"/>
              </a:ext>
            </a:extLst>
          </p:cNvPr>
          <p:cNvSpPr txBox="1">
            <a:spLocks/>
          </p:cNvSpPr>
          <p:nvPr/>
        </p:nvSpPr>
        <p:spPr>
          <a:xfrm>
            <a:off x="5739375" y="5861843"/>
            <a:ext cx="6452625" cy="959781"/>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800" b="1" kern="1200">
                <a:solidFill>
                  <a:srgbClr val="0070C0"/>
                </a:solidFill>
                <a:latin typeface="+mn-lt"/>
                <a:ea typeface="+mj-ea"/>
                <a:cs typeface="+mj-cs"/>
              </a:defRPr>
            </a:lvl1pPr>
          </a:lstStyle>
          <a:p>
            <a:pPr algn="r"/>
            <a:r>
              <a:rPr lang="en-US" dirty="0"/>
              <a:t>2020 Electorate</a:t>
            </a:r>
          </a:p>
        </p:txBody>
      </p:sp>
    </p:spTree>
    <p:extLst>
      <p:ext uri="{BB962C8B-B14F-4D97-AF65-F5344CB8AC3E}">
        <p14:creationId xmlns:p14="http://schemas.microsoft.com/office/powerpoint/2010/main" val="13631444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3200" dirty="0"/>
              <a:t>White voters without a 4-year college education still make up the largest portion of eligible voters in 2020. </a:t>
            </a:r>
          </a:p>
        </p:txBody>
      </p:sp>
      <p:sp>
        <p:nvSpPr>
          <p:cNvPr id="10" name="Content Placeholder 4">
            <a:extLst>
              <a:ext uri="{FF2B5EF4-FFF2-40B4-BE49-F238E27FC236}">
                <a16:creationId xmlns:a16="http://schemas.microsoft.com/office/drawing/2014/main" id="{F98849BF-DDCB-4038-ABD1-9B20541364C7}"/>
              </a:ext>
            </a:extLst>
          </p:cNvPr>
          <p:cNvSpPr>
            <a:spLocks noGrp="1"/>
          </p:cNvSpPr>
          <p:nvPr>
            <p:ph idx="1"/>
          </p:nvPr>
        </p:nvSpPr>
        <p:spPr>
          <a:xfrm>
            <a:off x="335280" y="1779075"/>
            <a:ext cx="11521440" cy="365760"/>
          </a:xfrm>
          <a:solidFill>
            <a:schemeClr val="bg1">
              <a:lumMod val="85000"/>
            </a:schemeClr>
          </a:solidFill>
        </p:spPr>
        <p:txBody>
          <a:bodyPr anchor="ctr">
            <a:noAutofit/>
          </a:bodyPr>
          <a:lstStyle/>
          <a:p>
            <a:pPr marL="0" indent="0" algn="ctr" fontAlgn="base">
              <a:spcBef>
                <a:spcPct val="0"/>
              </a:spcBef>
              <a:spcAft>
                <a:spcPct val="0"/>
              </a:spcAft>
              <a:buNone/>
              <a:defRPr/>
            </a:pPr>
            <a:r>
              <a:rPr lang="en-US" sz="1400" b="1" dirty="0">
                <a:solidFill>
                  <a:srgbClr val="000000"/>
                </a:solidFill>
                <a:ea typeface="MS PGothic" charset="0"/>
              </a:rPr>
              <a:t>Eligible Voters in 2020</a:t>
            </a:r>
            <a:endParaRPr lang="en-US" sz="1100" b="1" dirty="0">
              <a:solidFill>
                <a:srgbClr val="000000"/>
              </a:solidFill>
              <a:latin typeface="Calibri" pitchFamily="34" charset="0"/>
              <a:ea typeface="MS PGothic" charset="0"/>
              <a:cs typeface="Times New Roman" pitchFamily="18" charset="0"/>
            </a:endParaRPr>
          </a:p>
        </p:txBody>
      </p:sp>
      <p:sp>
        <p:nvSpPr>
          <p:cNvPr id="15" name="Rectangle 14">
            <a:extLst>
              <a:ext uri="{FF2B5EF4-FFF2-40B4-BE49-F238E27FC236}">
                <a16:creationId xmlns:a16="http://schemas.microsoft.com/office/drawing/2014/main" id="{1812B091-BEBC-428A-A417-9A5461D0D3FD}"/>
              </a:ext>
            </a:extLst>
          </p:cNvPr>
          <p:cNvSpPr/>
          <p:nvPr/>
        </p:nvSpPr>
        <p:spPr>
          <a:xfrm>
            <a:off x="0" y="6457890"/>
            <a:ext cx="6232796" cy="400110"/>
          </a:xfrm>
          <a:prstGeom prst="rect">
            <a:avLst/>
          </a:prstGeom>
        </p:spPr>
        <p:txBody>
          <a:bodyPr wrap="none">
            <a:spAutoFit/>
          </a:bodyPr>
          <a:lstStyle/>
          <a:p>
            <a:r>
              <a:rPr lang="en-US" sz="1000" dirty="0"/>
              <a:t>Center for American Progress, Brookings Institution, Bipartisan Policy Center, and Public Religion Research Institute, </a:t>
            </a:r>
            <a:br>
              <a:rPr lang="en-US" sz="1000" dirty="0"/>
            </a:br>
            <a:r>
              <a:rPr lang="en-US" sz="1000" dirty="0"/>
              <a:t>“America’s Electoral Future,” April 2018.</a:t>
            </a:r>
          </a:p>
        </p:txBody>
      </p:sp>
      <p:graphicFrame>
        <p:nvGraphicFramePr>
          <p:cNvPr id="6" name="Chart 5">
            <a:extLst>
              <a:ext uri="{FF2B5EF4-FFF2-40B4-BE49-F238E27FC236}">
                <a16:creationId xmlns:a16="http://schemas.microsoft.com/office/drawing/2014/main" id="{18581283-530B-412C-9BAF-B4BB187AD73B}"/>
              </a:ext>
            </a:extLst>
          </p:cNvPr>
          <p:cNvGraphicFramePr/>
          <p:nvPr/>
        </p:nvGraphicFramePr>
        <p:xfrm>
          <a:off x="1592832" y="2144835"/>
          <a:ext cx="9006337" cy="40596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029367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3200" dirty="0"/>
              <a:t>One-in-10 eligible voters in 2020 will be members of Generation Z (i.e. born after 1996).</a:t>
            </a:r>
          </a:p>
        </p:txBody>
      </p:sp>
      <p:sp>
        <p:nvSpPr>
          <p:cNvPr id="10" name="Content Placeholder 4">
            <a:extLst>
              <a:ext uri="{FF2B5EF4-FFF2-40B4-BE49-F238E27FC236}">
                <a16:creationId xmlns:a16="http://schemas.microsoft.com/office/drawing/2014/main" id="{F98849BF-DDCB-4038-ABD1-9B20541364C7}"/>
              </a:ext>
            </a:extLst>
          </p:cNvPr>
          <p:cNvSpPr>
            <a:spLocks noGrp="1"/>
          </p:cNvSpPr>
          <p:nvPr>
            <p:ph idx="1"/>
          </p:nvPr>
        </p:nvSpPr>
        <p:spPr>
          <a:xfrm>
            <a:off x="335280" y="1779075"/>
            <a:ext cx="11521440" cy="365760"/>
          </a:xfrm>
          <a:solidFill>
            <a:schemeClr val="bg1">
              <a:lumMod val="85000"/>
            </a:schemeClr>
          </a:solidFill>
        </p:spPr>
        <p:txBody>
          <a:bodyPr anchor="ctr">
            <a:noAutofit/>
          </a:bodyPr>
          <a:lstStyle/>
          <a:p>
            <a:pPr marL="0" indent="0" algn="ctr" fontAlgn="base">
              <a:spcBef>
                <a:spcPct val="0"/>
              </a:spcBef>
              <a:spcAft>
                <a:spcPct val="0"/>
              </a:spcAft>
              <a:buNone/>
              <a:defRPr/>
            </a:pPr>
            <a:r>
              <a:rPr lang="en-US" sz="1400" b="1" dirty="0">
                <a:solidFill>
                  <a:srgbClr val="000000"/>
                </a:solidFill>
                <a:ea typeface="MS PGothic" charset="0"/>
              </a:rPr>
              <a:t>Percent of Eligible Voters by Generation in 2020</a:t>
            </a:r>
          </a:p>
        </p:txBody>
      </p:sp>
      <p:sp>
        <p:nvSpPr>
          <p:cNvPr id="15" name="Rectangle 14">
            <a:extLst>
              <a:ext uri="{FF2B5EF4-FFF2-40B4-BE49-F238E27FC236}">
                <a16:creationId xmlns:a16="http://schemas.microsoft.com/office/drawing/2014/main" id="{1812B091-BEBC-428A-A417-9A5461D0D3FD}"/>
              </a:ext>
            </a:extLst>
          </p:cNvPr>
          <p:cNvSpPr/>
          <p:nvPr/>
        </p:nvSpPr>
        <p:spPr>
          <a:xfrm>
            <a:off x="0" y="6611779"/>
            <a:ext cx="4297971" cy="246221"/>
          </a:xfrm>
          <a:prstGeom prst="rect">
            <a:avLst/>
          </a:prstGeom>
        </p:spPr>
        <p:txBody>
          <a:bodyPr wrap="none">
            <a:spAutoFit/>
          </a:bodyPr>
          <a:lstStyle/>
          <a:p>
            <a:r>
              <a:rPr lang="en-US" sz="1000" dirty="0"/>
              <a:t>Pew Research Center, “An Early Look at the 2020 Electorate,”January 29, 2019.</a:t>
            </a:r>
          </a:p>
        </p:txBody>
      </p:sp>
      <p:pic>
        <p:nvPicPr>
          <p:cNvPr id="7" name="Picture 6" descr="A close up of a map&#10;&#10;Description generated with very high confidence">
            <a:extLst>
              <a:ext uri="{FF2B5EF4-FFF2-40B4-BE49-F238E27FC236}">
                <a16:creationId xmlns:a16="http://schemas.microsoft.com/office/drawing/2014/main" id="{F50A5C68-2FFD-45F8-B031-F6788ED6CC46}"/>
              </a:ext>
            </a:extLst>
          </p:cNvPr>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03671" y="2279772"/>
            <a:ext cx="8523930" cy="4024699"/>
          </a:xfrm>
          <a:prstGeom prst="rect">
            <a:avLst/>
          </a:prstGeom>
        </p:spPr>
      </p:pic>
    </p:spTree>
    <p:extLst>
      <p:ext uri="{BB962C8B-B14F-4D97-AF65-F5344CB8AC3E}">
        <p14:creationId xmlns:p14="http://schemas.microsoft.com/office/powerpoint/2010/main" val="18958645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3200" dirty="0"/>
              <a:t>People of color and people born outside of the United States are expected to make up larger portions of the eligible voting population in 2020 than in the past.</a:t>
            </a:r>
          </a:p>
        </p:txBody>
      </p:sp>
      <p:sp>
        <p:nvSpPr>
          <p:cNvPr id="10" name="Content Placeholder 4">
            <a:extLst>
              <a:ext uri="{FF2B5EF4-FFF2-40B4-BE49-F238E27FC236}">
                <a16:creationId xmlns:a16="http://schemas.microsoft.com/office/drawing/2014/main" id="{F98849BF-DDCB-4038-ABD1-9B20541364C7}"/>
              </a:ext>
            </a:extLst>
          </p:cNvPr>
          <p:cNvSpPr>
            <a:spLocks noGrp="1"/>
          </p:cNvSpPr>
          <p:nvPr>
            <p:ph idx="1"/>
          </p:nvPr>
        </p:nvSpPr>
        <p:spPr>
          <a:xfrm>
            <a:off x="335280" y="1779075"/>
            <a:ext cx="11521440" cy="365760"/>
          </a:xfrm>
          <a:solidFill>
            <a:schemeClr val="bg1">
              <a:lumMod val="85000"/>
            </a:schemeClr>
          </a:solidFill>
        </p:spPr>
        <p:txBody>
          <a:bodyPr anchor="ctr">
            <a:noAutofit/>
          </a:bodyPr>
          <a:lstStyle/>
          <a:p>
            <a:pPr marL="0" indent="0" algn="ctr" fontAlgn="base">
              <a:spcBef>
                <a:spcPct val="0"/>
              </a:spcBef>
              <a:spcAft>
                <a:spcPct val="0"/>
              </a:spcAft>
              <a:buNone/>
              <a:defRPr/>
            </a:pPr>
            <a:r>
              <a:rPr lang="en-US" sz="1400" b="1" dirty="0">
                <a:solidFill>
                  <a:srgbClr val="000000"/>
                </a:solidFill>
                <a:ea typeface="MS PGothic" charset="0"/>
              </a:rPr>
              <a:t>Percent of Eligible Voters by Generation in 2020</a:t>
            </a:r>
          </a:p>
        </p:txBody>
      </p:sp>
      <p:sp>
        <p:nvSpPr>
          <p:cNvPr id="15" name="Rectangle 14">
            <a:extLst>
              <a:ext uri="{FF2B5EF4-FFF2-40B4-BE49-F238E27FC236}">
                <a16:creationId xmlns:a16="http://schemas.microsoft.com/office/drawing/2014/main" id="{1812B091-BEBC-428A-A417-9A5461D0D3FD}"/>
              </a:ext>
            </a:extLst>
          </p:cNvPr>
          <p:cNvSpPr/>
          <p:nvPr/>
        </p:nvSpPr>
        <p:spPr>
          <a:xfrm>
            <a:off x="0" y="6611779"/>
            <a:ext cx="4297971" cy="246221"/>
          </a:xfrm>
          <a:prstGeom prst="rect">
            <a:avLst/>
          </a:prstGeom>
        </p:spPr>
        <p:txBody>
          <a:bodyPr wrap="none">
            <a:spAutoFit/>
          </a:bodyPr>
          <a:lstStyle/>
          <a:p>
            <a:r>
              <a:rPr lang="en-US" sz="1000" dirty="0"/>
              <a:t>Pew Research Center, “An Early Look at the 2020 Electorate,” January 29, 2019.</a:t>
            </a:r>
          </a:p>
        </p:txBody>
      </p:sp>
      <p:pic>
        <p:nvPicPr>
          <p:cNvPr id="6" name="Picture 2" descr="http://www.pewsocialtrends.org/wp-content/uploads/sites/3/2019/01/FT_18.12.31_2020-Electorate_310px_2x1.jpg?w=600">
            <a:extLst>
              <a:ext uri="{FF2B5EF4-FFF2-40B4-BE49-F238E27FC236}">
                <a16:creationId xmlns:a16="http://schemas.microsoft.com/office/drawing/2014/main" id="{D95FD2E5-3331-48C9-9196-53B0E6E6EB04}"/>
              </a:ext>
            </a:extLst>
          </p:cNvPr>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t="3027" b="32431"/>
          <a:stretch/>
        </p:blipFill>
        <p:spPr bwMode="auto">
          <a:xfrm>
            <a:off x="824667" y="2279771"/>
            <a:ext cx="4338798" cy="425330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http://www.pewsocialtrends.org/wp-content/uploads/sites/3/2019/01/PSDT_1.30.19_2020electorate_02.png?w=600">
            <a:extLst>
              <a:ext uri="{FF2B5EF4-FFF2-40B4-BE49-F238E27FC236}">
                <a16:creationId xmlns:a16="http://schemas.microsoft.com/office/drawing/2014/main" id="{7CB79F1F-AC41-4964-9083-3317F2889632}"/>
              </a:ext>
            </a:extLst>
          </p:cNvPr>
          <p:cNvPicPr>
            <a:picLocks noChangeAspect="1" noChangeArrowheads="1"/>
          </p:cNvPicPr>
          <p:nvPr/>
        </p:nvPicPr>
        <p:blipFill rotWithShape="1">
          <a:blip r:embed="rId4" cstate="email">
            <a:clrChange>
              <a:clrFrom>
                <a:srgbClr val="FFFFFF"/>
              </a:clrFrom>
              <a:clrTo>
                <a:srgbClr val="FFFFFF">
                  <a:alpha val="0"/>
                </a:srgbClr>
              </a:clrTo>
            </a:clrChange>
            <a:extLst>
              <a:ext uri="{28A0092B-C50C-407E-A947-70E740481C1C}">
                <a14:useLocalDpi xmlns:a14="http://schemas.microsoft.com/office/drawing/2010/main" val="0"/>
              </a:ext>
            </a:extLst>
          </a:blip>
          <a:srcRect t="3557" b="35339"/>
          <a:stretch/>
        </p:blipFill>
        <p:spPr bwMode="auto">
          <a:xfrm>
            <a:off x="5852160" y="2279771"/>
            <a:ext cx="4486956" cy="41260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8022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B61315DF-7212-4968-8CD6-7AC12CD38CA3}"/>
              </a:ext>
            </a:extLst>
          </p:cNvPr>
          <p:cNvSpPr txBox="1">
            <a:spLocks/>
          </p:cNvSpPr>
          <p:nvPr/>
        </p:nvSpPr>
        <p:spPr>
          <a:xfrm>
            <a:off x="2743201" y="5861843"/>
            <a:ext cx="9448800" cy="959781"/>
          </a:xfrm>
          <a:prstGeom prst="rect">
            <a:avLst/>
          </a:prstGeom>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800" b="1" kern="1200">
                <a:solidFill>
                  <a:srgbClr val="0070C0"/>
                </a:solidFill>
                <a:latin typeface="+mn-lt"/>
                <a:ea typeface="+mj-ea"/>
                <a:cs typeface="+mj-cs"/>
              </a:defRPr>
            </a:lvl1pPr>
          </a:lstStyle>
          <a:p>
            <a:pPr algn="r"/>
            <a:r>
              <a:rPr lang="en-US">
                <a:cs typeface="Arial" panose="020B0604020202020204" pitchFamily="34" charset="0"/>
              </a:rPr>
              <a:t>Public K-12 Education and Key Policy Issues</a:t>
            </a:r>
            <a:endParaRPr lang="en-US" dirty="0"/>
          </a:p>
        </p:txBody>
      </p:sp>
      <p:pic>
        <p:nvPicPr>
          <p:cNvPr id="6" name="Picture 2" descr="Image result for classroom">
            <a:extLst>
              <a:ext uri="{FF2B5EF4-FFF2-40B4-BE49-F238E27FC236}">
                <a16:creationId xmlns:a16="http://schemas.microsoft.com/office/drawing/2014/main" id="{A8B1F7EB-3B58-4653-8049-5DB0FD73FF23}"/>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289" t="15596" r="3604" b="20785"/>
          <a:stretch/>
        </p:blipFill>
        <p:spPr bwMode="auto">
          <a:xfrm>
            <a:off x="0" y="-1"/>
            <a:ext cx="12192000" cy="5435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72874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rmAutofit fontScale="90000"/>
          </a:bodyPr>
          <a:lstStyle/>
          <a:p>
            <a:r>
              <a:rPr lang="en-US" sz="3200" dirty="0"/>
              <a:t>A plurality of parents disapprove of the Trump administration’s handling of education issues, and teachers disapprove of the Department of Education’s leadership.</a:t>
            </a:r>
          </a:p>
        </p:txBody>
      </p:sp>
      <p:graphicFrame>
        <p:nvGraphicFramePr>
          <p:cNvPr id="7" name="Table 6">
            <a:extLst>
              <a:ext uri="{FF2B5EF4-FFF2-40B4-BE49-F238E27FC236}">
                <a16:creationId xmlns:a16="http://schemas.microsoft.com/office/drawing/2014/main" id="{7706DA5E-EE29-4C50-BA37-06C50875EA07}"/>
              </a:ext>
            </a:extLst>
          </p:cNvPr>
          <p:cNvGraphicFramePr>
            <a:graphicFrameLocks noGrp="1"/>
          </p:cNvGraphicFramePr>
          <p:nvPr/>
        </p:nvGraphicFramePr>
        <p:xfrm>
          <a:off x="89541" y="6287965"/>
          <a:ext cx="4261104" cy="502920"/>
        </p:xfrm>
        <a:graphic>
          <a:graphicData uri="http://schemas.openxmlformats.org/drawingml/2006/table">
            <a:tbl>
              <a:tblPr firstRow="1" bandRow="1">
                <a:tableStyleId>{5C22544A-7EE6-4342-B048-85BDC9FD1C3A}</a:tableStyleId>
              </a:tblPr>
              <a:tblGrid>
                <a:gridCol w="256032">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256032">
                  <a:extLst>
                    <a:ext uri="{9D8B030D-6E8A-4147-A177-3AD203B41FA5}">
                      <a16:colId xmlns:a16="http://schemas.microsoft.com/office/drawing/2014/main" val="20002"/>
                    </a:ext>
                  </a:extLst>
                </a:gridCol>
                <a:gridCol w="1920240">
                  <a:extLst>
                    <a:ext uri="{9D8B030D-6E8A-4147-A177-3AD203B41FA5}">
                      <a16:colId xmlns:a16="http://schemas.microsoft.com/office/drawing/2014/main" val="20003"/>
                    </a:ext>
                  </a:extLst>
                </a:gridCol>
              </a:tblGrid>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alpha val="50000"/>
                      </a:srgbClr>
                    </a:solidFill>
                  </a:tcPr>
                </a:tc>
                <a:tc>
                  <a:txBody>
                    <a:bodyPr/>
                    <a:lstStyle/>
                    <a:p>
                      <a:r>
                        <a:rPr lang="en-US" sz="1050" b="0" dirty="0">
                          <a:solidFill>
                            <a:schemeClr val="tx1"/>
                          </a:solidFill>
                        </a:rPr>
                        <a:t>Rated 4</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57A77"/>
                    </a:solidFill>
                  </a:tcPr>
                </a:tc>
                <a:tc>
                  <a:txBody>
                    <a:bodyPr/>
                    <a:lstStyle/>
                    <a:p>
                      <a:r>
                        <a:rPr lang="en-US" sz="1050" b="0" dirty="0">
                          <a:solidFill>
                            <a:schemeClr val="tx1"/>
                          </a:solidFill>
                        </a:rPr>
                        <a:t>Rated 2</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a:txBody>
                    <a:bodyPr/>
                    <a:lstStyle/>
                    <a:p>
                      <a:r>
                        <a:rPr lang="en-US" sz="1050" b="0" dirty="0">
                          <a:solidFill>
                            <a:schemeClr val="tx1"/>
                          </a:solidFill>
                        </a:rPr>
                        <a:t>Rated 5 – very good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r>
                        <a:rPr lang="en-US" sz="1050" b="0" dirty="0">
                          <a:solidFill>
                            <a:schemeClr val="tx1"/>
                          </a:solidFill>
                        </a:rPr>
                        <a:t>Rated 1 – very bad</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8" name="Chart 7">
            <a:extLst>
              <a:ext uri="{FF2B5EF4-FFF2-40B4-BE49-F238E27FC236}">
                <a16:creationId xmlns:a16="http://schemas.microsoft.com/office/drawing/2014/main" id="{84575EC9-744E-479A-918D-0A3885532FA7}"/>
              </a:ext>
            </a:extLst>
          </p:cNvPr>
          <p:cNvGraphicFramePr/>
          <p:nvPr>
            <p:extLst>
              <p:ext uri="{D42A27DB-BD31-4B8C-83A1-F6EECF244321}">
                <p14:modId xmlns:p14="http://schemas.microsoft.com/office/powerpoint/2010/main" val="185021296"/>
              </p:ext>
            </p:extLst>
          </p:nvPr>
        </p:nvGraphicFramePr>
        <p:xfrm>
          <a:off x="335281" y="1527615"/>
          <a:ext cx="6878319" cy="4560934"/>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8">
            <a:extLst>
              <a:ext uri="{FF2B5EF4-FFF2-40B4-BE49-F238E27FC236}">
                <a16:creationId xmlns:a16="http://schemas.microsoft.com/office/drawing/2014/main" id="{9269BF2C-BE6C-4AEE-8544-29CE8F2D47D6}"/>
              </a:ext>
            </a:extLst>
          </p:cNvPr>
          <p:cNvSpPr/>
          <p:nvPr/>
        </p:nvSpPr>
        <p:spPr>
          <a:xfrm>
            <a:off x="3770729" y="6139315"/>
            <a:ext cx="2325271" cy="400110"/>
          </a:xfrm>
          <a:prstGeom prst="rect">
            <a:avLst/>
          </a:prstGeom>
        </p:spPr>
        <p:txBody>
          <a:bodyPr wrap="square">
            <a:spAutoFit/>
          </a:bodyPr>
          <a:lstStyle/>
          <a:p>
            <a:r>
              <a:rPr lang="en-US" sz="1000" i="1" dirty="0">
                <a:solidFill>
                  <a:srgbClr val="000000"/>
                </a:solidFill>
              </a:rPr>
              <a:t>Morning Consult. </a:t>
            </a:r>
            <a:r>
              <a:rPr lang="en-US" sz="1000" i="1" dirty="0"/>
              <a:t>Survey 1,000 K-12 Parents</a:t>
            </a:r>
            <a:r>
              <a:rPr lang="en-US" sz="1000" i="1" dirty="0">
                <a:solidFill>
                  <a:srgbClr val="000000"/>
                </a:solidFill>
              </a:rPr>
              <a:t>, </a:t>
            </a:r>
            <a:r>
              <a:rPr lang="en-US" sz="1000" i="1" dirty="0"/>
              <a:t>July 31 – August 3, 2019.</a:t>
            </a:r>
          </a:p>
        </p:txBody>
      </p:sp>
      <p:graphicFrame>
        <p:nvGraphicFramePr>
          <p:cNvPr id="10" name="Chart 9">
            <a:extLst>
              <a:ext uri="{FF2B5EF4-FFF2-40B4-BE49-F238E27FC236}">
                <a16:creationId xmlns:a16="http://schemas.microsoft.com/office/drawing/2014/main" id="{4B7ADD85-ED8D-46C2-B29A-AE05D68D4C59}"/>
              </a:ext>
            </a:extLst>
          </p:cNvPr>
          <p:cNvGraphicFramePr/>
          <p:nvPr>
            <p:extLst>
              <p:ext uri="{D42A27DB-BD31-4B8C-83A1-F6EECF244321}">
                <p14:modId xmlns:p14="http://schemas.microsoft.com/office/powerpoint/2010/main" val="1628603036"/>
              </p:ext>
            </p:extLst>
          </p:nvPr>
        </p:nvGraphicFramePr>
        <p:xfrm>
          <a:off x="7988303" y="2604669"/>
          <a:ext cx="3868417" cy="315715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Table 10">
            <a:extLst>
              <a:ext uri="{FF2B5EF4-FFF2-40B4-BE49-F238E27FC236}">
                <a16:creationId xmlns:a16="http://schemas.microsoft.com/office/drawing/2014/main" id="{1D8F6A6E-74EE-40C0-BBB7-3579E02E18DA}"/>
              </a:ext>
            </a:extLst>
          </p:cNvPr>
          <p:cNvGraphicFramePr>
            <a:graphicFrameLocks noGrp="1"/>
          </p:cNvGraphicFramePr>
          <p:nvPr>
            <p:extLst>
              <p:ext uri="{D42A27DB-BD31-4B8C-83A1-F6EECF244321}">
                <p14:modId xmlns:p14="http://schemas.microsoft.com/office/powerpoint/2010/main" val="2488979952"/>
              </p:ext>
            </p:extLst>
          </p:nvPr>
        </p:nvGraphicFramePr>
        <p:xfrm>
          <a:off x="7767087" y="2339952"/>
          <a:ext cx="4310847" cy="731520"/>
        </p:xfrm>
        <a:graphic>
          <a:graphicData uri="http://schemas.openxmlformats.org/drawingml/2006/table">
            <a:tbl>
              <a:tblPr firstRow="1" bandRow="1">
                <a:tableStyleId>{5C22544A-7EE6-4342-B048-85BDC9FD1C3A}</a:tableStyleId>
              </a:tblPr>
              <a:tblGrid>
                <a:gridCol w="4310847">
                  <a:extLst>
                    <a:ext uri="{9D8B030D-6E8A-4147-A177-3AD203B41FA5}">
                      <a16:colId xmlns:a16="http://schemas.microsoft.com/office/drawing/2014/main" val="2626352868"/>
                    </a:ext>
                  </a:extLst>
                </a:gridCol>
              </a:tblGrid>
              <a:tr h="4109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(Asked among Teachers)</a:t>
                      </a:r>
                      <a:br>
                        <a:rPr lang="en-US" sz="1400" b="1" dirty="0">
                          <a:solidFill>
                            <a:schemeClr val="tx1"/>
                          </a:solidFill>
                        </a:rPr>
                      </a:br>
                      <a:r>
                        <a:rPr lang="en-US" sz="1400" b="1" dirty="0">
                          <a:solidFill>
                            <a:schemeClr val="tx1"/>
                          </a:solidFill>
                        </a:rPr>
                        <a:t> Do you approve or disapprove of the leadership of the U.S. Department of Education?</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sp>
        <p:nvSpPr>
          <p:cNvPr id="2" name="Rectangle 1">
            <a:extLst>
              <a:ext uri="{FF2B5EF4-FFF2-40B4-BE49-F238E27FC236}">
                <a16:creationId xmlns:a16="http://schemas.microsoft.com/office/drawing/2014/main" id="{3CF36643-CDC7-43FF-8184-1998D3F2E62D}"/>
              </a:ext>
            </a:extLst>
          </p:cNvPr>
          <p:cNvSpPr/>
          <p:nvPr/>
        </p:nvSpPr>
        <p:spPr>
          <a:xfrm>
            <a:off x="7988303" y="5787555"/>
            <a:ext cx="2739170" cy="415498"/>
          </a:xfrm>
          <a:prstGeom prst="rect">
            <a:avLst/>
          </a:prstGeom>
        </p:spPr>
        <p:txBody>
          <a:bodyPr wrap="square">
            <a:spAutoFit/>
          </a:bodyPr>
          <a:lstStyle/>
          <a:p>
            <a:r>
              <a:rPr lang="en-US" sz="1050" i="1" dirty="0">
                <a:solidFill>
                  <a:srgbClr val="000000"/>
                </a:solidFill>
              </a:rPr>
              <a:t>USA Today/IPSOS. Survey of 505 teachers of grades K-12 nationwide, May18-21, 2020.</a:t>
            </a:r>
            <a:endParaRPr lang="en-US" sz="1050" i="1" dirty="0"/>
          </a:p>
        </p:txBody>
      </p:sp>
      <p:sp>
        <p:nvSpPr>
          <p:cNvPr id="5" name="Content Placeholder 4">
            <a:extLst>
              <a:ext uri="{FF2B5EF4-FFF2-40B4-BE49-F238E27FC236}">
                <a16:creationId xmlns:a16="http://schemas.microsoft.com/office/drawing/2014/main" id="{232DA063-9806-4E50-A2DC-AC73C6A9C1A4}"/>
              </a:ext>
            </a:extLst>
          </p:cNvPr>
          <p:cNvSpPr>
            <a:spLocks noGrp="1"/>
          </p:cNvSpPr>
          <p:nvPr>
            <p:ph idx="1"/>
          </p:nvPr>
        </p:nvSpPr>
        <p:spPr>
          <a:xfrm>
            <a:off x="335280" y="1779074"/>
            <a:ext cx="6941820" cy="663527"/>
          </a:xfrm>
          <a:solidFill>
            <a:schemeClr val="bg1">
              <a:lumMod val="85000"/>
            </a:schemeClr>
          </a:solidFill>
        </p:spPr>
        <p:txBody>
          <a:bodyPr anchor="ctr">
            <a:noAutofit/>
          </a:bodyPr>
          <a:lstStyle/>
          <a:p>
            <a:pPr marL="0" indent="0" algn="ctr">
              <a:buNone/>
            </a:pPr>
            <a:r>
              <a:rPr lang="en-US" sz="1400" b="1" dirty="0"/>
              <a:t>On a scale from 1 to 5 with 1 being “very bad” and 5 being “very good,” and 3 being neutral, how would you rate the Trump administration’s handling of education issues?</a:t>
            </a:r>
          </a:p>
        </p:txBody>
      </p:sp>
    </p:spTree>
    <p:extLst>
      <p:ext uri="{BB962C8B-B14F-4D97-AF65-F5344CB8AC3E}">
        <p14:creationId xmlns:p14="http://schemas.microsoft.com/office/powerpoint/2010/main" val="35231987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72BAA6-E2EE-8943-B389-037011DF064D}"/>
              </a:ext>
            </a:extLst>
          </p:cNvPr>
          <p:cNvSpPr>
            <a:spLocks noGrp="1"/>
          </p:cNvSpPr>
          <p:nvPr>
            <p:ph type="title"/>
          </p:nvPr>
        </p:nvSpPr>
        <p:spPr>
          <a:xfrm>
            <a:off x="544010" y="365125"/>
            <a:ext cx="10809790" cy="1325563"/>
          </a:xfrm>
        </p:spPr>
        <p:txBody>
          <a:bodyPr>
            <a:noAutofit/>
          </a:bodyPr>
          <a:lstStyle/>
          <a:p>
            <a:r>
              <a:rPr lang="en-US" sz="2800" dirty="0"/>
              <a:t>Voters across the board are oriented toward public education and look to elected officials – of both parties and at all levels – to prioritize public education. </a:t>
            </a:r>
          </a:p>
        </p:txBody>
      </p:sp>
      <p:sp>
        <p:nvSpPr>
          <p:cNvPr id="3" name="Content Placeholder 2">
            <a:extLst>
              <a:ext uri="{FF2B5EF4-FFF2-40B4-BE49-F238E27FC236}">
                <a16:creationId xmlns:a16="http://schemas.microsoft.com/office/drawing/2014/main" id="{0AF351D8-7A7D-C144-BFFF-CBEF8C4778A2}"/>
              </a:ext>
            </a:extLst>
          </p:cNvPr>
          <p:cNvSpPr>
            <a:spLocks noGrp="1"/>
          </p:cNvSpPr>
          <p:nvPr>
            <p:ph idx="1"/>
          </p:nvPr>
        </p:nvSpPr>
        <p:spPr>
          <a:xfrm>
            <a:off x="544010" y="1638298"/>
            <a:ext cx="11346718" cy="4961259"/>
          </a:xfrm>
        </p:spPr>
        <p:txBody>
          <a:bodyPr>
            <a:normAutofit/>
          </a:bodyPr>
          <a:lstStyle/>
          <a:p>
            <a:endParaRPr lang="en-US" sz="2000" dirty="0"/>
          </a:p>
          <a:p>
            <a:r>
              <a:rPr lang="en-US" sz="2400" dirty="0"/>
              <a:t>Voters </a:t>
            </a:r>
            <a:r>
              <a:rPr lang="en-US" sz="2400" u="sng" dirty="0"/>
              <a:t>do not</a:t>
            </a:r>
            <a:r>
              <a:rPr lang="en-US" sz="2400" dirty="0"/>
              <a:t> think elected officials are paying enough attention to the state of public schools. Majorities think the President and both parties in Congress are not paying enough attention, while divided in their assessment of the Governor of their state. </a:t>
            </a:r>
          </a:p>
          <a:p>
            <a:endParaRPr lang="en-US" sz="2000" dirty="0"/>
          </a:p>
          <a:p>
            <a:endParaRPr lang="en-US" sz="2000" dirty="0"/>
          </a:p>
          <a:p>
            <a:endParaRPr lang="en-US" sz="2000" dirty="0"/>
          </a:p>
          <a:p>
            <a:endParaRPr lang="en-US" sz="2000" dirty="0"/>
          </a:p>
          <a:p>
            <a:endParaRPr lang="en-US" sz="2000" dirty="0"/>
          </a:p>
          <a:p>
            <a:endParaRPr lang="en-US" sz="2000" dirty="0"/>
          </a:p>
          <a:p>
            <a:r>
              <a:rPr lang="en-US" sz="2400" dirty="0"/>
              <a:t>Voters give elected officials only fair to poor job performance ratings on public education. </a:t>
            </a:r>
          </a:p>
        </p:txBody>
      </p:sp>
      <p:graphicFrame>
        <p:nvGraphicFramePr>
          <p:cNvPr id="6" name="Chart 5">
            <a:extLst>
              <a:ext uri="{FF2B5EF4-FFF2-40B4-BE49-F238E27FC236}">
                <a16:creationId xmlns:a16="http://schemas.microsoft.com/office/drawing/2014/main" id="{4259A667-F93D-4E5F-BC61-ECCE5227F4E3}"/>
              </a:ext>
            </a:extLst>
          </p:cNvPr>
          <p:cNvGraphicFramePr/>
          <p:nvPr>
            <p:extLst>
              <p:ext uri="{D42A27DB-BD31-4B8C-83A1-F6EECF244321}">
                <p14:modId xmlns:p14="http://schemas.microsoft.com/office/powerpoint/2010/main" val="781930890"/>
              </p:ext>
            </p:extLst>
          </p:nvPr>
        </p:nvGraphicFramePr>
        <p:xfrm>
          <a:off x="953700" y="3164114"/>
          <a:ext cx="10527337" cy="2055587"/>
        </p:xfrm>
        <a:graphic>
          <a:graphicData uri="http://schemas.openxmlformats.org/drawingml/2006/chart">
            <c:chart xmlns:c="http://schemas.openxmlformats.org/drawingml/2006/chart" xmlns:r="http://schemas.openxmlformats.org/officeDocument/2006/relationships" r:id="rId3"/>
          </a:graphicData>
        </a:graphic>
      </p:graphicFrame>
      <p:pic>
        <p:nvPicPr>
          <p:cNvPr id="8" name="chart">
            <a:extLst>
              <a:ext uri="{FF2B5EF4-FFF2-40B4-BE49-F238E27FC236}">
                <a16:creationId xmlns:a16="http://schemas.microsoft.com/office/drawing/2014/main" id="{1A856452-4A74-4F6A-84F5-F1EE50434D7D}"/>
              </a:ext>
            </a:extLst>
          </p:cNvPr>
          <p:cNvPicPr>
            <a:picLocks noChangeAspect="1"/>
          </p:cNvPicPr>
          <p:nvPr/>
        </p:nvPicPr>
        <p:blipFill>
          <a:blip r:embed="rId4"/>
          <a:stretch>
            <a:fillRect/>
          </a:stretch>
        </p:blipFill>
        <p:spPr>
          <a:xfrm>
            <a:off x="4843226" y="5067321"/>
            <a:ext cx="5285714" cy="304762"/>
          </a:xfrm>
          <a:prstGeom prst="rect">
            <a:avLst/>
          </a:prstGeom>
        </p:spPr>
      </p:pic>
      <p:sp>
        <p:nvSpPr>
          <p:cNvPr id="4" name="Rectangle 3">
            <a:extLst>
              <a:ext uri="{FF2B5EF4-FFF2-40B4-BE49-F238E27FC236}">
                <a16:creationId xmlns:a16="http://schemas.microsoft.com/office/drawing/2014/main" id="{9200EFAB-806D-4B5A-B507-7822FFFB7D7B}"/>
              </a:ext>
            </a:extLst>
          </p:cNvPr>
          <p:cNvSpPr/>
          <p:nvPr/>
        </p:nvSpPr>
        <p:spPr>
          <a:xfrm>
            <a:off x="0" y="6599558"/>
            <a:ext cx="8784555" cy="276999"/>
          </a:xfrm>
          <a:prstGeom prst="rect">
            <a:avLst/>
          </a:prstGeom>
        </p:spPr>
        <p:txBody>
          <a:bodyPr wrap="square">
            <a:spAutoFit/>
          </a:bodyPr>
          <a:lstStyle/>
          <a:p>
            <a:r>
              <a:rPr lang="en-US" sz="1200" i="1" dirty="0"/>
              <a:t>Lake Research Partners, NSBA. January 2-12, 2020. 1000 likely 2020 voters, MOE +/- 3.1%</a:t>
            </a:r>
          </a:p>
        </p:txBody>
      </p:sp>
    </p:spTree>
    <p:extLst>
      <p:ext uri="{BB962C8B-B14F-4D97-AF65-F5344CB8AC3E}">
        <p14:creationId xmlns:p14="http://schemas.microsoft.com/office/powerpoint/2010/main" val="3871273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3F25794-413C-4F16-B79D-EB3311D99BDC}"/>
              </a:ext>
            </a:extLst>
          </p:cNvPr>
          <p:cNvSpPr txBox="1">
            <a:spLocks/>
          </p:cNvSpPr>
          <p:nvPr/>
        </p:nvSpPr>
        <p:spPr bwMode="auto">
          <a:xfrm>
            <a:off x="344289" y="228601"/>
            <a:ext cx="11521440" cy="965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a:solidFill>
                  <a:srgbClr val="0085B4"/>
                </a:solidFill>
                <a:latin typeface="+mj-lt"/>
                <a:ea typeface="+mj-ea"/>
                <a:cs typeface="+mj-cs"/>
              </a:defRPr>
            </a:lvl1pPr>
            <a:lvl2pPr algn="l" rtl="0" eaLnBrk="0" fontAlgn="base" hangingPunct="0">
              <a:spcBef>
                <a:spcPct val="0"/>
              </a:spcBef>
              <a:spcAft>
                <a:spcPct val="0"/>
              </a:spcAft>
              <a:defRPr sz="2800">
                <a:solidFill>
                  <a:srgbClr val="0085B4"/>
                </a:solidFill>
                <a:latin typeface="Calibri" pitchFamily="34" charset="0"/>
              </a:defRPr>
            </a:lvl2pPr>
            <a:lvl3pPr algn="l" rtl="0" eaLnBrk="0" fontAlgn="base" hangingPunct="0">
              <a:spcBef>
                <a:spcPct val="0"/>
              </a:spcBef>
              <a:spcAft>
                <a:spcPct val="0"/>
              </a:spcAft>
              <a:defRPr sz="2800">
                <a:solidFill>
                  <a:srgbClr val="0085B4"/>
                </a:solidFill>
                <a:latin typeface="Calibri" pitchFamily="34" charset="0"/>
              </a:defRPr>
            </a:lvl3pPr>
            <a:lvl4pPr algn="l" rtl="0" eaLnBrk="0" fontAlgn="base" hangingPunct="0">
              <a:spcBef>
                <a:spcPct val="0"/>
              </a:spcBef>
              <a:spcAft>
                <a:spcPct val="0"/>
              </a:spcAft>
              <a:defRPr sz="2800">
                <a:solidFill>
                  <a:srgbClr val="0085B4"/>
                </a:solidFill>
                <a:latin typeface="Calibri" pitchFamily="34" charset="0"/>
              </a:defRPr>
            </a:lvl4pPr>
            <a:lvl5pPr algn="l" rtl="0" eaLnBrk="0" fontAlgn="base" hangingPunct="0">
              <a:spcBef>
                <a:spcPct val="0"/>
              </a:spcBef>
              <a:spcAft>
                <a:spcPct val="0"/>
              </a:spcAft>
              <a:defRPr sz="2800">
                <a:solidFill>
                  <a:srgbClr val="0085B4"/>
                </a:solidFill>
                <a:latin typeface="Calibri" pitchFamily="34" charset="0"/>
              </a:defRPr>
            </a:lvl5pPr>
            <a:lvl6pPr marL="457200" algn="l" rtl="0" fontAlgn="base">
              <a:spcBef>
                <a:spcPct val="0"/>
              </a:spcBef>
              <a:spcAft>
                <a:spcPct val="0"/>
              </a:spcAft>
              <a:defRPr sz="2800">
                <a:solidFill>
                  <a:srgbClr val="0085B4"/>
                </a:solidFill>
                <a:latin typeface="Calibri" pitchFamily="34" charset="0"/>
              </a:defRPr>
            </a:lvl6pPr>
            <a:lvl7pPr marL="914400" algn="l" rtl="0" fontAlgn="base">
              <a:spcBef>
                <a:spcPct val="0"/>
              </a:spcBef>
              <a:spcAft>
                <a:spcPct val="0"/>
              </a:spcAft>
              <a:defRPr sz="2800">
                <a:solidFill>
                  <a:srgbClr val="0085B4"/>
                </a:solidFill>
                <a:latin typeface="Calibri" pitchFamily="34" charset="0"/>
              </a:defRPr>
            </a:lvl7pPr>
            <a:lvl8pPr marL="1371600" algn="l" rtl="0" fontAlgn="base">
              <a:spcBef>
                <a:spcPct val="0"/>
              </a:spcBef>
              <a:spcAft>
                <a:spcPct val="0"/>
              </a:spcAft>
              <a:defRPr sz="2800">
                <a:solidFill>
                  <a:srgbClr val="0085B4"/>
                </a:solidFill>
                <a:latin typeface="Calibri" pitchFamily="34" charset="0"/>
              </a:defRPr>
            </a:lvl8pPr>
            <a:lvl9pPr marL="1828800" algn="l" rtl="0" fontAlgn="base">
              <a:spcBef>
                <a:spcPct val="0"/>
              </a:spcBef>
              <a:spcAft>
                <a:spcPct val="0"/>
              </a:spcAft>
              <a:defRPr sz="2800">
                <a:solidFill>
                  <a:srgbClr val="0085B4"/>
                </a:solidFill>
                <a:latin typeface="Calibri" pitchFamily="34" charset="0"/>
              </a:defRPr>
            </a:lvl9pPr>
          </a:lstStyle>
          <a:p>
            <a:r>
              <a:rPr lang="en-US" b="1" dirty="0">
                <a:solidFill>
                  <a:srgbClr val="0070C0"/>
                </a:solidFill>
                <a:latin typeface="+mn-lt"/>
              </a:rPr>
              <a:t>A majority of Americans have said they are dissatisfied with the way things are going in the United States for the duration of Trump’s presidency. Dissatisfaction has grown sharply since COVID-19.</a:t>
            </a:r>
          </a:p>
        </p:txBody>
      </p:sp>
      <p:sp>
        <p:nvSpPr>
          <p:cNvPr id="6" name="TextBox 5">
            <a:extLst>
              <a:ext uri="{FF2B5EF4-FFF2-40B4-BE49-F238E27FC236}">
                <a16:creationId xmlns:a16="http://schemas.microsoft.com/office/drawing/2014/main" id="{A7AC37B2-CE91-40B4-9988-2985CB3F9457}"/>
              </a:ext>
            </a:extLst>
          </p:cNvPr>
          <p:cNvSpPr txBox="1"/>
          <p:nvPr/>
        </p:nvSpPr>
        <p:spPr>
          <a:xfrm>
            <a:off x="344289" y="1559521"/>
            <a:ext cx="11521440" cy="457200"/>
          </a:xfrm>
          <a:prstGeom prst="rect">
            <a:avLst/>
          </a:prstGeom>
          <a:solidFill>
            <a:schemeClr val="bg1">
              <a:lumMod val="85000"/>
            </a:schemeClr>
          </a:solidFill>
        </p:spPr>
        <p:txBody>
          <a:bodyPr wrap="square" rtlCol="0" anchor="ctr">
            <a:noAutofit/>
          </a:bodyPr>
          <a:lstStyle/>
          <a:p>
            <a:pPr algn="ctr"/>
            <a:r>
              <a:rPr lang="en-US" b="1" dirty="0"/>
              <a:t>In general, are you satisfied or dissatisfied with the way things are going in the United States at this time?</a:t>
            </a:r>
            <a:endParaRPr lang="en-US" sz="1600" b="1" dirty="0"/>
          </a:p>
        </p:txBody>
      </p:sp>
      <p:graphicFrame>
        <p:nvGraphicFramePr>
          <p:cNvPr id="7" name="Content Placeholder 4">
            <a:extLst>
              <a:ext uri="{FF2B5EF4-FFF2-40B4-BE49-F238E27FC236}">
                <a16:creationId xmlns:a16="http://schemas.microsoft.com/office/drawing/2014/main" id="{9B35B190-74A9-42A4-82DA-D93ADA31549C}"/>
              </a:ext>
            </a:extLst>
          </p:cNvPr>
          <p:cNvGraphicFramePr>
            <a:graphicFrameLocks/>
          </p:cNvGraphicFramePr>
          <p:nvPr>
            <p:extLst>
              <p:ext uri="{D42A27DB-BD31-4B8C-83A1-F6EECF244321}">
                <p14:modId xmlns:p14="http://schemas.microsoft.com/office/powerpoint/2010/main" val="100329454"/>
              </p:ext>
            </p:extLst>
          </p:nvPr>
        </p:nvGraphicFramePr>
        <p:xfrm>
          <a:off x="344289" y="1965325"/>
          <a:ext cx="11403211" cy="4279358"/>
        </p:xfrm>
        <a:graphic>
          <a:graphicData uri="http://schemas.openxmlformats.org/drawingml/2006/chart">
            <c:chart xmlns:c="http://schemas.openxmlformats.org/drawingml/2006/chart" xmlns:r="http://schemas.openxmlformats.org/officeDocument/2006/relationships" r:id="rId3"/>
          </a:graphicData>
        </a:graphic>
      </p:graphicFrame>
      <p:sp>
        <p:nvSpPr>
          <p:cNvPr id="2" name="TextBox 1">
            <a:extLst>
              <a:ext uri="{FF2B5EF4-FFF2-40B4-BE49-F238E27FC236}">
                <a16:creationId xmlns:a16="http://schemas.microsoft.com/office/drawing/2014/main" id="{BBCB880B-324C-4828-A2CD-6D50CA5CC641}"/>
              </a:ext>
            </a:extLst>
          </p:cNvPr>
          <p:cNvSpPr txBox="1"/>
          <p:nvPr/>
        </p:nvSpPr>
        <p:spPr>
          <a:xfrm>
            <a:off x="0" y="6596390"/>
            <a:ext cx="6411951" cy="261610"/>
          </a:xfrm>
          <a:prstGeom prst="rect">
            <a:avLst/>
          </a:prstGeom>
          <a:noFill/>
        </p:spPr>
        <p:txBody>
          <a:bodyPr wrap="square" rtlCol="0">
            <a:spAutoFit/>
          </a:bodyPr>
          <a:lstStyle/>
          <a:p>
            <a:r>
              <a:rPr lang="en-US" sz="1100" i="1" dirty="0"/>
              <a:t>Gallup Poll. May. 1-13, 2020. N=1,015 adults nationwide. Margin of error ± 4.</a:t>
            </a:r>
          </a:p>
        </p:txBody>
      </p:sp>
      <p:sp>
        <p:nvSpPr>
          <p:cNvPr id="3" name="TextBox 2">
            <a:extLst>
              <a:ext uri="{FF2B5EF4-FFF2-40B4-BE49-F238E27FC236}">
                <a16:creationId xmlns:a16="http://schemas.microsoft.com/office/drawing/2014/main" id="{9177F892-CF5F-4A08-8B02-2AF9A88D3CB4}"/>
              </a:ext>
            </a:extLst>
          </p:cNvPr>
          <p:cNvSpPr txBox="1"/>
          <p:nvPr/>
        </p:nvSpPr>
        <p:spPr>
          <a:xfrm>
            <a:off x="2657476" y="3374802"/>
            <a:ext cx="418704" cy="861774"/>
          </a:xfrm>
          <a:prstGeom prst="rect">
            <a:avLst/>
          </a:prstGeom>
          <a:noFill/>
        </p:spPr>
        <p:txBody>
          <a:bodyPr wrap="none" rtlCol="0">
            <a:spAutoFit/>
          </a:bodyPr>
          <a:lstStyle/>
          <a:p>
            <a:r>
              <a:rPr lang="en-US" b="1" dirty="0">
                <a:solidFill>
                  <a:srgbClr val="C00000"/>
                </a:solidFill>
              </a:rPr>
              <a:t>62</a:t>
            </a:r>
          </a:p>
          <a:p>
            <a:endParaRPr lang="en-US" sz="1400" b="1" dirty="0">
              <a:solidFill>
                <a:srgbClr val="C00000"/>
              </a:solidFill>
            </a:endParaRPr>
          </a:p>
          <a:p>
            <a:r>
              <a:rPr lang="en-US" b="1" dirty="0">
                <a:solidFill>
                  <a:srgbClr val="002060"/>
                </a:solidFill>
              </a:rPr>
              <a:t>37</a:t>
            </a:r>
          </a:p>
        </p:txBody>
      </p:sp>
      <p:sp>
        <p:nvSpPr>
          <p:cNvPr id="4" name="Rectangle 3">
            <a:extLst>
              <a:ext uri="{FF2B5EF4-FFF2-40B4-BE49-F238E27FC236}">
                <a16:creationId xmlns:a16="http://schemas.microsoft.com/office/drawing/2014/main" id="{6B13C1D2-F2A5-44B7-9586-2B8C35432E6E}"/>
              </a:ext>
            </a:extLst>
          </p:cNvPr>
          <p:cNvSpPr/>
          <p:nvPr/>
        </p:nvSpPr>
        <p:spPr>
          <a:xfrm>
            <a:off x="1654648" y="3570269"/>
            <a:ext cx="1093569" cy="461665"/>
          </a:xfrm>
          <a:prstGeom prst="rect">
            <a:avLst/>
          </a:prstGeom>
        </p:spPr>
        <p:txBody>
          <a:bodyPr wrap="none">
            <a:spAutoFit/>
          </a:bodyPr>
          <a:lstStyle/>
          <a:p>
            <a:pPr algn="ctr"/>
            <a:r>
              <a:rPr lang="en-US" sz="1200" b="1" dirty="0"/>
              <a:t>1 week before</a:t>
            </a:r>
          </a:p>
          <a:p>
            <a:pPr algn="ctr"/>
            <a:r>
              <a:rPr lang="en-US" sz="1200" b="1" dirty="0"/>
              <a:t> 2016 Election</a:t>
            </a:r>
          </a:p>
        </p:txBody>
      </p:sp>
      <p:sp>
        <p:nvSpPr>
          <p:cNvPr id="9" name="Rectangle 8">
            <a:extLst>
              <a:ext uri="{FF2B5EF4-FFF2-40B4-BE49-F238E27FC236}">
                <a16:creationId xmlns:a16="http://schemas.microsoft.com/office/drawing/2014/main" id="{E0CA50E4-A41C-4556-ACB5-357383EF5670}"/>
              </a:ext>
            </a:extLst>
          </p:cNvPr>
          <p:cNvSpPr/>
          <p:nvPr/>
        </p:nvSpPr>
        <p:spPr>
          <a:xfrm>
            <a:off x="11212986" y="3662601"/>
            <a:ext cx="652743" cy="276999"/>
          </a:xfrm>
          <a:prstGeom prst="rect">
            <a:avLst/>
          </a:prstGeom>
        </p:spPr>
        <p:txBody>
          <a:bodyPr wrap="none">
            <a:spAutoFit/>
          </a:bodyPr>
          <a:lstStyle/>
          <a:p>
            <a:pPr algn="ctr"/>
            <a:r>
              <a:rPr lang="en-US" sz="1200" b="1" dirty="0"/>
              <a:t>Jun 4th</a:t>
            </a:r>
          </a:p>
        </p:txBody>
      </p:sp>
    </p:spTree>
    <p:extLst>
      <p:ext uri="{BB962C8B-B14F-4D97-AF65-F5344CB8AC3E}">
        <p14:creationId xmlns:p14="http://schemas.microsoft.com/office/powerpoint/2010/main" val="344867211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a:xfrm>
            <a:off x="335280" y="318575"/>
            <a:ext cx="11521440" cy="1325563"/>
          </a:xfrm>
        </p:spPr>
        <p:txBody>
          <a:bodyPr>
            <a:noAutofit/>
          </a:bodyPr>
          <a:lstStyle/>
          <a:p>
            <a:r>
              <a:rPr lang="en-US" sz="2800" dirty="0"/>
              <a:t>Six in ten adults and three quarters of teachers say funding levels for public schools in their community are too low. African Americans, Democrats, and adults with lower household incomes are more likely to say their community schools are underfunded. </a:t>
            </a:r>
          </a:p>
        </p:txBody>
      </p:sp>
      <p:graphicFrame>
        <p:nvGraphicFramePr>
          <p:cNvPr id="6" name="Chart 5">
            <a:extLst>
              <a:ext uri="{FF2B5EF4-FFF2-40B4-BE49-F238E27FC236}">
                <a16:creationId xmlns:a16="http://schemas.microsoft.com/office/drawing/2014/main" id="{13CD46AA-495B-488C-997E-C035425557EE}"/>
              </a:ext>
            </a:extLst>
          </p:cNvPr>
          <p:cNvGraphicFramePr/>
          <p:nvPr>
            <p:extLst>
              <p:ext uri="{D42A27DB-BD31-4B8C-83A1-F6EECF244321}">
                <p14:modId xmlns:p14="http://schemas.microsoft.com/office/powerpoint/2010/main" val="3848248162"/>
              </p:ext>
            </p:extLst>
          </p:nvPr>
        </p:nvGraphicFramePr>
        <p:xfrm>
          <a:off x="2095119" y="2279772"/>
          <a:ext cx="8229599" cy="4020667"/>
        </p:xfrm>
        <a:graphic>
          <a:graphicData uri="http://schemas.openxmlformats.org/drawingml/2006/chart">
            <c:chart xmlns:c="http://schemas.openxmlformats.org/drawingml/2006/chart" xmlns:r="http://schemas.openxmlformats.org/officeDocument/2006/relationships" r:id="rId2"/>
          </a:graphicData>
        </a:graphic>
      </p:graphicFrame>
      <p:sp>
        <p:nvSpPr>
          <p:cNvPr id="7" name="Content Placeholder 4">
            <a:extLst>
              <a:ext uri="{FF2B5EF4-FFF2-40B4-BE49-F238E27FC236}">
                <a16:creationId xmlns:a16="http://schemas.microsoft.com/office/drawing/2014/main" id="{CDF042D0-A429-41F9-97F2-33AED4A1D0F1}"/>
              </a:ext>
            </a:extLst>
          </p:cNvPr>
          <p:cNvSpPr txBox="1">
            <a:spLocks/>
          </p:cNvSpPr>
          <p:nvPr/>
        </p:nvSpPr>
        <p:spPr>
          <a:xfrm>
            <a:off x="335280" y="1844305"/>
            <a:ext cx="11521440" cy="500697"/>
          </a:xfrm>
          <a:prstGeom prst="rect">
            <a:avLst/>
          </a:prstGeom>
          <a:solidFill>
            <a:schemeClr val="bg1">
              <a:lumMod val="85000"/>
            </a:schemeClr>
          </a:solidFill>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b="1" dirty="0"/>
              <a:t>What do you think of the funding level for public schools in your community – schools have the right amount of money, too much money, or too little money? (% Too Little)</a:t>
            </a:r>
          </a:p>
        </p:txBody>
      </p:sp>
      <p:cxnSp>
        <p:nvCxnSpPr>
          <p:cNvPr id="9" name="Straight Connector 8">
            <a:extLst>
              <a:ext uri="{FF2B5EF4-FFF2-40B4-BE49-F238E27FC236}">
                <a16:creationId xmlns:a16="http://schemas.microsoft.com/office/drawing/2014/main" id="{B42539DB-DEB2-40BE-8594-8BBDD3A20320}"/>
              </a:ext>
            </a:extLst>
          </p:cNvPr>
          <p:cNvCxnSpPr>
            <a:cxnSpLocks/>
          </p:cNvCxnSpPr>
          <p:nvPr/>
        </p:nvCxnSpPr>
        <p:spPr>
          <a:xfrm>
            <a:off x="2743200" y="2800350"/>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0567FDF9-99C7-4609-B80A-BE94DC67F432}"/>
              </a:ext>
            </a:extLst>
          </p:cNvPr>
          <p:cNvCxnSpPr>
            <a:cxnSpLocks/>
          </p:cNvCxnSpPr>
          <p:nvPr/>
        </p:nvCxnSpPr>
        <p:spPr>
          <a:xfrm>
            <a:off x="2743200" y="3563745"/>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872EE651-B610-4C88-8CA2-3A5D4A23D51E}"/>
              </a:ext>
            </a:extLst>
          </p:cNvPr>
          <p:cNvCxnSpPr>
            <a:cxnSpLocks/>
          </p:cNvCxnSpPr>
          <p:nvPr/>
        </p:nvCxnSpPr>
        <p:spPr>
          <a:xfrm>
            <a:off x="2743200" y="4335039"/>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248DF47-0588-4854-BB5F-00B5F74446EB}"/>
              </a:ext>
            </a:extLst>
          </p:cNvPr>
          <p:cNvCxnSpPr>
            <a:cxnSpLocks/>
          </p:cNvCxnSpPr>
          <p:nvPr/>
        </p:nvCxnSpPr>
        <p:spPr>
          <a:xfrm>
            <a:off x="2743200" y="5391849"/>
            <a:ext cx="6553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28425695-AE11-48F7-A3F9-102F65287313}"/>
              </a:ext>
            </a:extLst>
          </p:cNvPr>
          <p:cNvSpPr/>
          <p:nvPr/>
        </p:nvSpPr>
        <p:spPr>
          <a:xfrm>
            <a:off x="0" y="6604371"/>
            <a:ext cx="5143698" cy="246221"/>
          </a:xfrm>
          <a:prstGeom prst="rect">
            <a:avLst/>
          </a:prstGeom>
        </p:spPr>
        <p:txBody>
          <a:bodyPr wrap="square">
            <a:spAutoFit/>
          </a:bodyPr>
          <a:lstStyle/>
          <a:p>
            <a:r>
              <a:rPr lang="en-US" sz="1000" i="1" dirty="0">
                <a:solidFill>
                  <a:srgbClr val="000000"/>
                </a:solidFill>
              </a:rPr>
              <a:t>PDK and Langer Research. </a:t>
            </a:r>
            <a:r>
              <a:rPr lang="en-US" sz="1000" i="1" dirty="0"/>
              <a:t>Survey of </a:t>
            </a:r>
            <a:r>
              <a:rPr lang="en-US" sz="1000" i="1" dirty="0">
                <a:solidFill>
                  <a:srgbClr val="000000"/>
                </a:solidFill>
              </a:rPr>
              <a:t>2,389 Adults, </a:t>
            </a:r>
            <a:r>
              <a:rPr lang="en-US" sz="1000" i="1" dirty="0"/>
              <a:t>April 12-27, 2019.</a:t>
            </a:r>
          </a:p>
        </p:txBody>
      </p:sp>
    </p:spTree>
    <p:extLst>
      <p:ext uri="{BB962C8B-B14F-4D97-AF65-F5344CB8AC3E}">
        <p14:creationId xmlns:p14="http://schemas.microsoft.com/office/powerpoint/2010/main" val="39331785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a:xfrm>
            <a:off x="335279" y="203081"/>
            <a:ext cx="11521439" cy="1487607"/>
          </a:xfrm>
        </p:spPr>
        <p:txBody>
          <a:bodyPr>
            <a:normAutofit/>
          </a:bodyPr>
          <a:lstStyle/>
          <a:p>
            <a:r>
              <a:rPr lang="en-US" sz="2400" b="1" dirty="0"/>
              <a:t>Of those who believe funding should be increased, eight out of ten would support an increase in funding even if it meant they would pay more in taxes. At least half of voters across most demographics think funding for public schools should be increased even if it means paying more in taxes. </a:t>
            </a:r>
          </a:p>
        </p:txBody>
      </p:sp>
      <p:sp>
        <p:nvSpPr>
          <p:cNvPr id="10" name="Content Placeholder 4">
            <a:extLst>
              <a:ext uri="{FF2B5EF4-FFF2-40B4-BE49-F238E27FC236}">
                <a16:creationId xmlns:a16="http://schemas.microsoft.com/office/drawing/2014/main" id="{F98849BF-DDCB-4038-ABD1-9B20541364C7}"/>
              </a:ext>
            </a:extLst>
          </p:cNvPr>
          <p:cNvSpPr>
            <a:spLocks noGrp="1"/>
          </p:cNvSpPr>
          <p:nvPr>
            <p:ph idx="1"/>
          </p:nvPr>
        </p:nvSpPr>
        <p:spPr>
          <a:xfrm>
            <a:off x="335280" y="1729107"/>
            <a:ext cx="11521439" cy="337165"/>
          </a:xfrm>
          <a:solidFill>
            <a:schemeClr val="bg1">
              <a:lumMod val="85000"/>
            </a:schemeClr>
          </a:solidFill>
        </p:spPr>
        <p:txBody>
          <a:bodyPr anchor="ctr">
            <a:noAutofit/>
          </a:bodyPr>
          <a:lstStyle/>
          <a:p>
            <a:pPr marL="0" indent="0" algn="ctr">
              <a:buNone/>
            </a:pPr>
            <a:r>
              <a:rPr lang="en-US" sz="1600" b="1" dirty="0"/>
              <a:t>Generally speaking, do you think funding for public schools should be increased, kept at the same level, or decreased?</a:t>
            </a:r>
          </a:p>
        </p:txBody>
      </p:sp>
      <p:graphicFrame>
        <p:nvGraphicFramePr>
          <p:cNvPr id="15" name="Chart 14">
            <a:extLst>
              <a:ext uri="{FF2B5EF4-FFF2-40B4-BE49-F238E27FC236}">
                <a16:creationId xmlns:a16="http://schemas.microsoft.com/office/drawing/2014/main" id="{40ADE61F-AA2F-4ABD-A54D-FD4BF7A706B7}"/>
              </a:ext>
            </a:extLst>
          </p:cNvPr>
          <p:cNvGraphicFramePr/>
          <p:nvPr/>
        </p:nvGraphicFramePr>
        <p:xfrm>
          <a:off x="771068" y="1729107"/>
          <a:ext cx="4360071" cy="4659336"/>
        </p:xfrm>
        <a:graphic>
          <a:graphicData uri="http://schemas.openxmlformats.org/drawingml/2006/chart">
            <c:chart xmlns:c="http://schemas.openxmlformats.org/drawingml/2006/chart" xmlns:r="http://schemas.openxmlformats.org/officeDocument/2006/relationships" r:id="rId3"/>
          </a:graphicData>
        </a:graphic>
      </p:graphicFrame>
      <p:sp>
        <p:nvSpPr>
          <p:cNvPr id="16" name="Rectangle 15">
            <a:extLst>
              <a:ext uri="{FF2B5EF4-FFF2-40B4-BE49-F238E27FC236}">
                <a16:creationId xmlns:a16="http://schemas.microsoft.com/office/drawing/2014/main" id="{23B219BA-ED14-41AB-8E4D-A80CB69978AC}"/>
              </a:ext>
            </a:extLst>
          </p:cNvPr>
          <p:cNvSpPr/>
          <p:nvPr/>
        </p:nvSpPr>
        <p:spPr>
          <a:xfrm>
            <a:off x="4522047" y="6145647"/>
            <a:ext cx="1573953" cy="500744"/>
          </a:xfrm>
          <a:prstGeom prst="rect">
            <a:avLst/>
          </a:prstGeom>
          <a:solidFill>
            <a:srgbClr val="C00000"/>
          </a:solidFill>
        </p:spPr>
        <p:txBody>
          <a:bodyPr wrap="square" lIns="0" rIns="0" anchor="ctr">
            <a:noAutofit/>
          </a:bodyPr>
          <a:lstStyle>
            <a:defPPr>
              <a:defRPr lang="en-US"/>
            </a:defPPr>
            <a:lvl1pPr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1pPr>
            <a:lvl2pPr marL="4572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2pPr>
            <a:lvl3pPr marL="9144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3pPr>
            <a:lvl4pPr marL="13716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4pPr>
            <a:lvl5pPr marL="18288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5pPr>
            <a:lvl6pPr marL="22860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6pPr>
            <a:lvl7pPr marL="27432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7pPr>
            <a:lvl8pPr marL="32004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8pPr>
            <a:lvl9pPr marL="36576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9pPr>
          </a:lstStyle>
          <a:p>
            <a:pPr algn="ctr"/>
            <a:r>
              <a:rPr lang="en-US" sz="1800" b="1" dirty="0">
                <a:solidFill>
                  <a:schemeClr val="bg1"/>
                </a:solidFill>
                <a:latin typeface="+mn-lt"/>
              </a:rPr>
              <a:t>Decreased</a:t>
            </a:r>
          </a:p>
        </p:txBody>
      </p:sp>
      <p:sp>
        <p:nvSpPr>
          <p:cNvPr id="17" name="Rectangle 16">
            <a:extLst>
              <a:ext uri="{FF2B5EF4-FFF2-40B4-BE49-F238E27FC236}">
                <a16:creationId xmlns:a16="http://schemas.microsoft.com/office/drawing/2014/main" id="{CB81639C-D52A-4C1E-8C0F-DCA83597D5CF}"/>
              </a:ext>
            </a:extLst>
          </p:cNvPr>
          <p:cNvSpPr/>
          <p:nvPr/>
        </p:nvSpPr>
        <p:spPr>
          <a:xfrm>
            <a:off x="204824" y="6145647"/>
            <a:ext cx="1573953" cy="500744"/>
          </a:xfrm>
          <a:prstGeom prst="rect">
            <a:avLst/>
          </a:prstGeom>
          <a:solidFill>
            <a:srgbClr val="0070C0"/>
          </a:solidFill>
        </p:spPr>
        <p:txBody>
          <a:bodyPr wrap="square" anchor="ctr">
            <a:noAutofit/>
          </a:bodyPr>
          <a:lstStyle>
            <a:defPPr>
              <a:defRPr lang="en-US"/>
            </a:defPPr>
            <a:lvl1pPr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1pPr>
            <a:lvl2pPr marL="4572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2pPr>
            <a:lvl3pPr marL="9144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3pPr>
            <a:lvl4pPr marL="13716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4pPr>
            <a:lvl5pPr marL="18288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5pPr>
            <a:lvl6pPr marL="22860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6pPr>
            <a:lvl7pPr marL="27432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7pPr>
            <a:lvl8pPr marL="32004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8pPr>
            <a:lvl9pPr marL="36576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9pPr>
          </a:lstStyle>
          <a:p>
            <a:pPr algn="ctr"/>
            <a:r>
              <a:rPr lang="en-US" sz="1800" b="1" dirty="0">
                <a:solidFill>
                  <a:schemeClr val="bg1"/>
                </a:solidFill>
                <a:latin typeface="+mn-lt"/>
              </a:rPr>
              <a:t>Increased	</a:t>
            </a:r>
          </a:p>
        </p:txBody>
      </p:sp>
      <p:sp>
        <p:nvSpPr>
          <p:cNvPr id="18" name="Rectangle 17">
            <a:extLst>
              <a:ext uri="{FF2B5EF4-FFF2-40B4-BE49-F238E27FC236}">
                <a16:creationId xmlns:a16="http://schemas.microsoft.com/office/drawing/2014/main" id="{695B9827-634A-4E0A-A10D-5EA7A4506278}"/>
              </a:ext>
            </a:extLst>
          </p:cNvPr>
          <p:cNvSpPr/>
          <p:nvPr/>
        </p:nvSpPr>
        <p:spPr>
          <a:xfrm>
            <a:off x="2371168" y="6154175"/>
            <a:ext cx="1573953" cy="500744"/>
          </a:xfrm>
          <a:prstGeom prst="rect">
            <a:avLst/>
          </a:prstGeom>
          <a:solidFill>
            <a:srgbClr val="00B050"/>
          </a:solidFill>
        </p:spPr>
        <p:txBody>
          <a:bodyPr wrap="square" anchor="ctr">
            <a:noAutofit/>
          </a:bodyPr>
          <a:lstStyle>
            <a:defPPr>
              <a:defRPr lang="en-US"/>
            </a:defPPr>
            <a:lvl1pPr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1pPr>
            <a:lvl2pPr marL="4572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2pPr>
            <a:lvl3pPr marL="9144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3pPr>
            <a:lvl4pPr marL="13716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4pPr>
            <a:lvl5pPr marL="18288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5pPr>
            <a:lvl6pPr marL="22860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6pPr>
            <a:lvl7pPr marL="27432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7pPr>
            <a:lvl8pPr marL="32004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8pPr>
            <a:lvl9pPr marL="36576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9pPr>
          </a:lstStyle>
          <a:p>
            <a:pPr algn="ctr"/>
            <a:r>
              <a:rPr lang="en-US" sz="1800" b="1" dirty="0">
                <a:solidFill>
                  <a:schemeClr val="bg1"/>
                </a:solidFill>
                <a:latin typeface="+mn-lt"/>
              </a:rPr>
              <a:t>Kept the Same</a:t>
            </a:r>
          </a:p>
        </p:txBody>
      </p:sp>
      <p:sp>
        <p:nvSpPr>
          <p:cNvPr id="24" name="Rectangle 23">
            <a:extLst>
              <a:ext uri="{FF2B5EF4-FFF2-40B4-BE49-F238E27FC236}">
                <a16:creationId xmlns:a16="http://schemas.microsoft.com/office/drawing/2014/main" id="{7A69A414-B884-420B-BBAD-67CF2FA9DE32}"/>
              </a:ext>
            </a:extLst>
          </p:cNvPr>
          <p:cNvSpPr/>
          <p:nvPr/>
        </p:nvSpPr>
        <p:spPr>
          <a:xfrm>
            <a:off x="11074721" y="4541357"/>
            <a:ext cx="781998" cy="500744"/>
          </a:xfrm>
          <a:prstGeom prst="rect">
            <a:avLst/>
          </a:prstGeom>
          <a:solidFill>
            <a:srgbClr val="0070C0"/>
          </a:solidFill>
        </p:spPr>
        <p:txBody>
          <a:bodyPr wrap="square" anchor="ctr">
            <a:noAutofit/>
          </a:bodyPr>
          <a:lstStyle>
            <a:defPPr>
              <a:defRPr lang="en-US"/>
            </a:defPPr>
            <a:lvl1pPr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1pPr>
            <a:lvl2pPr marL="4572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2pPr>
            <a:lvl3pPr marL="9144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3pPr>
            <a:lvl4pPr marL="13716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4pPr>
            <a:lvl5pPr marL="18288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5pPr>
            <a:lvl6pPr marL="22860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6pPr>
            <a:lvl7pPr marL="27432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7pPr>
            <a:lvl8pPr marL="32004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8pPr>
            <a:lvl9pPr marL="36576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9pPr>
          </a:lstStyle>
          <a:p>
            <a:pPr algn="ctr"/>
            <a:r>
              <a:rPr lang="en-US" sz="1800" b="1" dirty="0">
                <a:solidFill>
                  <a:schemeClr val="bg1"/>
                </a:solidFill>
                <a:latin typeface="+mn-lt"/>
              </a:rPr>
              <a:t>Yes</a:t>
            </a:r>
          </a:p>
        </p:txBody>
      </p:sp>
      <p:sp>
        <p:nvSpPr>
          <p:cNvPr id="25" name="Rectangle 24">
            <a:extLst>
              <a:ext uri="{FF2B5EF4-FFF2-40B4-BE49-F238E27FC236}">
                <a16:creationId xmlns:a16="http://schemas.microsoft.com/office/drawing/2014/main" id="{E1D30959-2E21-41FA-817B-D6E19D5AD8CF}"/>
              </a:ext>
            </a:extLst>
          </p:cNvPr>
          <p:cNvSpPr/>
          <p:nvPr/>
        </p:nvSpPr>
        <p:spPr>
          <a:xfrm>
            <a:off x="11074721" y="5111248"/>
            <a:ext cx="781998" cy="500744"/>
          </a:xfrm>
          <a:prstGeom prst="rect">
            <a:avLst/>
          </a:prstGeom>
          <a:solidFill>
            <a:srgbClr val="00B0F0"/>
          </a:solidFill>
        </p:spPr>
        <p:txBody>
          <a:bodyPr wrap="square" anchor="ctr">
            <a:noAutofit/>
          </a:bodyPr>
          <a:lstStyle>
            <a:defPPr>
              <a:defRPr lang="en-US"/>
            </a:defPPr>
            <a:lvl1pPr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1pPr>
            <a:lvl2pPr marL="4572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2pPr>
            <a:lvl3pPr marL="9144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3pPr>
            <a:lvl4pPr marL="13716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4pPr>
            <a:lvl5pPr marL="1828800" algn="l" rtl="0" eaLnBrk="0" fontAlgn="base" hangingPunct="0">
              <a:spcBef>
                <a:spcPct val="0"/>
              </a:spcBef>
              <a:spcAft>
                <a:spcPct val="0"/>
              </a:spcAft>
              <a:defRPr sz="1200" kern="1200">
                <a:solidFill>
                  <a:schemeClr val="tx1"/>
                </a:solidFill>
                <a:latin typeface="Calibri" panose="020F0502020204030204" pitchFamily="34" charset="0"/>
                <a:ea typeface="+mn-ea"/>
                <a:cs typeface="Times New Roman" panose="02020603050405020304" pitchFamily="18" charset="0"/>
              </a:defRPr>
            </a:lvl5pPr>
            <a:lvl6pPr marL="22860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6pPr>
            <a:lvl7pPr marL="27432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7pPr>
            <a:lvl8pPr marL="32004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8pPr>
            <a:lvl9pPr marL="3657600" algn="l" defTabSz="914400" rtl="0" eaLnBrk="1" latinLnBrk="0" hangingPunct="1">
              <a:defRPr sz="1200" kern="1200">
                <a:solidFill>
                  <a:schemeClr val="tx1"/>
                </a:solidFill>
                <a:latin typeface="Calibri" panose="020F0502020204030204" pitchFamily="34" charset="0"/>
                <a:ea typeface="+mn-ea"/>
                <a:cs typeface="Times New Roman" panose="02020603050405020304" pitchFamily="18" charset="0"/>
              </a:defRPr>
            </a:lvl9pPr>
          </a:lstStyle>
          <a:p>
            <a:pPr algn="ctr"/>
            <a:r>
              <a:rPr lang="en-US" sz="1800" b="1" dirty="0">
                <a:solidFill>
                  <a:schemeClr val="bg1"/>
                </a:solidFill>
                <a:latin typeface="+mn-lt"/>
              </a:rPr>
              <a:t>No</a:t>
            </a:r>
          </a:p>
        </p:txBody>
      </p:sp>
      <p:sp>
        <p:nvSpPr>
          <p:cNvPr id="12" name="Rectangle 11">
            <a:extLst>
              <a:ext uri="{FF2B5EF4-FFF2-40B4-BE49-F238E27FC236}">
                <a16:creationId xmlns:a16="http://schemas.microsoft.com/office/drawing/2014/main" id="{67DA238E-0A98-4997-A2AF-F55EE8B7E36B}"/>
              </a:ext>
            </a:extLst>
          </p:cNvPr>
          <p:cNvSpPr/>
          <p:nvPr/>
        </p:nvSpPr>
        <p:spPr>
          <a:xfrm>
            <a:off x="0" y="6643100"/>
            <a:ext cx="8784555" cy="276999"/>
          </a:xfrm>
          <a:prstGeom prst="rect">
            <a:avLst/>
          </a:prstGeom>
        </p:spPr>
        <p:txBody>
          <a:bodyPr wrap="square">
            <a:spAutoFit/>
          </a:bodyPr>
          <a:lstStyle/>
          <a:p>
            <a:r>
              <a:rPr lang="en-US" sz="1200" i="1" dirty="0"/>
              <a:t>Lake Research Partners, NSBA. January 2-12, 2020. 1000 likely 2020 voters, MOE +/- 3.1%</a:t>
            </a:r>
          </a:p>
        </p:txBody>
      </p:sp>
      <p:graphicFrame>
        <p:nvGraphicFramePr>
          <p:cNvPr id="13" name="Chart 12">
            <a:extLst>
              <a:ext uri="{FF2B5EF4-FFF2-40B4-BE49-F238E27FC236}">
                <a16:creationId xmlns:a16="http://schemas.microsoft.com/office/drawing/2014/main" id="{931BBF30-88B4-4B3D-9906-143B0A12663E}"/>
              </a:ext>
            </a:extLst>
          </p:cNvPr>
          <p:cNvGraphicFramePr/>
          <p:nvPr>
            <p:extLst>
              <p:ext uri="{D42A27DB-BD31-4B8C-83A1-F6EECF244321}">
                <p14:modId xmlns:p14="http://schemas.microsoft.com/office/powerpoint/2010/main" val="3343091849"/>
              </p:ext>
            </p:extLst>
          </p:nvPr>
        </p:nvGraphicFramePr>
        <p:xfrm>
          <a:off x="7105649" y="1897689"/>
          <a:ext cx="4360071" cy="4659336"/>
        </p:xfrm>
        <a:graphic>
          <a:graphicData uri="http://schemas.openxmlformats.org/drawingml/2006/chart">
            <c:chart xmlns:c="http://schemas.openxmlformats.org/drawingml/2006/chart" xmlns:r="http://schemas.openxmlformats.org/officeDocument/2006/relationships" r:id="rId4"/>
          </a:graphicData>
        </a:graphic>
      </p:graphicFrame>
      <p:sp>
        <p:nvSpPr>
          <p:cNvPr id="3" name="Arrow: Right 2">
            <a:extLst>
              <a:ext uri="{FF2B5EF4-FFF2-40B4-BE49-F238E27FC236}">
                <a16:creationId xmlns:a16="http://schemas.microsoft.com/office/drawing/2014/main" id="{6AFEF733-1D0B-484A-91EE-A44BB8C96A3C}"/>
              </a:ext>
            </a:extLst>
          </p:cNvPr>
          <p:cNvSpPr/>
          <p:nvPr/>
        </p:nvSpPr>
        <p:spPr>
          <a:xfrm>
            <a:off x="4555377" y="3385332"/>
            <a:ext cx="3564923" cy="1346886"/>
          </a:xfrm>
          <a:prstGeom prst="rightArrow">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t>And do you think funding for public schools should be increased even if it means you would pay more in taxes?</a:t>
            </a:r>
          </a:p>
        </p:txBody>
      </p:sp>
    </p:spTree>
    <p:extLst>
      <p:ext uri="{BB962C8B-B14F-4D97-AF65-F5344CB8AC3E}">
        <p14:creationId xmlns:p14="http://schemas.microsoft.com/office/powerpoint/2010/main" val="12057099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a:extLst>
              <a:ext uri="{FF2B5EF4-FFF2-40B4-BE49-F238E27FC236}">
                <a16:creationId xmlns:a16="http://schemas.microsoft.com/office/drawing/2014/main" id="{CB4EC7FF-45B2-49BE-9266-C56FD50EB75E}"/>
              </a:ext>
            </a:extLst>
          </p:cNvPr>
          <p:cNvGraphicFramePr>
            <a:graphicFrameLocks noGrp="1"/>
          </p:cNvGraphicFramePr>
          <p:nvPr>
            <p:extLst>
              <p:ext uri="{D42A27DB-BD31-4B8C-83A1-F6EECF244321}">
                <p14:modId xmlns:p14="http://schemas.microsoft.com/office/powerpoint/2010/main" val="1522842309"/>
              </p:ext>
            </p:extLst>
          </p:nvPr>
        </p:nvGraphicFramePr>
        <p:xfrm>
          <a:off x="345913" y="1777860"/>
          <a:ext cx="11500174" cy="731520"/>
        </p:xfrm>
        <a:graphic>
          <a:graphicData uri="http://schemas.openxmlformats.org/drawingml/2006/table">
            <a:tbl>
              <a:tblPr firstRow="1" bandRow="1">
                <a:tableStyleId>{5C22544A-7EE6-4342-B048-85BDC9FD1C3A}</a:tableStyleId>
              </a:tblPr>
              <a:tblGrid>
                <a:gridCol w="5750087">
                  <a:extLst>
                    <a:ext uri="{9D8B030D-6E8A-4147-A177-3AD203B41FA5}">
                      <a16:colId xmlns:a16="http://schemas.microsoft.com/office/drawing/2014/main" val="2626352868"/>
                    </a:ext>
                  </a:extLst>
                </a:gridCol>
                <a:gridCol w="5750087">
                  <a:extLst>
                    <a:ext uri="{9D8B030D-6E8A-4147-A177-3AD203B41FA5}">
                      <a16:colId xmlns:a16="http://schemas.microsoft.com/office/drawing/2014/main" val="1820043876"/>
                    </a:ext>
                  </a:extLst>
                </a:gridCol>
              </a:tblGrid>
              <a:tr h="64008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Which kind of candidate for political office are you most likely to support – one who supports increased funding for public schools, decreased funding, or maintaining the current level of funding? (% Increased funding)</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How important to you is a candidate’s position on public school funding? (% Highly important)</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2800" dirty="0"/>
              <a:t>Majorities of adults, and over 8 in 10 teachers, want to elect a candidate for office who wants to increase funding for public schools. For teachers and parents, school funding is a highly important issue.</a:t>
            </a:r>
          </a:p>
        </p:txBody>
      </p:sp>
      <p:cxnSp>
        <p:nvCxnSpPr>
          <p:cNvPr id="6" name="Straight Connector 5">
            <a:extLst>
              <a:ext uri="{FF2B5EF4-FFF2-40B4-BE49-F238E27FC236}">
                <a16:creationId xmlns:a16="http://schemas.microsoft.com/office/drawing/2014/main" id="{815E2050-2338-4FDF-B840-693A186B967B}"/>
              </a:ext>
            </a:extLst>
          </p:cNvPr>
          <p:cNvCxnSpPr>
            <a:cxnSpLocks/>
          </p:cNvCxnSpPr>
          <p:nvPr/>
        </p:nvCxnSpPr>
        <p:spPr>
          <a:xfrm flipH="1">
            <a:off x="6095998" y="1853505"/>
            <a:ext cx="2" cy="4142543"/>
          </a:xfrm>
          <a:prstGeom prst="line">
            <a:avLst/>
          </a:prstGeom>
          <a:ln w="38100">
            <a:prstDash val="dash"/>
          </a:ln>
        </p:spPr>
        <p:style>
          <a:lnRef idx="1">
            <a:schemeClr val="dk1"/>
          </a:lnRef>
          <a:fillRef idx="0">
            <a:schemeClr val="dk1"/>
          </a:fillRef>
          <a:effectRef idx="0">
            <a:schemeClr val="dk1"/>
          </a:effectRef>
          <a:fontRef idx="minor">
            <a:schemeClr val="tx1"/>
          </a:fontRef>
        </p:style>
      </p:cxnSp>
      <p:sp>
        <p:nvSpPr>
          <p:cNvPr id="9" name="Rectangle 8">
            <a:extLst>
              <a:ext uri="{FF2B5EF4-FFF2-40B4-BE49-F238E27FC236}">
                <a16:creationId xmlns:a16="http://schemas.microsoft.com/office/drawing/2014/main" id="{EC41FE6F-EE28-468E-845E-655E6D1AED29}"/>
              </a:ext>
            </a:extLst>
          </p:cNvPr>
          <p:cNvSpPr/>
          <p:nvPr/>
        </p:nvSpPr>
        <p:spPr>
          <a:xfrm>
            <a:off x="0" y="6626041"/>
            <a:ext cx="5143698" cy="246221"/>
          </a:xfrm>
          <a:prstGeom prst="rect">
            <a:avLst/>
          </a:prstGeom>
        </p:spPr>
        <p:txBody>
          <a:bodyPr wrap="square">
            <a:spAutoFit/>
          </a:bodyPr>
          <a:lstStyle/>
          <a:p>
            <a:r>
              <a:rPr lang="en-US" sz="1000" dirty="0">
                <a:solidFill>
                  <a:srgbClr val="000000"/>
                </a:solidFill>
              </a:rPr>
              <a:t>PDK and Langer Research. </a:t>
            </a:r>
            <a:r>
              <a:rPr lang="en-US" sz="1000" dirty="0"/>
              <a:t>Survey of </a:t>
            </a:r>
            <a:r>
              <a:rPr lang="en-US" sz="1000" dirty="0">
                <a:solidFill>
                  <a:srgbClr val="000000"/>
                </a:solidFill>
              </a:rPr>
              <a:t>2,389 Adults, </a:t>
            </a:r>
            <a:r>
              <a:rPr lang="en-US" sz="1000" dirty="0"/>
              <a:t>April 12-27, 2019.</a:t>
            </a:r>
          </a:p>
        </p:txBody>
      </p:sp>
      <p:graphicFrame>
        <p:nvGraphicFramePr>
          <p:cNvPr id="10" name="Chart 9">
            <a:extLst>
              <a:ext uri="{FF2B5EF4-FFF2-40B4-BE49-F238E27FC236}">
                <a16:creationId xmlns:a16="http://schemas.microsoft.com/office/drawing/2014/main" id="{42669092-1C06-4297-9D32-98DB8780DE6C}"/>
              </a:ext>
            </a:extLst>
          </p:cNvPr>
          <p:cNvGraphicFramePr/>
          <p:nvPr>
            <p:extLst>
              <p:ext uri="{D42A27DB-BD31-4B8C-83A1-F6EECF244321}">
                <p14:modId xmlns:p14="http://schemas.microsoft.com/office/powerpoint/2010/main" val="3233283706"/>
              </p:ext>
            </p:extLst>
          </p:nvPr>
        </p:nvGraphicFramePr>
        <p:xfrm>
          <a:off x="419102" y="2417941"/>
          <a:ext cx="5591165" cy="383754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10">
            <a:extLst>
              <a:ext uri="{FF2B5EF4-FFF2-40B4-BE49-F238E27FC236}">
                <a16:creationId xmlns:a16="http://schemas.microsoft.com/office/drawing/2014/main" id="{D686843D-1DA3-4967-A092-668C5BF9FF72}"/>
              </a:ext>
            </a:extLst>
          </p:cNvPr>
          <p:cNvGraphicFramePr/>
          <p:nvPr>
            <p:extLst>
              <p:ext uri="{D42A27DB-BD31-4B8C-83A1-F6EECF244321}">
                <p14:modId xmlns:p14="http://schemas.microsoft.com/office/powerpoint/2010/main" val="1813170064"/>
              </p:ext>
            </p:extLst>
          </p:nvPr>
        </p:nvGraphicFramePr>
        <p:xfrm>
          <a:off x="6340653" y="2414627"/>
          <a:ext cx="5591165" cy="3837540"/>
        </p:xfrm>
        <a:graphic>
          <a:graphicData uri="http://schemas.openxmlformats.org/drawingml/2006/chart">
            <c:chart xmlns:c="http://schemas.openxmlformats.org/drawingml/2006/chart" xmlns:r="http://schemas.openxmlformats.org/officeDocument/2006/relationships" r:id="rId4"/>
          </a:graphicData>
        </a:graphic>
      </p:graphicFrame>
      <p:cxnSp>
        <p:nvCxnSpPr>
          <p:cNvPr id="3" name="Straight Connector 2">
            <a:extLst>
              <a:ext uri="{FF2B5EF4-FFF2-40B4-BE49-F238E27FC236}">
                <a16:creationId xmlns:a16="http://schemas.microsoft.com/office/drawing/2014/main" id="{63C2D421-3D3B-4308-BE5A-6244D6878134}"/>
              </a:ext>
            </a:extLst>
          </p:cNvPr>
          <p:cNvCxnSpPr>
            <a:cxnSpLocks/>
          </p:cNvCxnSpPr>
          <p:nvPr/>
        </p:nvCxnSpPr>
        <p:spPr>
          <a:xfrm>
            <a:off x="1219200" y="4333397"/>
            <a:ext cx="42672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99B3083F-FF90-4D3D-B0FC-88648C64F2FF}"/>
              </a:ext>
            </a:extLst>
          </p:cNvPr>
          <p:cNvCxnSpPr>
            <a:cxnSpLocks/>
          </p:cNvCxnSpPr>
          <p:nvPr/>
        </p:nvCxnSpPr>
        <p:spPr>
          <a:xfrm>
            <a:off x="7305675" y="4323394"/>
            <a:ext cx="4267200" cy="0"/>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2645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3200" dirty="0"/>
              <a:t>Three quarters of teachers and a majority of both adults and parents do not believe that public school teachers are paid fairly.</a:t>
            </a:r>
          </a:p>
        </p:txBody>
      </p:sp>
      <p:graphicFrame>
        <p:nvGraphicFramePr>
          <p:cNvPr id="7" name="Table 6">
            <a:extLst>
              <a:ext uri="{FF2B5EF4-FFF2-40B4-BE49-F238E27FC236}">
                <a16:creationId xmlns:a16="http://schemas.microsoft.com/office/drawing/2014/main" id="{7706DA5E-EE29-4C50-BA37-06C50875EA07}"/>
              </a:ext>
            </a:extLst>
          </p:cNvPr>
          <p:cNvGraphicFramePr>
            <a:graphicFrameLocks noGrp="1"/>
          </p:cNvGraphicFramePr>
          <p:nvPr>
            <p:extLst>
              <p:ext uri="{D42A27DB-BD31-4B8C-83A1-F6EECF244321}">
                <p14:modId xmlns:p14="http://schemas.microsoft.com/office/powerpoint/2010/main" val="2817188725"/>
              </p:ext>
            </p:extLst>
          </p:nvPr>
        </p:nvGraphicFramePr>
        <p:xfrm>
          <a:off x="22635" y="6310267"/>
          <a:ext cx="3621024" cy="502920"/>
        </p:xfrm>
        <a:graphic>
          <a:graphicData uri="http://schemas.openxmlformats.org/drawingml/2006/table">
            <a:tbl>
              <a:tblPr firstRow="1" bandRow="1">
                <a:tableStyleId>{5C22544A-7EE6-4342-B048-85BDC9FD1C3A}</a:tableStyleId>
              </a:tblPr>
              <a:tblGrid>
                <a:gridCol w="256032">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256032">
                  <a:extLst>
                    <a:ext uri="{9D8B030D-6E8A-4147-A177-3AD203B41FA5}">
                      <a16:colId xmlns:a16="http://schemas.microsoft.com/office/drawing/2014/main" val="20002"/>
                    </a:ext>
                  </a:extLst>
                </a:gridCol>
                <a:gridCol w="1920240">
                  <a:extLst>
                    <a:ext uri="{9D8B030D-6E8A-4147-A177-3AD203B41FA5}">
                      <a16:colId xmlns:a16="http://schemas.microsoft.com/office/drawing/2014/main" val="20003"/>
                    </a:ext>
                  </a:extLst>
                </a:gridCol>
              </a:tblGrid>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alpha val="50000"/>
                      </a:srgbClr>
                    </a:solidFill>
                  </a:tcPr>
                </a:tc>
                <a:tc>
                  <a:txBody>
                    <a:bodyPr/>
                    <a:lstStyle/>
                    <a:p>
                      <a:r>
                        <a:rPr lang="en-US" sz="1050" b="0" dirty="0">
                          <a:solidFill>
                            <a:schemeClr val="tx1"/>
                          </a:solidFill>
                        </a:rPr>
                        <a:t>Somewhat 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57A77"/>
                    </a:solidFill>
                  </a:tcPr>
                </a:tc>
                <a:tc>
                  <a:txBody>
                    <a:bodyPr/>
                    <a:lstStyle/>
                    <a:p>
                      <a:r>
                        <a:rPr lang="en-US" sz="1050" b="0" dirty="0">
                          <a:solidFill>
                            <a:schemeClr val="tx1"/>
                          </a:solidFill>
                        </a:rPr>
                        <a:t>Somewhat disagree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a:txBody>
                    <a:bodyPr/>
                    <a:lstStyle/>
                    <a:p>
                      <a:r>
                        <a:rPr lang="en-US" sz="1050" b="0" dirty="0">
                          <a:solidFill>
                            <a:schemeClr val="tx1"/>
                          </a:solidFill>
                        </a:rPr>
                        <a:t>Strongly 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r>
                        <a:rPr lang="en-US" sz="1050" b="0" dirty="0">
                          <a:solidFill>
                            <a:schemeClr val="tx1"/>
                          </a:solidFill>
                        </a:rPr>
                        <a:t>Strongly disagree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8" name="Chart 7">
            <a:extLst>
              <a:ext uri="{FF2B5EF4-FFF2-40B4-BE49-F238E27FC236}">
                <a16:creationId xmlns:a16="http://schemas.microsoft.com/office/drawing/2014/main" id="{84575EC9-744E-479A-918D-0A3885532FA7}"/>
              </a:ext>
            </a:extLst>
          </p:cNvPr>
          <p:cNvGraphicFramePr/>
          <p:nvPr/>
        </p:nvGraphicFramePr>
        <p:xfrm>
          <a:off x="335280" y="2764464"/>
          <a:ext cx="11521437" cy="3157153"/>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a:extLst>
              <a:ext uri="{FF2B5EF4-FFF2-40B4-BE49-F238E27FC236}">
                <a16:creationId xmlns:a16="http://schemas.microsoft.com/office/drawing/2014/main" id="{815E2050-2338-4FDF-B840-693A186B967B}"/>
              </a:ext>
            </a:extLst>
          </p:cNvPr>
          <p:cNvCxnSpPr>
            <a:cxnSpLocks/>
          </p:cNvCxnSpPr>
          <p:nvPr/>
        </p:nvCxnSpPr>
        <p:spPr>
          <a:xfrm flipH="1">
            <a:off x="4196078" y="1769674"/>
            <a:ext cx="2" cy="4142543"/>
          </a:xfrm>
          <a:prstGeom prst="line">
            <a:avLst/>
          </a:prstGeom>
          <a:ln w="38100">
            <a:prstDash val="dash"/>
          </a:ln>
        </p:spPr>
        <p:style>
          <a:lnRef idx="1">
            <a:schemeClr val="dk1"/>
          </a:lnRef>
          <a:fillRef idx="0">
            <a:schemeClr val="dk1"/>
          </a:fillRef>
          <a:effectRef idx="0">
            <a:schemeClr val="dk1"/>
          </a:effectRef>
          <a:fontRef idx="minor">
            <a:schemeClr val="tx1"/>
          </a:fontRef>
        </p:style>
      </p:cxnSp>
      <p:graphicFrame>
        <p:nvGraphicFramePr>
          <p:cNvPr id="9" name="Table 8">
            <a:extLst>
              <a:ext uri="{FF2B5EF4-FFF2-40B4-BE49-F238E27FC236}">
                <a16:creationId xmlns:a16="http://schemas.microsoft.com/office/drawing/2014/main" id="{C05721A7-9B49-427F-8753-DFDE84177903}"/>
              </a:ext>
            </a:extLst>
          </p:cNvPr>
          <p:cNvGraphicFramePr>
            <a:graphicFrameLocks noGrp="1"/>
          </p:cNvGraphicFramePr>
          <p:nvPr/>
        </p:nvGraphicFramePr>
        <p:xfrm>
          <a:off x="367173" y="1564221"/>
          <a:ext cx="11500174" cy="410907"/>
        </p:xfrm>
        <a:graphic>
          <a:graphicData uri="http://schemas.openxmlformats.org/drawingml/2006/table">
            <a:tbl>
              <a:tblPr firstRow="1" bandRow="1">
                <a:tableStyleId>{5C22544A-7EE6-4342-B048-85BDC9FD1C3A}</a:tableStyleId>
              </a:tblPr>
              <a:tblGrid>
                <a:gridCol w="11500174">
                  <a:extLst>
                    <a:ext uri="{9D8B030D-6E8A-4147-A177-3AD203B41FA5}">
                      <a16:colId xmlns:a16="http://schemas.microsoft.com/office/drawing/2014/main" val="2626352868"/>
                    </a:ext>
                  </a:extLst>
                </a:gridCol>
              </a:tblGrid>
              <a:tr h="4109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Do you agree or disagree with the following statements: Public school teachers are paid fairly</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sp>
        <p:nvSpPr>
          <p:cNvPr id="10" name="Rectangle 9">
            <a:extLst>
              <a:ext uri="{FF2B5EF4-FFF2-40B4-BE49-F238E27FC236}">
                <a16:creationId xmlns:a16="http://schemas.microsoft.com/office/drawing/2014/main" id="{BAD4474A-9CD6-465C-A37A-8F5311A4A7C6}"/>
              </a:ext>
            </a:extLst>
          </p:cNvPr>
          <p:cNvSpPr/>
          <p:nvPr/>
        </p:nvSpPr>
        <p:spPr>
          <a:xfrm>
            <a:off x="2840376" y="6446530"/>
            <a:ext cx="5143698" cy="400110"/>
          </a:xfrm>
          <a:prstGeom prst="rect">
            <a:avLst/>
          </a:prstGeom>
        </p:spPr>
        <p:txBody>
          <a:bodyPr wrap="square">
            <a:spAutoFit/>
          </a:bodyPr>
          <a:lstStyle/>
          <a:p>
            <a:r>
              <a:rPr lang="en-US" sz="1000" i="1" dirty="0">
                <a:solidFill>
                  <a:srgbClr val="000000"/>
                </a:solidFill>
              </a:rPr>
              <a:t>USA Today/IPSOS. 505 teachers of grades K-12 nationwide, May 18-21, 2020.</a:t>
            </a:r>
          </a:p>
          <a:p>
            <a:r>
              <a:rPr lang="en-US" sz="1000" i="1" dirty="0"/>
              <a:t>USA Today/IPSOS. 2,008 adults nationwide, May 18-20, 2020.</a:t>
            </a:r>
          </a:p>
        </p:txBody>
      </p:sp>
      <p:cxnSp>
        <p:nvCxnSpPr>
          <p:cNvPr id="11" name="Straight Connector 10">
            <a:extLst>
              <a:ext uri="{FF2B5EF4-FFF2-40B4-BE49-F238E27FC236}">
                <a16:creationId xmlns:a16="http://schemas.microsoft.com/office/drawing/2014/main" id="{8A2B5525-B74B-40A5-94CC-4B9704A8413A}"/>
              </a:ext>
            </a:extLst>
          </p:cNvPr>
          <p:cNvCxnSpPr>
            <a:cxnSpLocks/>
          </p:cNvCxnSpPr>
          <p:nvPr/>
        </p:nvCxnSpPr>
        <p:spPr>
          <a:xfrm flipH="1">
            <a:off x="8037308" y="1975128"/>
            <a:ext cx="2" cy="4142543"/>
          </a:xfrm>
          <a:prstGeom prst="line">
            <a:avLst/>
          </a:prstGeom>
          <a:ln w="38100">
            <a:prstDash val="dash"/>
          </a:ln>
        </p:spPr>
        <p:style>
          <a:lnRef idx="1">
            <a:schemeClr val="dk1"/>
          </a:lnRef>
          <a:fillRef idx="0">
            <a:schemeClr val="dk1"/>
          </a:fillRef>
          <a:effectRef idx="0">
            <a:schemeClr val="dk1"/>
          </a:effectRef>
          <a:fontRef idx="minor">
            <a:schemeClr val="tx1"/>
          </a:fontRef>
        </p:style>
      </p:cxnSp>
      <p:graphicFrame>
        <p:nvGraphicFramePr>
          <p:cNvPr id="15" name="Table 14">
            <a:extLst>
              <a:ext uri="{FF2B5EF4-FFF2-40B4-BE49-F238E27FC236}">
                <a16:creationId xmlns:a16="http://schemas.microsoft.com/office/drawing/2014/main" id="{CB4EC7FF-45B2-49BE-9266-C56FD50EB75E}"/>
              </a:ext>
            </a:extLst>
          </p:cNvPr>
          <p:cNvGraphicFramePr>
            <a:graphicFrameLocks noGrp="1"/>
          </p:cNvGraphicFramePr>
          <p:nvPr/>
        </p:nvGraphicFramePr>
        <p:xfrm>
          <a:off x="356543" y="1952848"/>
          <a:ext cx="11500173" cy="410908"/>
        </p:xfrm>
        <a:graphic>
          <a:graphicData uri="http://schemas.openxmlformats.org/drawingml/2006/table">
            <a:tbl>
              <a:tblPr firstRow="1" bandRow="1">
                <a:tableStyleId>{5C22544A-7EE6-4342-B048-85BDC9FD1C3A}</a:tableStyleId>
              </a:tblPr>
              <a:tblGrid>
                <a:gridCol w="3833391">
                  <a:extLst>
                    <a:ext uri="{9D8B030D-6E8A-4147-A177-3AD203B41FA5}">
                      <a16:colId xmlns:a16="http://schemas.microsoft.com/office/drawing/2014/main" val="2626352868"/>
                    </a:ext>
                  </a:extLst>
                </a:gridCol>
                <a:gridCol w="3833391">
                  <a:extLst>
                    <a:ext uri="{9D8B030D-6E8A-4147-A177-3AD203B41FA5}">
                      <a16:colId xmlns:a16="http://schemas.microsoft.com/office/drawing/2014/main" val="1820043876"/>
                    </a:ext>
                  </a:extLst>
                </a:gridCol>
                <a:gridCol w="3833391">
                  <a:extLst>
                    <a:ext uri="{9D8B030D-6E8A-4147-A177-3AD203B41FA5}">
                      <a16:colId xmlns:a16="http://schemas.microsoft.com/office/drawing/2014/main" val="3363912075"/>
                    </a:ext>
                  </a:extLst>
                </a:gridCol>
              </a:tblGrid>
              <a:tr h="4109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Teachers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Adults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Parents w/ Children in K-12</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spTree>
    <p:extLst>
      <p:ext uri="{BB962C8B-B14F-4D97-AF65-F5344CB8AC3E}">
        <p14:creationId xmlns:p14="http://schemas.microsoft.com/office/powerpoint/2010/main" val="25520905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3">
            <a:extLst>
              <a:ext uri="{FF2B5EF4-FFF2-40B4-BE49-F238E27FC236}">
                <a16:creationId xmlns:a16="http://schemas.microsoft.com/office/drawing/2014/main" id="{B61315DF-7212-4968-8CD6-7AC12CD38CA3}"/>
              </a:ext>
            </a:extLst>
          </p:cNvPr>
          <p:cNvSpPr txBox="1">
            <a:spLocks/>
          </p:cNvSpPr>
          <p:nvPr/>
        </p:nvSpPr>
        <p:spPr>
          <a:xfrm>
            <a:off x="2743201" y="5861843"/>
            <a:ext cx="9448800" cy="959781"/>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800" b="1" kern="1200">
                <a:solidFill>
                  <a:srgbClr val="0070C0"/>
                </a:solidFill>
                <a:latin typeface="+mn-lt"/>
                <a:ea typeface="+mj-ea"/>
                <a:cs typeface="+mj-cs"/>
              </a:defRPr>
            </a:lvl1pPr>
          </a:lstStyle>
          <a:p>
            <a:pPr algn="r"/>
            <a:r>
              <a:rPr lang="en-US" dirty="0">
                <a:cs typeface="Arial" panose="020B0604020202020204" pitchFamily="34" charset="0"/>
              </a:rPr>
              <a:t>Public K-12 Education and Coronavirus</a:t>
            </a:r>
            <a:endParaRPr lang="en-US" dirty="0"/>
          </a:p>
        </p:txBody>
      </p:sp>
      <p:pic>
        <p:nvPicPr>
          <p:cNvPr id="4" name="Picture 2" descr="Coronavirus vaccine Latest News: UK begins human trials for Covid ...">
            <a:extLst>
              <a:ext uri="{FF2B5EF4-FFF2-40B4-BE49-F238E27FC236}">
                <a16:creationId xmlns:a16="http://schemas.microsoft.com/office/drawing/2014/main" id="{92F5404A-A51C-4E55-9296-251C50089570}"/>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5058" t="24030" r="21163" b="21385"/>
          <a:stretch/>
        </p:blipFill>
        <p:spPr bwMode="auto">
          <a:xfrm>
            <a:off x="-1" y="1"/>
            <a:ext cx="12192001" cy="56614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61537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3200" dirty="0"/>
              <a:t>Over 8 in 10 teachers say they are having a harder time doing their job now, and over 7 in 10 adults and parents echo that sentiment.</a:t>
            </a:r>
          </a:p>
        </p:txBody>
      </p:sp>
      <p:graphicFrame>
        <p:nvGraphicFramePr>
          <p:cNvPr id="8" name="Chart 7">
            <a:extLst>
              <a:ext uri="{FF2B5EF4-FFF2-40B4-BE49-F238E27FC236}">
                <a16:creationId xmlns:a16="http://schemas.microsoft.com/office/drawing/2014/main" id="{84575EC9-744E-479A-918D-0A3885532FA7}"/>
              </a:ext>
            </a:extLst>
          </p:cNvPr>
          <p:cNvGraphicFramePr/>
          <p:nvPr>
            <p:extLst>
              <p:ext uri="{D42A27DB-BD31-4B8C-83A1-F6EECF244321}">
                <p14:modId xmlns:p14="http://schemas.microsoft.com/office/powerpoint/2010/main" val="2689008637"/>
              </p:ext>
            </p:extLst>
          </p:nvPr>
        </p:nvGraphicFramePr>
        <p:xfrm>
          <a:off x="335280" y="2764464"/>
          <a:ext cx="11521437" cy="3157153"/>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a:extLst>
              <a:ext uri="{FF2B5EF4-FFF2-40B4-BE49-F238E27FC236}">
                <a16:creationId xmlns:a16="http://schemas.microsoft.com/office/drawing/2014/main" id="{815E2050-2338-4FDF-B840-693A186B967B}"/>
              </a:ext>
            </a:extLst>
          </p:cNvPr>
          <p:cNvCxnSpPr>
            <a:cxnSpLocks/>
          </p:cNvCxnSpPr>
          <p:nvPr/>
        </p:nvCxnSpPr>
        <p:spPr>
          <a:xfrm flipH="1">
            <a:off x="4196078" y="1769674"/>
            <a:ext cx="2" cy="4142543"/>
          </a:xfrm>
          <a:prstGeom prst="line">
            <a:avLst/>
          </a:prstGeom>
          <a:ln w="38100">
            <a:prstDash val="dash"/>
          </a:ln>
        </p:spPr>
        <p:style>
          <a:lnRef idx="1">
            <a:schemeClr val="dk1"/>
          </a:lnRef>
          <a:fillRef idx="0">
            <a:schemeClr val="dk1"/>
          </a:fillRef>
          <a:effectRef idx="0">
            <a:schemeClr val="dk1"/>
          </a:effectRef>
          <a:fontRef idx="minor">
            <a:schemeClr val="tx1"/>
          </a:fontRef>
        </p:style>
      </p:cxnSp>
      <p:graphicFrame>
        <p:nvGraphicFramePr>
          <p:cNvPr id="9" name="Table 8">
            <a:extLst>
              <a:ext uri="{FF2B5EF4-FFF2-40B4-BE49-F238E27FC236}">
                <a16:creationId xmlns:a16="http://schemas.microsoft.com/office/drawing/2014/main" id="{C05721A7-9B49-427F-8753-DFDE84177903}"/>
              </a:ext>
            </a:extLst>
          </p:cNvPr>
          <p:cNvGraphicFramePr>
            <a:graphicFrameLocks noGrp="1"/>
          </p:cNvGraphicFramePr>
          <p:nvPr>
            <p:extLst>
              <p:ext uri="{D42A27DB-BD31-4B8C-83A1-F6EECF244321}">
                <p14:modId xmlns:p14="http://schemas.microsoft.com/office/powerpoint/2010/main" val="3028579110"/>
              </p:ext>
            </p:extLst>
          </p:nvPr>
        </p:nvGraphicFramePr>
        <p:xfrm>
          <a:off x="367173" y="1564221"/>
          <a:ext cx="11500174" cy="410907"/>
        </p:xfrm>
        <a:graphic>
          <a:graphicData uri="http://schemas.openxmlformats.org/drawingml/2006/table">
            <a:tbl>
              <a:tblPr firstRow="1" bandRow="1">
                <a:tableStyleId>{5C22544A-7EE6-4342-B048-85BDC9FD1C3A}</a:tableStyleId>
              </a:tblPr>
              <a:tblGrid>
                <a:gridCol w="11500174">
                  <a:extLst>
                    <a:ext uri="{9D8B030D-6E8A-4147-A177-3AD203B41FA5}">
                      <a16:colId xmlns:a16="http://schemas.microsoft.com/office/drawing/2014/main" val="2626352868"/>
                    </a:ext>
                  </a:extLst>
                </a:gridCol>
              </a:tblGrid>
              <a:tr h="4109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Do you agree or disagree with the following statements:</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cxnSp>
        <p:nvCxnSpPr>
          <p:cNvPr id="11" name="Straight Connector 10">
            <a:extLst>
              <a:ext uri="{FF2B5EF4-FFF2-40B4-BE49-F238E27FC236}">
                <a16:creationId xmlns:a16="http://schemas.microsoft.com/office/drawing/2014/main" id="{8A2B5525-B74B-40A5-94CC-4B9704A8413A}"/>
              </a:ext>
            </a:extLst>
          </p:cNvPr>
          <p:cNvCxnSpPr>
            <a:cxnSpLocks/>
          </p:cNvCxnSpPr>
          <p:nvPr/>
        </p:nvCxnSpPr>
        <p:spPr>
          <a:xfrm flipH="1">
            <a:off x="8037308" y="1975128"/>
            <a:ext cx="2" cy="4142543"/>
          </a:xfrm>
          <a:prstGeom prst="line">
            <a:avLst/>
          </a:prstGeom>
          <a:ln w="38100">
            <a:prstDash val="dash"/>
          </a:ln>
        </p:spPr>
        <p:style>
          <a:lnRef idx="1">
            <a:schemeClr val="dk1"/>
          </a:lnRef>
          <a:fillRef idx="0">
            <a:schemeClr val="dk1"/>
          </a:fillRef>
          <a:effectRef idx="0">
            <a:schemeClr val="dk1"/>
          </a:effectRef>
          <a:fontRef idx="minor">
            <a:schemeClr val="tx1"/>
          </a:fontRef>
        </p:style>
      </p:cxnSp>
      <p:graphicFrame>
        <p:nvGraphicFramePr>
          <p:cNvPr id="15" name="Table 14">
            <a:extLst>
              <a:ext uri="{FF2B5EF4-FFF2-40B4-BE49-F238E27FC236}">
                <a16:creationId xmlns:a16="http://schemas.microsoft.com/office/drawing/2014/main" id="{CB4EC7FF-45B2-49BE-9266-C56FD50EB75E}"/>
              </a:ext>
            </a:extLst>
          </p:cNvPr>
          <p:cNvGraphicFramePr>
            <a:graphicFrameLocks noGrp="1"/>
          </p:cNvGraphicFramePr>
          <p:nvPr>
            <p:extLst>
              <p:ext uri="{D42A27DB-BD31-4B8C-83A1-F6EECF244321}">
                <p14:modId xmlns:p14="http://schemas.microsoft.com/office/powerpoint/2010/main" val="1320455819"/>
              </p:ext>
            </p:extLst>
          </p:nvPr>
        </p:nvGraphicFramePr>
        <p:xfrm>
          <a:off x="356544" y="2268594"/>
          <a:ext cx="11500173" cy="410908"/>
        </p:xfrm>
        <a:graphic>
          <a:graphicData uri="http://schemas.openxmlformats.org/drawingml/2006/table">
            <a:tbl>
              <a:tblPr firstRow="1" bandRow="1">
                <a:tableStyleId>{5C22544A-7EE6-4342-B048-85BDC9FD1C3A}</a:tableStyleId>
              </a:tblPr>
              <a:tblGrid>
                <a:gridCol w="3833391">
                  <a:extLst>
                    <a:ext uri="{9D8B030D-6E8A-4147-A177-3AD203B41FA5}">
                      <a16:colId xmlns:a16="http://schemas.microsoft.com/office/drawing/2014/main" val="2626352868"/>
                    </a:ext>
                  </a:extLst>
                </a:gridCol>
                <a:gridCol w="3833391">
                  <a:extLst>
                    <a:ext uri="{9D8B030D-6E8A-4147-A177-3AD203B41FA5}">
                      <a16:colId xmlns:a16="http://schemas.microsoft.com/office/drawing/2014/main" val="1820043876"/>
                    </a:ext>
                  </a:extLst>
                </a:gridCol>
                <a:gridCol w="3833391">
                  <a:extLst>
                    <a:ext uri="{9D8B030D-6E8A-4147-A177-3AD203B41FA5}">
                      <a16:colId xmlns:a16="http://schemas.microsoft.com/office/drawing/2014/main" val="3363912075"/>
                    </a:ext>
                  </a:extLst>
                </a:gridCol>
              </a:tblGrid>
              <a:tr h="4109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Teachers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Adults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Parents w/ Children in K-12</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graphicFrame>
        <p:nvGraphicFramePr>
          <p:cNvPr id="12" name="Table 11">
            <a:extLst>
              <a:ext uri="{FF2B5EF4-FFF2-40B4-BE49-F238E27FC236}">
                <a16:creationId xmlns:a16="http://schemas.microsoft.com/office/drawing/2014/main" id="{FE9D5518-89B0-431E-8287-176825E6DA34}"/>
              </a:ext>
            </a:extLst>
          </p:cNvPr>
          <p:cNvGraphicFramePr>
            <a:graphicFrameLocks noGrp="1"/>
          </p:cNvGraphicFramePr>
          <p:nvPr>
            <p:extLst>
              <p:ext uri="{D42A27DB-BD31-4B8C-83A1-F6EECF244321}">
                <p14:modId xmlns:p14="http://schemas.microsoft.com/office/powerpoint/2010/main" val="1725262917"/>
              </p:ext>
            </p:extLst>
          </p:nvPr>
        </p:nvGraphicFramePr>
        <p:xfrm>
          <a:off x="356543" y="1911488"/>
          <a:ext cx="11468284" cy="410908"/>
        </p:xfrm>
        <a:graphic>
          <a:graphicData uri="http://schemas.openxmlformats.org/drawingml/2006/table">
            <a:tbl>
              <a:tblPr firstRow="1" bandRow="1">
                <a:tableStyleId>{5C22544A-7EE6-4342-B048-85BDC9FD1C3A}</a:tableStyleId>
              </a:tblPr>
              <a:tblGrid>
                <a:gridCol w="3827530">
                  <a:extLst>
                    <a:ext uri="{9D8B030D-6E8A-4147-A177-3AD203B41FA5}">
                      <a16:colId xmlns:a16="http://schemas.microsoft.com/office/drawing/2014/main" val="2626352868"/>
                    </a:ext>
                  </a:extLst>
                </a:gridCol>
                <a:gridCol w="7640754">
                  <a:extLst>
                    <a:ext uri="{9D8B030D-6E8A-4147-A177-3AD203B41FA5}">
                      <a16:colId xmlns:a16="http://schemas.microsoft.com/office/drawing/2014/main" val="1820043876"/>
                    </a:ext>
                  </a:extLst>
                </a:gridCol>
              </a:tblGrid>
              <a:tr h="4109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I am having a harder time doing my job right now</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Teachers are working harder now than they ever have</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graphicFrame>
        <p:nvGraphicFramePr>
          <p:cNvPr id="13" name="Table 12">
            <a:extLst>
              <a:ext uri="{FF2B5EF4-FFF2-40B4-BE49-F238E27FC236}">
                <a16:creationId xmlns:a16="http://schemas.microsoft.com/office/drawing/2014/main" id="{361F7E3E-FED1-4113-8E0F-7FE5B1598E90}"/>
              </a:ext>
            </a:extLst>
          </p:cNvPr>
          <p:cNvGraphicFramePr>
            <a:graphicFrameLocks noGrp="1"/>
          </p:cNvGraphicFramePr>
          <p:nvPr>
            <p:extLst>
              <p:ext uri="{D42A27DB-BD31-4B8C-83A1-F6EECF244321}">
                <p14:modId xmlns:p14="http://schemas.microsoft.com/office/powerpoint/2010/main" val="930700224"/>
              </p:ext>
            </p:extLst>
          </p:nvPr>
        </p:nvGraphicFramePr>
        <p:xfrm>
          <a:off x="22635" y="6310267"/>
          <a:ext cx="3621024" cy="502920"/>
        </p:xfrm>
        <a:graphic>
          <a:graphicData uri="http://schemas.openxmlformats.org/drawingml/2006/table">
            <a:tbl>
              <a:tblPr firstRow="1" bandRow="1">
                <a:tableStyleId>{5C22544A-7EE6-4342-B048-85BDC9FD1C3A}</a:tableStyleId>
              </a:tblPr>
              <a:tblGrid>
                <a:gridCol w="256032">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256032">
                  <a:extLst>
                    <a:ext uri="{9D8B030D-6E8A-4147-A177-3AD203B41FA5}">
                      <a16:colId xmlns:a16="http://schemas.microsoft.com/office/drawing/2014/main" val="20002"/>
                    </a:ext>
                  </a:extLst>
                </a:gridCol>
                <a:gridCol w="1920240">
                  <a:extLst>
                    <a:ext uri="{9D8B030D-6E8A-4147-A177-3AD203B41FA5}">
                      <a16:colId xmlns:a16="http://schemas.microsoft.com/office/drawing/2014/main" val="20003"/>
                    </a:ext>
                  </a:extLst>
                </a:gridCol>
              </a:tblGrid>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alpha val="50000"/>
                      </a:srgbClr>
                    </a:solidFill>
                  </a:tcPr>
                </a:tc>
                <a:tc>
                  <a:txBody>
                    <a:bodyPr/>
                    <a:lstStyle/>
                    <a:p>
                      <a:r>
                        <a:rPr lang="en-US" sz="1050" b="0" dirty="0">
                          <a:solidFill>
                            <a:schemeClr val="tx1"/>
                          </a:solidFill>
                        </a:rPr>
                        <a:t>Somewhat 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57A77"/>
                    </a:solidFill>
                  </a:tcPr>
                </a:tc>
                <a:tc>
                  <a:txBody>
                    <a:bodyPr/>
                    <a:lstStyle/>
                    <a:p>
                      <a:r>
                        <a:rPr lang="en-US" sz="1050" b="0" dirty="0">
                          <a:solidFill>
                            <a:schemeClr val="tx1"/>
                          </a:solidFill>
                        </a:rPr>
                        <a:t>Somewhat disagree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a:txBody>
                    <a:bodyPr/>
                    <a:lstStyle/>
                    <a:p>
                      <a:r>
                        <a:rPr lang="en-US" sz="1050" b="0" dirty="0">
                          <a:solidFill>
                            <a:schemeClr val="tx1"/>
                          </a:solidFill>
                        </a:rPr>
                        <a:t>Strongly 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r>
                        <a:rPr lang="en-US" sz="1050" b="0" dirty="0">
                          <a:solidFill>
                            <a:schemeClr val="tx1"/>
                          </a:solidFill>
                        </a:rPr>
                        <a:t>Strongly disagree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14" name="Rectangle 13">
            <a:extLst>
              <a:ext uri="{FF2B5EF4-FFF2-40B4-BE49-F238E27FC236}">
                <a16:creationId xmlns:a16="http://schemas.microsoft.com/office/drawing/2014/main" id="{730F53A2-89F3-4592-AA9B-F05CA06FFCB4}"/>
              </a:ext>
            </a:extLst>
          </p:cNvPr>
          <p:cNvSpPr/>
          <p:nvPr/>
        </p:nvSpPr>
        <p:spPr>
          <a:xfrm>
            <a:off x="2840376" y="6446530"/>
            <a:ext cx="5143698" cy="400110"/>
          </a:xfrm>
          <a:prstGeom prst="rect">
            <a:avLst/>
          </a:prstGeom>
        </p:spPr>
        <p:txBody>
          <a:bodyPr wrap="square">
            <a:spAutoFit/>
          </a:bodyPr>
          <a:lstStyle/>
          <a:p>
            <a:r>
              <a:rPr lang="en-US" sz="1000" i="1" dirty="0">
                <a:solidFill>
                  <a:srgbClr val="000000"/>
                </a:solidFill>
              </a:rPr>
              <a:t>USA Today/IPSOS. 505 teachers of grades K-12 nationwide, May 18-21, 2020.</a:t>
            </a:r>
          </a:p>
          <a:p>
            <a:r>
              <a:rPr lang="en-US" sz="1000" i="1" dirty="0"/>
              <a:t>USA Today/IPSOS. 2,008 adults nationwide, May 18-20, 2020.</a:t>
            </a:r>
          </a:p>
        </p:txBody>
      </p:sp>
    </p:spTree>
    <p:extLst>
      <p:ext uri="{BB962C8B-B14F-4D97-AF65-F5344CB8AC3E}">
        <p14:creationId xmlns:p14="http://schemas.microsoft.com/office/powerpoint/2010/main" val="31482424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2800" dirty="0"/>
              <a:t>Since the beginning of the coronavirus pandemic, teachers have shifted toward real-time video instruction, pre-recording their instruction, and sending students packets or worksheets.</a:t>
            </a:r>
          </a:p>
        </p:txBody>
      </p:sp>
      <p:graphicFrame>
        <p:nvGraphicFramePr>
          <p:cNvPr id="9" name="Table 8">
            <a:extLst>
              <a:ext uri="{FF2B5EF4-FFF2-40B4-BE49-F238E27FC236}">
                <a16:creationId xmlns:a16="http://schemas.microsoft.com/office/drawing/2014/main" id="{C05721A7-9B49-427F-8753-DFDE84177903}"/>
              </a:ext>
            </a:extLst>
          </p:cNvPr>
          <p:cNvGraphicFramePr>
            <a:graphicFrameLocks noGrp="1"/>
          </p:cNvGraphicFramePr>
          <p:nvPr>
            <p:extLst>
              <p:ext uri="{D42A27DB-BD31-4B8C-83A1-F6EECF244321}">
                <p14:modId xmlns:p14="http://schemas.microsoft.com/office/powerpoint/2010/main" val="2206303977"/>
              </p:ext>
            </p:extLst>
          </p:nvPr>
        </p:nvGraphicFramePr>
        <p:xfrm>
          <a:off x="367173" y="1564221"/>
          <a:ext cx="11500174" cy="410907"/>
        </p:xfrm>
        <a:graphic>
          <a:graphicData uri="http://schemas.openxmlformats.org/drawingml/2006/table">
            <a:tbl>
              <a:tblPr firstRow="1" bandRow="1">
                <a:tableStyleId>{5C22544A-7EE6-4342-B048-85BDC9FD1C3A}</a:tableStyleId>
              </a:tblPr>
              <a:tblGrid>
                <a:gridCol w="11500174">
                  <a:extLst>
                    <a:ext uri="{9D8B030D-6E8A-4147-A177-3AD203B41FA5}">
                      <a16:colId xmlns:a16="http://schemas.microsoft.com/office/drawing/2014/main" val="2626352868"/>
                    </a:ext>
                  </a:extLst>
                </a:gridCol>
              </a:tblGrid>
              <a:tr h="4109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 How did your school district provide alternative teaching arrangements? Select all that apply:</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sp>
        <p:nvSpPr>
          <p:cNvPr id="10" name="Rectangle 9">
            <a:extLst>
              <a:ext uri="{FF2B5EF4-FFF2-40B4-BE49-F238E27FC236}">
                <a16:creationId xmlns:a16="http://schemas.microsoft.com/office/drawing/2014/main" id="{BAD4474A-9CD6-465C-A37A-8F5311A4A7C6}"/>
              </a:ext>
            </a:extLst>
          </p:cNvPr>
          <p:cNvSpPr/>
          <p:nvPr/>
        </p:nvSpPr>
        <p:spPr>
          <a:xfrm>
            <a:off x="0" y="6457890"/>
            <a:ext cx="5143698" cy="400110"/>
          </a:xfrm>
          <a:prstGeom prst="rect">
            <a:avLst/>
          </a:prstGeom>
        </p:spPr>
        <p:txBody>
          <a:bodyPr wrap="square">
            <a:spAutoFit/>
          </a:bodyPr>
          <a:lstStyle/>
          <a:p>
            <a:r>
              <a:rPr lang="en-US" sz="1000" i="1" dirty="0">
                <a:solidFill>
                  <a:srgbClr val="000000"/>
                </a:solidFill>
              </a:rPr>
              <a:t>USA Today/IPSOS. Survey of 505 teachers of grades K-12 nationwide, May18-21, 2020.</a:t>
            </a:r>
          </a:p>
          <a:p>
            <a:r>
              <a:rPr lang="en-US" sz="1000" i="1" dirty="0"/>
              <a:t>USA Today/IPSOS. Survey of 2,008 adults nationwide, May 18-20, 2020.</a:t>
            </a:r>
          </a:p>
        </p:txBody>
      </p:sp>
      <p:graphicFrame>
        <p:nvGraphicFramePr>
          <p:cNvPr id="5" name="Chart 4">
            <a:extLst>
              <a:ext uri="{FF2B5EF4-FFF2-40B4-BE49-F238E27FC236}">
                <a16:creationId xmlns:a16="http://schemas.microsoft.com/office/drawing/2014/main" id="{DA30BDB8-E85E-4383-B5C9-A0736CF5FF9D}"/>
              </a:ext>
            </a:extLst>
          </p:cNvPr>
          <p:cNvGraphicFramePr/>
          <p:nvPr>
            <p:extLst>
              <p:ext uri="{D42A27DB-BD31-4B8C-83A1-F6EECF244321}">
                <p14:modId xmlns:p14="http://schemas.microsoft.com/office/powerpoint/2010/main" val="945982650"/>
              </p:ext>
            </p:extLst>
          </p:nvPr>
        </p:nvGraphicFramePr>
        <p:xfrm>
          <a:off x="685800" y="1975128"/>
          <a:ext cx="10998200" cy="43875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364232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EAEE9FBE-B0CC-4AFE-9799-186DAE336098}"/>
              </a:ext>
            </a:extLst>
          </p:cNvPr>
          <p:cNvGraphicFramePr>
            <a:graphicFrameLocks noGrp="1"/>
          </p:cNvGraphicFramePr>
          <p:nvPr>
            <p:extLst>
              <p:ext uri="{D42A27DB-BD31-4B8C-83A1-F6EECF244321}">
                <p14:modId xmlns:p14="http://schemas.microsoft.com/office/powerpoint/2010/main" val="282206795"/>
              </p:ext>
            </p:extLst>
          </p:nvPr>
        </p:nvGraphicFramePr>
        <p:xfrm>
          <a:off x="377803" y="1963695"/>
          <a:ext cx="11612880" cy="4212736"/>
        </p:xfrm>
        <a:graphic>
          <a:graphicData uri="http://schemas.openxmlformats.org/drawingml/2006/table">
            <a:tbl>
              <a:tblPr firstRow="1" bandRow="1">
                <a:tableStyleId>{5C22544A-7EE6-4342-B048-85BDC9FD1C3A}</a:tableStyleId>
              </a:tblPr>
              <a:tblGrid>
                <a:gridCol w="5760720">
                  <a:extLst>
                    <a:ext uri="{9D8B030D-6E8A-4147-A177-3AD203B41FA5}">
                      <a16:colId xmlns:a16="http://schemas.microsoft.com/office/drawing/2014/main" val="976660519"/>
                    </a:ext>
                  </a:extLst>
                </a:gridCol>
                <a:gridCol w="5852160">
                  <a:extLst>
                    <a:ext uri="{9D8B030D-6E8A-4147-A177-3AD203B41FA5}">
                      <a16:colId xmlns:a16="http://schemas.microsoft.com/office/drawing/2014/main" val="983777081"/>
                    </a:ext>
                  </a:extLst>
                </a:gridCol>
              </a:tblGrid>
              <a:tr h="333100">
                <a:tc>
                  <a:txBody>
                    <a:bodyPr/>
                    <a:lstStyle/>
                    <a:p>
                      <a:r>
                        <a:rPr lang="en-US" sz="1400" b="1" dirty="0">
                          <a:solidFill>
                            <a:schemeClr val="tx1"/>
                          </a:solidFill>
                        </a:rPr>
                        <a:t>I have access to reliable internet in my home that allows me to work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0210267"/>
                  </a:ext>
                </a:extLst>
              </a:tr>
              <a:tr h="333100">
                <a:tc>
                  <a:txBody>
                    <a:bodyPr/>
                    <a:lstStyle/>
                    <a:p>
                      <a:r>
                        <a:rPr lang="en-US" sz="1400" b="1" dirty="0"/>
                        <a:t>I am worried about my students right now</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C8896"/>
                    </a:solid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57810070"/>
                  </a:ext>
                </a:extLst>
              </a:tr>
              <a:tr h="333100">
                <a:tc>
                  <a:txBody>
                    <a:bodyPr/>
                    <a:lstStyle/>
                    <a:p>
                      <a:r>
                        <a:rPr lang="en-US" sz="1400" b="1" dirty="0"/>
                        <a:t>Parents have struggled to help support online or distance learning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C8896"/>
                    </a:solid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7190265"/>
                  </a:ext>
                </a:extLst>
              </a:tr>
              <a:tr h="333100">
                <a:tc>
                  <a:txBody>
                    <a:bodyPr/>
                    <a:lstStyle/>
                    <a:p>
                      <a:r>
                        <a:rPr lang="en-US" sz="1400" b="1" dirty="0"/>
                        <a:t>It is easy for me to use the technology needed for remote teaching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9217214"/>
                  </a:ext>
                </a:extLst>
              </a:tr>
              <a:tr h="333100">
                <a:tc>
                  <a:txBody>
                    <a:bodyPr/>
                    <a:lstStyle/>
                    <a:p>
                      <a:r>
                        <a:rPr lang="en-US" sz="1400" b="1" dirty="0"/>
                        <a:t>I had sufficient software &amp; equipment already, or my school provided 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09411909"/>
                  </a:ext>
                </a:extLst>
              </a:tr>
              <a:tr h="333100">
                <a:tc>
                  <a:txBody>
                    <a:bodyPr/>
                    <a:lstStyle/>
                    <a:p>
                      <a:r>
                        <a:rPr lang="en-US" sz="1400" b="1" dirty="0"/>
                        <a:t>Online or distance learning is causing my students to fall behind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C8896"/>
                    </a:solid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9228744"/>
                  </a:ext>
                </a:extLst>
              </a:tr>
              <a:tr h="333100">
                <a:tc>
                  <a:txBody>
                    <a:bodyPr/>
                    <a:lstStyle/>
                    <a:p>
                      <a:r>
                        <a:rPr lang="en-US" sz="1400" b="1" dirty="0"/>
                        <a:t>My district’s online/distance learning effort is headed in the right direction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799046"/>
                  </a:ext>
                </a:extLst>
              </a:tr>
              <a:tr h="333100">
                <a:tc>
                  <a:txBody>
                    <a:bodyPr/>
                    <a:lstStyle/>
                    <a:p>
                      <a:r>
                        <a:rPr lang="en-US" sz="1400" b="1" dirty="0"/>
                        <a:t>Students will eventually be able to make up any lost ground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4624028"/>
                  </a:ext>
                </a:extLst>
              </a:tr>
              <a:tr h="333100">
                <a:tc>
                  <a:txBody>
                    <a:bodyPr/>
                    <a:lstStyle/>
                    <a:p>
                      <a:r>
                        <a:rPr lang="en-US" sz="1400" b="1" dirty="0"/>
                        <a:t>I am working more than usual since starting to teach remotely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C8896"/>
                    </a:solid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6758828"/>
                  </a:ext>
                </a:extLst>
              </a:tr>
              <a:tr h="333100">
                <a:tc>
                  <a:txBody>
                    <a:bodyPr/>
                    <a:lstStyle/>
                    <a:p>
                      <a:r>
                        <a:rPr lang="en-US" sz="1400" b="1" dirty="0"/>
                        <a:t>I cannot properly do my job since starting to teach remotely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C8896"/>
                    </a:solid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0009478"/>
                  </a:ext>
                </a:extLst>
              </a:tr>
              <a:tr h="333100">
                <a:tc>
                  <a:txBody>
                    <a:bodyPr/>
                    <a:lstStyle/>
                    <a:p>
                      <a:r>
                        <a:rPr lang="en-US" sz="1400" b="1" dirty="0"/>
                        <a:t>I am in contact with and feel connected to most of my students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64595554"/>
                  </a:ext>
                </a:extLst>
              </a:tr>
              <a:tr h="548636">
                <a:tc>
                  <a:txBody>
                    <a:bodyPr/>
                    <a:lstStyle/>
                    <a:p>
                      <a:r>
                        <a:rPr lang="en-US" sz="1400" b="1" dirty="0"/>
                        <a:t>My district trained me well for online or distance learning during the COVID-19 pandemic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0614201"/>
                  </a:ext>
                </a:extLst>
              </a:tr>
            </a:tbl>
          </a:graphicData>
        </a:graphic>
      </p:graphicFrame>
      <p:graphicFrame>
        <p:nvGraphicFramePr>
          <p:cNvPr id="12" name="Chart 11">
            <a:extLst>
              <a:ext uri="{FF2B5EF4-FFF2-40B4-BE49-F238E27FC236}">
                <a16:creationId xmlns:a16="http://schemas.microsoft.com/office/drawing/2014/main" id="{565E01A9-54AB-489E-9275-45EBE1F26B2F}"/>
              </a:ext>
            </a:extLst>
          </p:cNvPr>
          <p:cNvGraphicFramePr/>
          <p:nvPr>
            <p:extLst>
              <p:ext uri="{D42A27DB-BD31-4B8C-83A1-F6EECF244321}">
                <p14:modId xmlns:p14="http://schemas.microsoft.com/office/powerpoint/2010/main" val="2925359117"/>
              </p:ext>
            </p:extLst>
          </p:nvPr>
        </p:nvGraphicFramePr>
        <p:xfrm>
          <a:off x="2616200" y="1925597"/>
          <a:ext cx="9930457" cy="4212736"/>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2400" dirty="0"/>
              <a:t>While a majority of teachers agree that they have reliable internet access, are able to use remote teaching software, and have sufficient software, over three quarters also say online learning is causing their students to fall behind.</a:t>
            </a:r>
          </a:p>
        </p:txBody>
      </p:sp>
      <p:graphicFrame>
        <p:nvGraphicFramePr>
          <p:cNvPr id="9" name="Table 8">
            <a:extLst>
              <a:ext uri="{FF2B5EF4-FFF2-40B4-BE49-F238E27FC236}">
                <a16:creationId xmlns:a16="http://schemas.microsoft.com/office/drawing/2014/main" id="{C05721A7-9B49-427F-8753-DFDE84177903}"/>
              </a:ext>
            </a:extLst>
          </p:cNvPr>
          <p:cNvGraphicFramePr>
            <a:graphicFrameLocks noGrp="1"/>
          </p:cNvGraphicFramePr>
          <p:nvPr>
            <p:extLst>
              <p:ext uri="{D42A27DB-BD31-4B8C-83A1-F6EECF244321}">
                <p14:modId xmlns:p14="http://schemas.microsoft.com/office/powerpoint/2010/main" val="506272556"/>
              </p:ext>
            </p:extLst>
          </p:nvPr>
        </p:nvGraphicFramePr>
        <p:xfrm>
          <a:off x="367173" y="1564221"/>
          <a:ext cx="11500174" cy="410907"/>
        </p:xfrm>
        <a:graphic>
          <a:graphicData uri="http://schemas.openxmlformats.org/drawingml/2006/table">
            <a:tbl>
              <a:tblPr firstRow="1" bandRow="1">
                <a:tableStyleId>{5C22544A-7EE6-4342-B048-85BDC9FD1C3A}</a:tableStyleId>
              </a:tblPr>
              <a:tblGrid>
                <a:gridCol w="11500174">
                  <a:extLst>
                    <a:ext uri="{9D8B030D-6E8A-4147-A177-3AD203B41FA5}">
                      <a16:colId xmlns:a16="http://schemas.microsoft.com/office/drawing/2014/main" val="2626352868"/>
                    </a:ext>
                  </a:extLst>
                </a:gridCol>
              </a:tblGrid>
              <a:tr h="4109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Do you agree or disagree with the following statements? (Teachers) Negative statements in red</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graphicFrame>
        <p:nvGraphicFramePr>
          <p:cNvPr id="8" name="Table 7">
            <a:extLst>
              <a:ext uri="{FF2B5EF4-FFF2-40B4-BE49-F238E27FC236}">
                <a16:creationId xmlns:a16="http://schemas.microsoft.com/office/drawing/2014/main" id="{C2D48D67-2F27-4731-A135-829E1D3B39DD}"/>
              </a:ext>
            </a:extLst>
          </p:cNvPr>
          <p:cNvGraphicFramePr>
            <a:graphicFrameLocks noGrp="1"/>
          </p:cNvGraphicFramePr>
          <p:nvPr>
            <p:extLst>
              <p:ext uri="{D42A27DB-BD31-4B8C-83A1-F6EECF244321}">
                <p14:modId xmlns:p14="http://schemas.microsoft.com/office/powerpoint/2010/main" val="930700224"/>
              </p:ext>
            </p:extLst>
          </p:nvPr>
        </p:nvGraphicFramePr>
        <p:xfrm>
          <a:off x="22635" y="6310267"/>
          <a:ext cx="3621024" cy="502920"/>
        </p:xfrm>
        <a:graphic>
          <a:graphicData uri="http://schemas.openxmlformats.org/drawingml/2006/table">
            <a:tbl>
              <a:tblPr firstRow="1" bandRow="1">
                <a:tableStyleId>{5C22544A-7EE6-4342-B048-85BDC9FD1C3A}</a:tableStyleId>
              </a:tblPr>
              <a:tblGrid>
                <a:gridCol w="256032">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256032">
                  <a:extLst>
                    <a:ext uri="{9D8B030D-6E8A-4147-A177-3AD203B41FA5}">
                      <a16:colId xmlns:a16="http://schemas.microsoft.com/office/drawing/2014/main" val="20002"/>
                    </a:ext>
                  </a:extLst>
                </a:gridCol>
                <a:gridCol w="1920240">
                  <a:extLst>
                    <a:ext uri="{9D8B030D-6E8A-4147-A177-3AD203B41FA5}">
                      <a16:colId xmlns:a16="http://schemas.microsoft.com/office/drawing/2014/main" val="20003"/>
                    </a:ext>
                  </a:extLst>
                </a:gridCol>
              </a:tblGrid>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alpha val="50000"/>
                      </a:srgbClr>
                    </a:solidFill>
                  </a:tcPr>
                </a:tc>
                <a:tc>
                  <a:txBody>
                    <a:bodyPr/>
                    <a:lstStyle/>
                    <a:p>
                      <a:r>
                        <a:rPr lang="en-US" sz="1050" b="0" dirty="0">
                          <a:solidFill>
                            <a:schemeClr val="tx1"/>
                          </a:solidFill>
                        </a:rPr>
                        <a:t>Somewhat 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57A77"/>
                    </a:solidFill>
                  </a:tcPr>
                </a:tc>
                <a:tc>
                  <a:txBody>
                    <a:bodyPr/>
                    <a:lstStyle/>
                    <a:p>
                      <a:r>
                        <a:rPr lang="en-US" sz="1050" b="0" dirty="0">
                          <a:solidFill>
                            <a:schemeClr val="tx1"/>
                          </a:solidFill>
                        </a:rPr>
                        <a:t>Somewhat disagree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a:txBody>
                    <a:bodyPr/>
                    <a:lstStyle/>
                    <a:p>
                      <a:r>
                        <a:rPr lang="en-US" sz="1050" b="0" dirty="0">
                          <a:solidFill>
                            <a:schemeClr val="tx1"/>
                          </a:solidFill>
                        </a:rPr>
                        <a:t>Strongly 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r>
                        <a:rPr lang="en-US" sz="1050" b="0" dirty="0">
                          <a:solidFill>
                            <a:schemeClr val="tx1"/>
                          </a:solidFill>
                        </a:rPr>
                        <a:t>Strongly disagree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10" name="Rectangle 9">
            <a:extLst>
              <a:ext uri="{FF2B5EF4-FFF2-40B4-BE49-F238E27FC236}">
                <a16:creationId xmlns:a16="http://schemas.microsoft.com/office/drawing/2014/main" id="{6EC2855A-6B6F-4741-AE12-AC91FE9F123E}"/>
              </a:ext>
            </a:extLst>
          </p:cNvPr>
          <p:cNvSpPr/>
          <p:nvPr/>
        </p:nvSpPr>
        <p:spPr>
          <a:xfrm>
            <a:off x="2840376" y="6446530"/>
            <a:ext cx="5143698" cy="400110"/>
          </a:xfrm>
          <a:prstGeom prst="rect">
            <a:avLst/>
          </a:prstGeom>
        </p:spPr>
        <p:txBody>
          <a:bodyPr wrap="square">
            <a:spAutoFit/>
          </a:bodyPr>
          <a:lstStyle/>
          <a:p>
            <a:r>
              <a:rPr lang="en-US" sz="1000" i="1" dirty="0">
                <a:solidFill>
                  <a:srgbClr val="000000"/>
                </a:solidFill>
              </a:rPr>
              <a:t>USA Today/IPSOS. 505 teachers of grades K-12 nationwide, May 18-21, 2020.</a:t>
            </a:r>
          </a:p>
          <a:p>
            <a:r>
              <a:rPr lang="en-US" sz="1000" i="1" dirty="0"/>
              <a:t>USA Today/IPSOS. 2,008 adults nationwide, May 18-20, 2020.</a:t>
            </a:r>
          </a:p>
        </p:txBody>
      </p:sp>
    </p:spTree>
    <p:extLst>
      <p:ext uri="{BB962C8B-B14F-4D97-AF65-F5344CB8AC3E}">
        <p14:creationId xmlns:p14="http://schemas.microsoft.com/office/powerpoint/2010/main" val="38548321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EAEE9FBE-B0CC-4AFE-9799-186DAE336098}"/>
              </a:ext>
            </a:extLst>
          </p:cNvPr>
          <p:cNvGraphicFramePr>
            <a:graphicFrameLocks noGrp="1"/>
          </p:cNvGraphicFramePr>
          <p:nvPr>
            <p:extLst>
              <p:ext uri="{D42A27DB-BD31-4B8C-83A1-F6EECF244321}">
                <p14:modId xmlns:p14="http://schemas.microsoft.com/office/powerpoint/2010/main" val="381307229"/>
              </p:ext>
            </p:extLst>
          </p:nvPr>
        </p:nvGraphicFramePr>
        <p:xfrm>
          <a:off x="377803" y="1963695"/>
          <a:ext cx="11612880" cy="3993280"/>
        </p:xfrm>
        <a:graphic>
          <a:graphicData uri="http://schemas.openxmlformats.org/drawingml/2006/table">
            <a:tbl>
              <a:tblPr firstRow="1" bandRow="1">
                <a:tableStyleId>{5C22544A-7EE6-4342-B048-85BDC9FD1C3A}</a:tableStyleId>
              </a:tblPr>
              <a:tblGrid>
                <a:gridCol w="5760720">
                  <a:extLst>
                    <a:ext uri="{9D8B030D-6E8A-4147-A177-3AD203B41FA5}">
                      <a16:colId xmlns:a16="http://schemas.microsoft.com/office/drawing/2014/main" val="976660519"/>
                    </a:ext>
                  </a:extLst>
                </a:gridCol>
                <a:gridCol w="5852160">
                  <a:extLst>
                    <a:ext uri="{9D8B030D-6E8A-4147-A177-3AD203B41FA5}">
                      <a16:colId xmlns:a16="http://schemas.microsoft.com/office/drawing/2014/main" val="983777081"/>
                    </a:ext>
                  </a:extLst>
                </a:gridCol>
              </a:tblGrid>
              <a:tr h="399328">
                <a:tc>
                  <a:txBody>
                    <a:bodyPr/>
                    <a:lstStyle/>
                    <a:p>
                      <a:r>
                        <a:rPr lang="en-US" sz="1400" b="1" dirty="0">
                          <a:solidFill>
                            <a:schemeClr val="tx1"/>
                          </a:solidFill>
                        </a:rPr>
                        <a:t>My child has access to reliable internet at home that allows them to study</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solidFill>
                          <a:schemeClr val="tx1"/>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0210267"/>
                  </a:ext>
                </a:extLst>
              </a:tr>
              <a:tr h="399328">
                <a:tc>
                  <a:txBody>
                    <a:bodyPr/>
                    <a:lstStyle/>
                    <a:p>
                      <a:r>
                        <a:rPr lang="en-US" sz="1400" b="1" dirty="0"/>
                        <a:t>My child had sufficient software &amp; equipment already, or school provided it</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57810070"/>
                  </a:ext>
                </a:extLst>
              </a:tr>
              <a:tr h="399328">
                <a:tc>
                  <a:txBody>
                    <a:bodyPr/>
                    <a:lstStyle/>
                    <a:p>
                      <a:r>
                        <a:rPr lang="en-US" sz="1400" b="1" dirty="0"/>
                        <a:t>It is easy for my child(ren) to use the technology needed for online learning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37190265"/>
                  </a:ext>
                </a:extLst>
              </a:tr>
              <a:tr h="399328">
                <a:tc>
                  <a:txBody>
                    <a:bodyPr/>
                    <a:lstStyle/>
                    <a:p>
                      <a:r>
                        <a:rPr lang="en-US" sz="1400" b="1" dirty="0"/>
                        <a:t>My child(ren)’s teacher(s) in contact with &amp; we feel connected to them now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09217214"/>
                  </a:ext>
                </a:extLst>
              </a:tr>
              <a:tr h="399328">
                <a:tc>
                  <a:txBody>
                    <a:bodyPr/>
                    <a:lstStyle/>
                    <a:p>
                      <a:r>
                        <a:rPr lang="en-US" sz="1400" b="1" dirty="0"/>
                        <a:t>My district’s online/distance learning effort is headed in the right direction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09411909"/>
                  </a:ext>
                </a:extLst>
              </a:tr>
              <a:tr h="399328">
                <a:tc>
                  <a:txBody>
                    <a:bodyPr/>
                    <a:lstStyle/>
                    <a:p>
                      <a:r>
                        <a:rPr lang="en-US" sz="1400" b="1" dirty="0"/>
                        <a:t>My child(ren) will eventually be able to make up any lost ground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79228744"/>
                  </a:ext>
                </a:extLst>
              </a:tr>
              <a:tr h="399328">
                <a:tc>
                  <a:txBody>
                    <a:bodyPr/>
                    <a:lstStyle/>
                    <a:p>
                      <a:r>
                        <a:rPr lang="en-US" sz="1400" b="1" dirty="0"/>
                        <a:t>My district prepared my child(ren) well for online or distance learning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14799046"/>
                  </a:ext>
                </a:extLst>
              </a:tr>
              <a:tr h="399328">
                <a:tc>
                  <a:txBody>
                    <a:bodyPr/>
                    <a:lstStyle/>
                    <a:p>
                      <a:r>
                        <a:rPr lang="en-US" sz="1400" b="1" dirty="0"/>
                        <a:t>I am worried about my child(ren) right now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C8896"/>
                    </a:solid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44624028"/>
                  </a:ext>
                </a:extLst>
              </a:tr>
              <a:tr h="399328">
                <a:tc>
                  <a:txBody>
                    <a:bodyPr/>
                    <a:lstStyle/>
                    <a:p>
                      <a:r>
                        <a:rPr lang="en-US" sz="1400" b="1" dirty="0"/>
                        <a:t>Teachers struggled to help support my child’s online or distance learning</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C8896"/>
                    </a:solid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326758828"/>
                  </a:ext>
                </a:extLst>
              </a:tr>
              <a:tr h="399328">
                <a:tc>
                  <a:txBody>
                    <a:bodyPr/>
                    <a:lstStyle/>
                    <a:p>
                      <a:r>
                        <a:rPr lang="en-US" sz="1400" b="1" dirty="0"/>
                        <a:t>Online or distance learning is causing my child(ren) to fall behind </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C8896"/>
                    </a:solidFill>
                  </a:tcPr>
                </a:tc>
                <a:tc>
                  <a:txBody>
                    <a:bodyPr/>
                    <a:lstStyle/>
                    <a:p>
                      <a:endParaRPr lang="en-US" sz="1400" b="1"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980009478"/>
                  </a:ext>
                </a:extLst>
              </a:tr>
            </a:tbl>
          </a:graphicData>
        </a:graphic>
      </p:graphicFrame>
      <p:graphicFrame>
        <p:nvGraphicFramePr>
          <p:cNvPr id="12" name="Chart 11">
            <a:extLst>
              <a:ext uri="{FF2B5EF4-FFF2-40B4-BE49-F238E27FC236}">
                <a16:creationId xmlns:a16="http://schemas.microsoft.com/office/drawing/2014/main" id="{565E01A9-54AB-489E-9275-45EBE1F26B2F}"/>
              </a:ext>
            </a:extLst>
          </p:cNvPr>
          <p:cNvGraphicFramePr/>
          <p:nvPr>
            <p:extLst>
              <p:ext uri="{D42A27DB-BD31-4B8C-83A1-F6EECF244321}">
                <p14:modId xmlns:p14="http://schemas.microsoft.com/office/powerpoint/2010/main" val="91665257"/>
              </p:ext>
            </p:extLst>
          </p:nvPr>
        </p:nvGraphicFramePr>
        <p:xfrm>
          <a:off x="2616200" y="1925597"/>
          <a:ext cx="9930457" cy="4212736"/>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2800" dirty="0"/>
              <a:t>Parents agree that their children have sufficient software for online learning, though they are split as to whether or not online learning is causing their child to fall behind. </a:t>
            </a:r>
          </a:p>
        </p:txBody>
      </p:sp>
      <p:graphicFrame>
        <p:nvGraphicFramePr>
          <p:cNvPr id="9" name="Table 8">
            <a:extLst>
              <a:ext uri="{FF2B5EF4-FFF2-40B4-BE49-F238E27FC236}">
                <a16:creationId xmlns:a16="http://schemas.microsoft.com/office/drawing/2014/main" id="{C05721A7-9B49-427F-8753-DFDE84177903}"/>
              </a:ext>
            </a:extLst>
          </p:cNvPr>
          <p:cNvGraphicFramePr>
            <a:graphicFrameLocks noGrp="1"/>
          </p:cNvGraphicFramePr>
          <p:nvPr>
            <p:extLst>
              <p:ext uri="{D42A27DB-BD31-4B8C-83A1-F6EECF244321}">
                <p14:modId xmlns:p14="http://schemas.microsoft.com/office/powerpoint/2010/main" val="215510350"/>
              </p:ext>
            </p:extLst>
          </p:nvPr>
        </p:nvGraphicFramePr>
        <p:xfrm>
          <a:off x="367173" y="1564221"/>
          <a:ext cx="11500174" cy="410907"/>
        </p:xfrm>
        <a:graphic>
          <a:graphicData uri="http://schemas.openxmlformats.org/drawingml/2006/table">
            <a:tbl>
              <a:tblPr firstRow="1" bandRow="1">
                <a:tableStyleId>{5C22544A-7EE6-4342-B048-85BDC9FD1C3A}</a:tableStyleId>
              </a:tblPr>
              <a:tblGrid>
                <a:gridCol w="11500174">
                  <a:extLst>
                    <a:ext uri="{9D8B030D-6E8A-4147-A177-3AD203B41FA5}">
                      <a16:colId xmlns:a16="http://schemas.microsoft.com/office/drawing/2014/main" val="2626352868"/>
                    </a:ext>
                  </a:extLst>
                </a:gridCol>
              </a:tblGrid>
              <a:tr h="4109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Do you agree or disagree with the following statements? (Parents) Negative statements in red</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graphicFrame>
        <p:nvGraphicFramePr>
          <p:cNvPr id="8" name="Table 7">
            <a:extLst>
              <a:ext uri="{FF2B5EF4-FFF2-40B4-BE49-F238E27FC236}">
                <a16:creationId xmlns:a16="http://schemas.microsoft.com/office/drawing/2014/main" id="{B44DF0BC-6A62-4320-AEDD-AEF55CD21E58}"/>
              </a:ext>
            </a:extLst>
          </p:cNvPr>
          <p:cNvGraphicFramePr>
            <a:graphicFrameLocks noGrp="1"/>
          </p:cNvGraphicFramePr>
          <p:nvPr>
            <p:extLst>
              <p:ext uri="{D42A27DB-BD31-4B8C-83A1-F6EECF244321}">
                <p14:modId xmlns:p14="http://schemas.microsoft.com/office/powerpoint/2010/main" val="930700224"/>
              </p:ext>
            </p:extLst>
          </p:nvPr>
        </p:nvGraphicFramePr>
        <p:xfrm>
          <a:off x="22635" y="6310267"/>
          <a:ext cx="3621024" cy="502920"/>
        </p:xfrm>
        <a:graphic>
          <a:graphicData uri="http://schemas.openxmlformats.org/drawingml/2006/table">
            <a:tbl>
              <a:tblPr firstRow="1" bandRow="1">
                <a:tableStyleId>{5C22544A-7EE6-4342-B048-85BDC9FD1C3A}</a:tableStyleId>
              </a:tblPr>
              <a:tblGrid>
                <a:gridCol w="256032">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256032">
                  <a:extLst>
                    <a:ext uri="{9D8B030D-6E8A-4147-A177-3AD203B41FA5}">
                      <a16:colId xmlns:a16="http://schemas.microsoft.com/office/drawing/2014/main" val="20002"/>
                    </a:ext>
                  </a:extLst>
                </a:gridCol>
                <a:gridCol w="1920240">
                  <a:extLst>
                    <a:ext uri="{9D8B030D-6E8A-4147-A177-3AD203B41FA5}">
                      <a16:colId xmlns:a16="http://schemas.microsoft.com/office/drawing/2014/main" val="20003"/>
                    </a:ext>
                  </a:extLst>
                </a:gridCol>
              </a:tblGrid>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alpha val="50000"/>
                      </a:srgbClr>
                    </a:solidFill>
                  </a:tcPr>
                </a:tc>
                <a:tc>
                  <a:txBody>
                    <a:bodyPr/>
                    <a:lstStyle/>
                    <a:p>
                      <a:r>
                        <a:rPr lang="en-US" sz="1050" b="0" dirty="0">
                          <a:solidFill>
                            <a:schemeClr val="tx1"/>
                          </a:solidFill>
                        </a:rPr>
                        <a:t>Somewhat 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57A77"/>
                    </a:solidFill>
                  </a:tcPr>
                </a:tc>
                <a:tc>
                  <a:txBody>
                    <a:bodyPr/>
                    <a:lstStyle/>
                    <a:p>
                      <a:r>
                        <a:rPr lang="en-US" sz="1050" b="0" dirty="0">
                          <a:solidFill>
                            <a:schemeClr val="tx1"/>
                          </a:solidFill>
                        </a:rPr>
                        <a:t>Somewhat disagree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a:txBody>
                    <a:bodyPr/>
                    <a:lstStyle/>
                    <a:p>
                      <a:r>
                        <a:rPr lang="en-US" sz="1050" b="0" dirty="0">
                          <a:solidFill>
                            <a:schemeClr val="tx1"/>
                          </a:solidFill>
                        </a:rPr>
                        <a:t>Strongly 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r>
                        <a:rPr lang="en-US" sz="1050" b="0" dirty="0">
                          <a:solidFill>
                            <a:schemeClr val="tx1"/>
                          </a:solidFill>
                        </a:rPr>
                        <a:t>Strongly disagree</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10" name="Rectangle 9">
            <a:extLst>
              <a:ext uri="{FF2B5EF4-FFF2-40B4-BE49-F238E27FC236}">
                <a16:creationId xmlns:a16="http://schemas.microsoft.com/office/drawing/2014/main" id="{797231F8-7755-43D3-9121-7CCF93B13F5D}"/>
              </a:ext>
            </a:extLst>
          </p:cNvPr>
          <p:cNvSpPr/>
          <p:nvPr/>
        </p:nvSpPr>
        <p:spPr>
          <a:xfrm>
            <a:off x="2840376" y="6446530"/>
            <a:ext cx="5143698" cy="400110"/>
          </a:xfrm>
          <a:prstGeom prst="rect">
            <a:avLst/>
          </a:prstGeom>
        </p:spPr>
        <p:txBody>
          <a:bodyPr wrap="square">
            <a:spAutoFit/>
          </a:bodyPr>
          <a:lstStyle/>
          <a:p>
            <a:r>
              <a:rPr lang="en-US" sz="1000" i="1" dirty="0">
                <a:solidFill>
                  <a:srgbClr val="000000"/>
                </a:solidFill>
              </a:rPr>
              <a:t>USA Today/IPSOS. 505 teachers of grades K-12 nationwide, May 18-21, 2020.</a:t>
            </a:r>
          </a:p>
          <a:p>
            <a:r>
              <a:rPr lang="en-US" sz="1000" i="1" dirty="0"/>
              <a:t>USA Today/IPSOS. 2,008 adults nationwide, May 18-20, 2020.</a:t>
            </a:r>
          </a:p>
        </p:txBody>
      </p:sp>
    </p:spTree>
    <p:extLst>
      <p:ext uri="{BB962C8B-B14F-4D97-AF65-F5344CB8AC3E}">
        <p14:creationId xmlns:p14="http://schemas.microsoft.com/office/powerpoint/2010/main" val="397680443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3200" dirty="0"/>
              <a:t>Nearly two-thirds of teachers, parents, and adults say it is likely their school will reopen in the fall, though it is with low intensity.</a:t>
            </a:r>
          </a:p>
        </p:txBody>
      </p:sp>
      <p:graphicFrame>
        <p:nvGraphicFramePr>
          <p:cNvPr id="7" name="Table 6">
            <a:extLst>
              <a:ext uri="{FF2B5EF4-FFF2-40B4-BE49-F238E27FC236}">
                <a16:creationId xmlns:a16="http://schemas.microsoft.com/office/drawing/2014/main" id="{7706DA5E-EE29-4C50-BA37-06C50875EA07}"/>
              </a:ext>
            </a:extLst>
          </p:cNvPr>
          <p:cNvGraphicFramePr>
            <a:graphicFrameLocks noGrp="1"/>
          </p:cNvGraphicFramePr>
          <p:nvPr>
            <p:extLst>
              <p:ext uri="{D42A27DB-BD31-4B8C-83A1-F6EECF244321}">
                <p14:modId xmlns:p14="http://schemas.microsoft.com/office/powerpoint/2010/main" val="1168711767"/>
              </p:ext>
            </p:extLst>
          </p:nvPr>
        </p:nvGraphicFramePr>
        <p:xfrm>
          <a:off x="0" y="6287965"/>
          <a:ext cx="3621024" cy="502920"/>
        </p:xfrm>
        <a:graphic>
          <a:graphicData uri="http://schemas.openxmlformats.org/drawingml/2006/table">
            <a:tbl>
              <a:tblPr firstRow="1" bandRow="1">
                <a:tableStyleId>{5C22544A-7EE6-4342-B048-85BDC9FD1C3A}</a:tableStyleId>
              </a:tblPr>
              <a:tblGrid>
                <a:gridCol w="256032">
                  <a:extLst>
                    <a:ext uri="{9D8B030D-6E8A-4147-A177-3AD203B41FA5}">
                      <a16:colId xmlns:a16="http://schemas.microsoft.com/office/drawing/2014/main" val="20000"/>
                    </a:ext>
                  </a:extLst>
                </a:gridCol>
                <a:gridCol w="1188720">
                  <a:extLst>
                    <a:ext uri="{9D8B030D-6E8A-4147-A177-3AD203B41FA5}">
                      <a16:colId xmlns:a16="http://schemas.microsoft.com/office/drawing/2014/main" val="20001"/>
                    </a:ext>
                  </a:extLst>
                </a:gridCol>
                <a:gridCol w="256032">
                  <a:extLst>
                    <a:ext uri="{9D8B030D-6E8A-4147-A177-3AD203B41FA5}">
                      <a16:colId xmlns:a16="http://schemas.microsoft.com/office/drawing/2014/main" val="20002"/>
                    </a:ext>
                  </a:extLst>
                </a:gridCol>
                <a:gridCol w="1920240">
                  <a:extLst>
                    <a:ext uri="{9D8B030D-6E8A-4147-A177-3AD203B41FA5}">
                      <a16:colId xmlns:a16="http://schemas.microsoft.com/office/drawing/2014/main" val="20003"/>
                    </a:ext>
                  </a:extLst>
                </a:gridCol>
              </a:tblGrid>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alpha val="50000"/>
                      </a:srgbClr>
                    </a:solidFill>
                  </a:tcPr>
                </a:tc>
                <a:tc>
                  <a:txBody>
                    <a:bodyPr/>
                    <a:lstStyle/>
                    <a:p>
                      <a:r>
                        <a:rPr lang="en-US" sz="1050" b="0" dirty="0">
                          <a:solidFill>
                            <a:schemeClr val="tx1"/>
                          </a:solidFill>
                        </a:rPr>
                        <a:t>Somewhat likely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E57A77"/>
                    </a:solidFill>
                  </a:tcPr>
                </a:tc>
                <a:tc>
                  <a:txBody>
                    <a:bodyPr/>
                    <a:lstStyle/>
                    <a:p>
                      <a:r>
                        <a:rPr lang="en-US" sz="1050" b="0" dirty="0">
                          <a:solidFill>
                            <a:schemeClr val="tx1"/>
                          </a:solidFill>
                        </a:rPr>
                        <a:t>Not very likely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1"/>
                  </a:ext>
                </a:extLst>
              </a:tr>
              <a:tr h="215210">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70C0"/>
                    </a:solidFill>
                  </a:tcPr>
                </a:tc>
                <a:tc>
                  <a:txBody>
                    <a:bodyPr/>
                    <a:lstStyle/>
                    <a:p>
                      <a:r>
                        <a:rPr lang="en-US" sz="1050" b="0" dirty="0">
                          <a:solidFill>
                            <a:schemeClr val="tx1"/>
                          </a:solidFill>
                        </a:rPr>
                        <a:t>Very likely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tc>
                  <a:txBody>
                    <a:bodyPr/>
                    <a:lstStyle/>
                    <a:p>
                      <a:endParaRPr lang="en-US" sz="1050" dirty="0">
                        <a:solidFill>
                          <a:schemeClr val="tx1"/>
                        </a:solidFill>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00000"/>
                    </a:solidFill>
                  </a:tcPr>
                </a:tc>
                <a:tc>
                  <a:txBody>
                    <a:bodyPr/>
                    <a:lstStyle/>
                    <a:p>
                      <a:r>
                        <a:rPr lang="en-US" sz="1050" b="0" dirty="0">
                          <a:solidFill>
                            <a:schemeClr val="tx1"/>
                          </a:solidFill>
                        </a:rPr>
                        <a:t>Not at all likely</a:t>
                      </a: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8" name="Chart 7">
            <a:extLst>
              <a:ext uri="{FF2B5EF4-FFF2-40B4-BE49-F238E27FC236}">
                <a16:creationId xmlns:a16="http://schemas.microsoft.com/office/drawing/2014/main" id="{84575EC9-744E-479A-918D-0A3885532FA7}"/>
              </a:ext>
            </a:extLst>
          </p:cNvPr>
          <p:cNvGraphicFramePr/>
          <p:nvPr>
            <p:extLst>
              <p:ext uri="{D42A27DB-BD31-4B8C-83A1-F6EECF244321}">
                <p14:modId xmlns:p14="http://schemas.microsoft.com/office/powerpoint/2010/main" val="2252037332"/>
              </p:ext>
            </p:extLst>
          </p:nvPr>
        </p:nvGraphicFramePr>
        <p:xfrm>
          <a:off x="335280" y="2764464"/>
          <a:ext cx="11521437" cy="3157153"/>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Connector 5">
            <a:extLst>
              <a:ext uri="{FF2B5EF4-FFF2-40B4-BE49-F238E27FC236}">
                <a16:creationId xmlns:a16="http://schemas.microsoft.com/office/drawing/2014/main" id="{815E2050-2338-4FDF-B840-693A186B967B}"/>
              </a:ext>
            </a:extLst>
          </p:cNvPr>
          <p:cNvCxnSpPr>
            <a:cxnSpLocks/>
          </p:cNvCxnSpPr>
          <p:nvPr/>
        </p:nvCxnSpPr>
        <p:spPr>
          <a:xfrm flipH="1">
            <a:off x="4196078" y="1769674"/>
            <a:ext cx="2" cy="4142543"/>
          </a:xfrm>
          <a:prstGeom prst="line">
            <a:avLst/>
          </a:prstGeom>
          <a:ln w="38100">
            <a:prstDash val="dash"/>
          </a:ln>
        </p:spPr>
        <p:style>
          <a:lnRef idx="1">
            <a:schemeClr val="dk1"/>
          </a:lnRef>
          <a:fillRef idx="0">
            <a:schemeClr val="dk1"/>
          </a:fillRef>
          <a:effectRef idx="0">
            <a:schemeClr val="dk1"/>
          </a:effectRef>
          <a:fontRef idx="minor">
            <a:schemeClr val="tx1"/>
          </a:fontRef>
        </p:style>
      </p:cxnSp>
      <p:graphicFrame>
        <p:nvGraphicFramePr>
          <p:cNvPr id="9" name="Table 8">
            <a:extLst>
              <a:ext uri="{FF2B5EF4-FFF2-40B4-BE49-F238E27FC236}">
                <a16:creationId xmlns:a16="http://schemas.microsoft.com/office/drawing/2014/main" id="{C05721A7-9B49-427F-8753-DFDE84177903}"/>
              </a:ext>
            </a:extLst>
          </p:cNvPr>
          <p:cNvGraphicFramePr>
            <a:graphicFrameLocks noGrp="1"/>
          </p:cNvGraphicFramePr>
          <p:nvPr>
            <p:extLst>
              <p:ext uri="{D42A27DB-BD31-4B8C-83A1-F6EECF244321}">
                <p14:modId xmlns:p14="http://schemas.microsoft.com/office/powerpoint/2010/main" val="1196503848"/>
              </p:ext>
            </p:extLst>
          </p:nvPr>
        </p:nvGraphicFramePr>
        <p:xfrm>
          <a:off x="367173" y="1564221"/>
          <a:ext cx="11500174" cy="410907"/>
        </p:xfrm>
        <a:graphic>
          <a:graphicData uri="http://schemas.openxmlformats.org/drawingml/2006/table">
            <a:tbl>
              <a:tblPr firstRow="1" bandRow="1">
                <a:tableStyleId>{5C22544A-7EE6-4342-B048-85BDC9FD1C3A}</a:tableStyleId>
              </a:tblPr>
              <a:tblGrid>
                <a:gridCol w="11500174">
                  <a:extLst>
                    <a:ext uri="{9D8B030D-6E8A-4147-A177-3AD203B41FA5}">
                      <a16:colId xmlns:a16="http://schemas.microsoft.com/office/drawing/2014/main" val="2626352868"/>
                    </a:ext>
                  </a:extLst>
                </a:gridCol>
              </a:tblGrid>
              <a:tr h="4109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How likely do you think it is that schools in your area will reopen in the fall?</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cxnSp>
        <p:nvCxnSpPr>
          <p:cNvPr id="11" name="Straight Connector 10">
            <a:extLst>
              <a:ext uri="{FF2B5EF4-FFF2-40B4-BE49-F238E27FC236}">
                <a16:creationId xmlns:a16="http://schemas.microsoft.com/office/drawing/2014/main" id="{8A2B5525-B74B-40A5-94CC-4B9704A8413A}"/>
              </a:ext>
            </a:extLst>
          </p:cNvPr>
          <p:cNvCxnSpPr>
            <a:cxnSpLocks/>
          </p:cNvCxnSpPr>
          <p:nvPr/>
        </p:nvCxnSpPr>
        <p:spPr>
          <a:xfrm flipH="1">
            <a:off x="8037308" y="1975128"/>
            <a:ext cx="2" cy="4142543"/>
          </a:xfrm>
          <a:prstGeom prst="line">
            <a:avLst/>
          </a:prstGeom>
          <a:ln w="38100">
            <a:prstDash val="dash"/>
          </a:ln>
        </p:spPr>
        <p:style>
          <a:lnRef idx="1">
            <a:schemeClr val="dk1"/>
          </a:lnRef>
          <a:fillRef idx="0">
            <a:schemeClr val="dk1"/>
          </a:fillRef>
          <a:effectRef idx="0">
            <a:schemeClr val="dk1"/>
          </a:effectRef>
          <a:fontRef idx="minor">
            <a:schemeClr val="tx1"/>
          </a:fontRef>
        </p:style>
      </p:cxnSp>
      <p:graphicFrame>
        <p:nvGraphicFramePr>
          <p:cNvPr id="15" name="Table 14">
            <a:extLst>
              <a:ext uri="{FF2B5EF4-FFF2-40B4-BE49-F238E27FC236}">
                <a16:creationId xmlns:a16="http://schemas.microsoft.com/office/drawing/2014/main" id="{CB4EC7FF-45B2-49BE-9266-C56FD50EB75E}"/>
              </a:ext>
            </a:extLst>
          </p:cNvPr>
          <p:cNvGraphicFramePr>
            <a:graphicFrameLocks noGrp="1"/>
          </p:cNvGraphicFramePr>
          <p:nvPr/>
        </p:nvGraphicFramePr>
        <p:xfrm>
          <a:off x="356543" y="1952848"/>
          <a:ext cx="11500173" cy="410908"/>
        </p:xfrm>
        <a:graphic>
          <a:graphicData uri="http://schemas.openxmlformats.org/drawingml/2006/table">
            <a:tbl>
              <a:tblPr firstRow="1" bandRow="1">
                <a:tableStyleId>{5C22544A-7EE6-4342-B048-85BDC9FD1C3A}</a:tableStyleId>
              </a:tblPr>
              <a:tblGrid>
                <a:gridCol w="3833391">
                  <a:extLst>
                    <a:ext uri="{9D8B030D-6E8A-4147-A177-3AD203B41FA5}">
                      <a16:colId xmlns:a16="http://schemas.microsoft.com/office/drawing/2014/main" val="2626352868"/>
                    </a:ext>
                  </a:extLst>
                </a:gridCol>
                <a:gridCol w="3833391">
                  <a:extLst>
                    <a:ext uri="{9D8B030D-6E8A-4147-A177-3AD203B41FA5}">
                      <a16:colId xmlns:a16="http://schemas.microsoft.com/office/drawing/2014/main" val="1820043876"/>
                    </a:ext>
                  </a:extLst>
                </a:gridCol>
                <a:gridCol w="3833391">
                  <a:extLst>
                    <a:ext uri="{9D8B030D-6E8A-4147-A177-3AD203B41FA5}">
                      <a16:colId xmlns:a16="http://schemas.microsoft.com/office/drawing/2014/main" val="3363912075"/>
                    </a:ext>
                  </a:extLst>
                </a:gridCol>
              </a:tblGrid>
              <a:tr h="41090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Teachers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Adults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Parents w/ Children in K-12</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sp>
        <p:nvSpPr>
          <p:cNvPr id="13" name="Rectangle 12">
            <a:extLst>
              <a:ext uri="{FF2B5EF4-FFF2-40B4-BE49-F238E27FC236}">
                <a16:creationId xmlns:a16="http://schemas.microsoft.com/office/drawing/2014/main" id="{09835900-6B96-453A-8B18-1972C4E3D357}"/>
              </a:ext>
            </a:extLst>
          </p:cNvPr>
          <p:cNvSpPr/>
          <p:nvPr/>
        </p:nvSpPr>
        <p:spPr>
          <a:xfrm>
            <a:off x="2673109" y="6446533"/>
            <a:ext cx="5143698" cy="400110"/>
          </a:xfrm>
          <a:prstGeom prst="rect">
            <a:avLst/>
          </a:prstGeom>
        </p:spPr>
        <p:txBody>
          <a:bodyPr wrap="square">
            <a:spAutoFit/>
          </a:bodyPr>
          <a:lstStyle/>
          <a:p>
            <a:r>
              <a:rPr lang="en-US" sz="1000" i="1" dirty="0">
                <a:solidFill>
                  <a:srgbClr val="000000"/>
                </a:solidFill>
              </a:rPr>
              <a:t>USA Today/IPSOS. 505 teachers of grades K-12 nationwide, May 18-21, 2020.</a:t>
            </a:r>
          </a:p>
          <a:p>
            <a:r>
              <a:rPr lang="en-US" sz="1000" i="1" dirty="0"/>
              <a:t>USA Today/IPSOS. 2,008 adults nationwide, May 18-20, 2020.</a:t>
            </a:r>
          </a:p>
        </p:txBody>
      </p:sp>
    </p:spTree>
    <p:extLst>
      <p:ext uri="{BB962C8B-B14F-4D97-AF65-F5344CB8AC3E}">
        <p14:creationId xmlns:p14="http://schemas.microsoft.com/office/powerpoint/2010/main" val="20421466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B74E8B-C202-47D5-98B8-5DB7A02FF8F3}"/>
              </a:ext>
            </a:extLst>
          </p:cNvPr>
          <p:cNvSpPr>
            <a:spLocks noGrp="1"/>
          </p:cNvSpPr>
          <p:nvPr>
            <p:ph type="title"/>
          </p:nvPr>
        </p:nvSpPr>
        <p:spPr>
          <a:xfrm>
            <a:off x="335280" y="318575"/>
            <a:ext cx="11521440" cy="1325563"/>
          </a:xfrm>
        </p:spPr>
        <p:txBody>
          <a:bodyPr>
            <a:noAutofit/>
          </a:bodyPr>
          <a:lstStyle/>
          <a:p>
            <a:r>
              <a:rPr lang="en-US" sz="2800" dirty="0"/>
              <a:t>A majority of Americans disapprove of the job Trump is doing as president, and disproval has been steadily increasing since mid March during the start of the coronavirus pandemic in the United States.</a:t>
            </a:r>
          </a:p>
        </p:txBody>
      </p:sp>
      <p:sp>
        <p:nvSpPr>
          <p:cNvPr id="6" name="Rectangle 5">
            <a:extLst>
              <a:ext uri="{FF2B5EF4-FFF2-40B4-BE49-F238E27FC236}">
                <a16:creationId xmlns:a16="http://schemas.microsoft.com/office/drawing/2014/main" id="{A029AD2A-8C90-412A-8621-EF95784AF9B8}"/>
              </a:ext>
            </a:extLst>
          </p:cNvPr>
          <p:cNvSpPr/>
          <p:nvPr/>
        </p:nvSpPr>
        <p:spPr>
          <a:xfrm>
            <a:off x="0" y="6596390"/>
            <a:ext cx="4095993" cy="261610"/>
          </a:xfrm>
          <a:prstGeom prst="rect">
            <a:avLst/>
          </a:prstGeom>
        </p:spPr>
        <p:txBody>
          <a:bodyPr wrap="none">
            <a:spAutoFit/>
          </a:bodyPr>
          <a:lstStyle/>
          <a:p>
            <a:r>
              <a:rPr lang="en-US" sz="1100" i="1" dirty="0"/>
              <a:t>Source: https://projects.fivethirtyeight.com/trump-approval-ratings/</a:t>
            </a:r>
          </a:p>
        </p:txBody>
      </p:sp>
      <p:sp>
        <p:nvSpPr>
          <p:cNvPr id="7" name="TextBox 6">
            <a:extLst>
              <a:ext uri="{FF2B5EF4-FFF2-40B4-BE49-F238E27FC236}">
                <a16:creationId xmlns:a16="http://schemas.microsoft.com/office/drawing/2014/main" id="{B59DC74E-AD7A-4AE4-8078-5B26B3EE7297}"/>
              </a:ext>
            </a:extLst>
          </p:cNvPr>
          <p:cNvSpPr txBox="1"/>
          <p:nvPr/>
        </p:nvSpPr>
        <p:spPr>
          <a:xfrm>
            <a:off x="344289" y="1559521"/>
            <a:ext cx="11521440" cy="457200"/>
          </a:xfrm>
          <a:prstGeom prst="rect">
            <a:avLst/>
          </a:prstGeom>
          <a:solidFill>
            <a:schemeClr val="bg1">
              <a:lumMod val="85000"/>
            </a:schemeClr>
          </a:solidFill>
        </p:spPr>
        <p:txBody>
          <a:bodyPr wrap="square" rtlCol="0" anchor="ctr">
            <a:noAutofit/>
          </a:bodyPr>
          <a:lstStyle/>
          <a:p>
            <a:pPr algn="ctr"/>
            <a:r>
              <a:rPr lang="en-US" sz="1600" b="1" dirty="0"/>
              <a:t>Trump Job Approval</a:t>
            </a:r>
          </a:p>
        </p:txBody>
      </p:sp>
      <p:pic>
        <p:nvPicPr>
          <p:cNvPr id="5" name="Picture 4">
            <a:extLst>
              <a:ext uri="{FF2B5EF4-FFF2-40B4-BE49-F238E27FC236}">
                <a16:creationId xmlns:a16="http://schemas.microsoft.com/office/drawing/2014/main" id="{0A605B4A-055C-48FE-99B3-40B2781478FF}"/>
              </a:ext>
            </a:extLst>
          </p:cNvPr>
          <p:cNvPicPr>
            <a:picLocks noChangeAspect="1"/>
          </p:cNvPicPr>
          <p:nvPr/>
        </p:nvPicPr>
        <p:blipFill>
          <a:blip r:embed="rId2">
            <a:clrChange>
              <a:clrFrom>
                <a:srgbClr val="FFFFFF"/>
              </a:clrFrom>
              <a:clrTo>
                <a:srgbClr val="FFFFFF">
                  <a:alpha val="0"/>
                </a:srgbClr>
              </a:clrTo>
            </a:clrChange>
          </a:blip>
          <a:stretch>
            <a:fillRect/>
          </a:stretch>
        </p:blipFill>
        <p:spPr>
          <a:xfrm>
            <a:off x="1534635" y="2029348"/>
            <a:ext cx="9739248" cy="4194459"/>
          </a:xfrm>
          <a:prstGeom prst="rect">
            <a:avLst/>
          </a:prstGeom>
        </p:spPr>
      </p:pic>
    </p:spTree>
    <p:extLst>
      <p:ext uri="{BB962C8B-B14F-4D97-AF65-F5344CB8AC3E}">
        <p14:creationId xmlns:p14="http://schemas.microsoft.com/office/powerpoint/2010/main" val="26428693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C252168-AD4E-4A09-BF97-0C7443979246}"/>
              </a:ext>
            </a:extLst>
          </p:cNvPr>
          <p:cNvSpPr>
            <a:spLocks noGrp="1"/>
          </p:cNvSpPr>
          <p:nvPr>
            <p:ph type="title"/>
          </p:nvPr>
        </p:nvSpPr>
        <p:spPr/>
        <p:txBody>
          <a:bodyPr>
            <a:noAutofit/>
          </a:bodyPr>
          <a:lstStyle/>
          <a:p>
            <a:r>
              <a:rPr lang="en-US" sz="2400" dirty="0"/>
              <a:t>Teachers are most supportive of only returning to school for 2-3 days a week and allowing higher-risk teachers to remain teaching online. Fewer than half are comfortable with returning to school before there is a coronavirus vaccine. </a:t>
            </a:r>
          </a:p>
        </p:txBody>
      </p:sp>
      <p:graphicFrame>
        <p:nvGraphicFramePr>
          <p:cNvPr id="9" name="Table 8">
            <a:extLst>
              <a:ext uri="{FF2B5EF4-FFF2-40B4-BE49-F238E27FC236}">
                <a16:creationId xmlns:a16="http://schemas.microsoft.com/office/drawing/2014/main" id="{C05721A7-9B49-427F-8753-DFDE84177903}"/>
              </a:ext>
            </a:extLst>
          </p:cNvPr>
          <p:cNvGraphicFramePr>
            <a:graphicFrameLocks noGrp="1"/>
          </p:cNvGraphicFramePr>
          <p:nvPr>
            <p:extLst>
              <p:ext uri="{D42A27DB-BD31-4B8C-83A1-F6EECF244321}">
                <p14:modId xmlns:p14="http://schemas.microsoft.com/office/powerpoint/2010/main" val="2921696859"/>
              </p:ext>
            </p:extLst>
          </p:nvPr>
        </p:nvGraphicFramePr>
        <p:xfrm>
          <a:off x="367173" y="1564221"/>
          <a:ext cx="11500174" cy="410907"/>
        </p:xfrm>
        <a:graphic>
          <a:graphicData uri="http://schemas.openxmlformats.org/drawingml/2006/table">
            <a:tbl>
              <a:tblPr firstRow="1" bandRow="1">
                <a:tableStyleId>{5C22544A-7EE6-4342-B048-85BDC9FD1C3A}</a:tableStyleId>
              </a:tblPr>
              <a:tblGrid>
                <a:gridCol w="11500174">
                  <a:extLst>
                    <a:ext uri="{9D8B030D-6E8A-4147-A177-3AD203B41FA5}">
                      <a16:colId xmlns:a16="http://schemas.microsoft.com/office/drawing/2014/main" val="2626352868"/>
                    </a:ext>
                  </a:extLst>
                </a:gridCol>
              </a:tblGrid>
              <a:tr h="410907">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solidFill>
                        </a:rPr>
                        <a:t>Would you support or oppose the following measures if schools in your area implemented them this fall? (% Support Shown)</a:t>
                      </a:r>
                      <a:endParaRPr lang="en-US" sz="1400" dirty="0">
                        <a:solidFill>
                          <a:schemeClr val="tx1"/>
                        </a:solidFill>
                      </a:endParaRP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392424885"/>
                  </a:ext>
                </a:extLst>
              </a:tr>
            </a:tbl>
          </a:graphicData>
        </a:graphic>
      </p:graphicFrame>
      <p:sp>
        <p:nvSpPr>
          <p:cNvPr id="11" name="Rectangle 10">
            <a:extLst>
              <a:ext uri="{FF2B5EF4-FFF2-40B4-BE49-F238E27FC236}">
                <a16:creationId xmlns:a16="http://schemas.microsoft.com/office/drawing/2014/main" id="{0FBEE357-D171-4C51-8FF0-5C8A2C4E4BBB}"/>
              </a:ext>
            </a:extLst>
          </p:cNvPr>
          <p:cNvSpPr/>
          <p:nvPr/>
        </p:nvSpPr>
        <p:spPr>
          <a:xfrm>
            <a:off x="0" y="6457890"/>
            <a:ext cx="5143698" cy="400110"/>
          </a:xfrm>
          <a:prstGeom prst="rect">
            <a:avLst/>
          </a:prstGeom>
        </p:spPr>
        <p:txBody>
          <a:bodyPr wrap="square">
            <a:spAutoFit/>
          </a:bodyPr>
          <a:lstStyle/>
          <a:p>
            <a:r>
              <a:rPr lang="en-US" sz="1000" i="1" dirty="0">
                <a:solidFill>
                  <a:srgbClr val="000000"/>
                </a:solidFill>
              </a:rPr>
              <a:t>USA Today/IPSOS. Survey of 505 teachers of grades K-12 nationwide, May18-21, 2020.</a:t>
            </a:r>
          </a:p>
          <a:p>
            <a:r>
              <a:rPr lang="en-US" sz="1000" i="1" dirty="0"/>
              <a:t>USA Today/IPSOS. Survey of 2,008 adults nationwide, May 18-20, 2020.</a:t>
            </a:r>
          </a:p>
        </p:txBody>
      </p:sp>
      <p:graphicFrame>
        <p:nvGraphicFramePr>
          <p:cNvPr id="10" name="Content Placeholder 3">
            <a:extLst>
              <a:ext uri="{FF2B5EF4-FFF2-40B4-BE49-F238E27FC236}">
                <a16:creationId xmlns:a16="http://schemas.microsoft.com/office/drawing/2014/main" id="{4EC39E03-205C-4894-A24A-18359F2071DA}"/>
              </a:ext>
            </a:extLst>
          </p:cNvPr>
          <p:cNvGraphicFramePr>
            <a:graphicFrameLocks/>
          </p:cNvGraphicFramePr>
          <p:nvPr>
            <p:extLst>
              <p:ext uri="{D42A27DB-BD31-4B8C-83A1-F6EECF244321}">
                <p14:modId xmlns:p14="http://schemas.microsoft.com/office/powerpoint/2010/main" val="4218134923"/>
              </p:ext>
            </p:extLst>
          </p:nvPr>
        </p:nvGraphicFramePr>
        <p:xfrm>
          <a:off x="356542" y="2068945"/>
          <a:ext cx="11500177" cy="42203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957641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big-puzzle3">
            <a:extLst>
              <a:ext uri="{FF2B5EF4-FFF2-40B4-BE49-F238E27FC236}">
                <a16:creationId xmlns:a16="http://schemas.microsoft.com/office/drawing/2014/main" id="{81362555-F796-4EE1-9C05-A005C0E1F8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 r="3175" b="26528"/>
          <a:stretch/>
        </p:blipFill>
        <p:spPr bwMode="auto">
          <a:xfrm>
            <a:off x="-1"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F8527300-A66A-432B-B0A6-0903646A949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40265" y="4742421"/>
            <a:ext cx="4023162" cy="1714758"/>
          </a:xfrm>
          <a:prstGeom prst="rect">
            <a:avLst/>
          </a:prstGeom>
          <a:noFill/>
          <a:ln>
            <a:noFill/>
          </a:ln>
        </p:spPr>
      </p:pic>
      <p:sp>
        <p:nvSpPr>
          <p:cNvPr id="6" name="Text Box 8">
            <a:extLst>
              <a:ext uri="{FF2B5EF4-FFF2-40B4-BE49-F238E27FC236}">
                <a16:creationId xmlns:a16="http://schemas.microsoft.com/office/drawing/2014/main" id="{7A537F90-D7A6-45F2-AA42-70AA2D2826E0}"/>
              </a:ext>
            </a:extLst>
          </p:cNvPr>
          <p:cNvSpPr txBox="1">
            <a:spLocks noChangeArrowheads="1"/>
          </p:cNvSpPr>
          <p:nvPr/>
        </p:nvSpPr>
        <p:spPr bwMode="auto">
          <a:xfrm>
            <a:off x="6095999" y="5772615"/>
            <a:ext cx="5092700" cy="895350"/>
          </a:xfrm>
          <a:prstGeom prst="rect">
            <a:avLst/>
          </a:prstGeom>
          <a:noFill/>
          <a:ln>
            <a:noFill/>
          </a:ln>
          <a:effectLst/>
          <a:extLst>
            <a:ext uri="{909E8E84-426E-40DD-AFC4-6F175D3DCCD1}">
              <a14:hiddenFill xmlns:a14="http://schemas.microsoft.com/office/drawing/2010/main">
                <a:solidFill>
                  <a:srgbClr val="EAEAEA"/>
                </a:solidFill>
              </a14:hiddenFill>
            </a:ext>
            <a:ext uri="{91240B29-F687-4F45-9708-019B960494DF}">
              <a14:hiddenLine xmlns:a14="http://schemas.microsoft.com/office/drawing/2010/main" w="31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lr>
                <a:schemeClr val="tx2"/>
              </a:buClr>
              <a:buChar char="•"/>
              <a:defRPr sz="2400">
                <a:solidFill>
                  <a:schemeClr val="tx1"/>
                </a:solidFill>
                <a:latin typeface="Calibri" panose="020F0502020204030204" pitchFamily="34" charset="0"/>
              </a:defRPr>
            </a:lvl1pPr>
            <a:lvl2pPr marL="742950" indent="-285750">
              <a:spcBef>
                <a:spcPct val="20000"/>
              </a:spcBef>
              <a:buClr>
                <a:schemeClr val="tx2"/>
              </a:buClr>
              <a:buFont typeface="Times New Roman" panose="02020603050405020304" pitchFamily="18" charset="0"/>
              <a:buChar char="–"/>
              <a:defRPr sz="2000">
                <a:solidFill>
                  <a:schemeClr val="tx1"/>
                </a:solidFill>
                <a:latin typeface="Calibri" panose="020F0502020204030204" pitchFamily="34" charset="0"/>
              </a:defRPr>
            </a:lvl2pPr>
            <a:lvl3pPr marL="1143000" indent="-228600">
              <a:spcBef>
                <a:spcPct val="20000"/>
              </a:spcBef>
              <a:buClr>
                <a:schemeClr val="tx2"/>
              </a:buClr>
              <a:buChar char="•"/>
              <a:defRPr>
                <a:solidFill>
                  <a:schemeClr val="tx1"/>
                </a:solidFill>
                <a:latin typeface="Calibri" panose="020F0502020204030204" pitchFamily="34" charset="0"/>
              </a:defRPr>
            </a:lvl3pPr>
            <a:lvl4pPr marL="1600200" indent="-228600">
              <a:spcBef>
                <a:spcPct val="20000"/>
              </a:spcBef>
              <a:buClr>
                <a:schemeClr val="tx2"/>
              </a:buClr>
              <a:buChar char="–"/>
              <a:defRPr sz="1600">
                <a:solidFill>
                  <a:schemeClr val="tx1"/>
                </a:solidFill>
                <a:latin typeface="Calibri" panose="020F0502020204030204" pitchFamily="34" charset="0"/>
              </a:defRPr>
            </a:lvl4pPr>
            <a:lvl5pPr marL="2057400" indent="-228600">
              <a:spcBef>
                <a:spcPct val="20000"/>
              </a:spcBef>
              <a:buClr>
                <a:schemeClr val="tx2"/>
              </a:buClr>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Clr>
                <a:schemeClr val="tx2"/>
              </a:buClr>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Clr>
                <a:schemeClr val="tx2"/>
              </a:buClr>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Clr>
                <a:schemeClr val="tx2"/>
              </a:buClr>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Clr>
                <a:schemeClr val="tx2"/>
              </a:buClr>
              <a:buChar char="»"/>
              <a:defRPr sz="1600">
                <a:solidFill>
                  <a:schemeClr val="tx1"/>
                </a:solidFill>
                <a:latin typeface="Calibri" panose="020F0502020204030204" pitchFamily="34" charset="0"/>
              </a:defRPr>
            </a:lvl9pPr>
          </a:lstStyle>
          <a:p>
            <a:pPr eaLnBrk="1" hangingPunct="1">
              <a:spcBef>
                <a:spcPct val="0"/>
              </a:spcBef>
              <a:buClrTx/>
              <a:buFontTx/>
              <a:buNone/>
            </a:pPr>
            <a:r>
              <a:rPr lang="en-US" altLang="en-US" sz="2000" dirty="0"/>
              <a:t>Washington, DC | Berkeley, CA | New York, NY</a:t>
            </a:r>
          </a:p>
          <a:p>
            <a:pPr eaLnBrk="1" hangingPunct="1">
              <a:spcBef>
                <a:spcPct val="0"/>
              </a:spcBef>
              <a:buClrTx/>
              <a:buFontTx/>
              <a:buNone/>
            </a:pPr>
            <a:r>
              <a:rPr lang="en-US" altLang="en-US" sz="1600" dirty="0">
                <a:hlinkClick r:id="rId4"/>
              </a:rPr>
              <a:t>LakeResearch.com</a:t>
            </a:r>
            <a:endParaRPr lang="en-US" altLang="en-US" sz="1600" dirty="0"/>
          </a:p>
          <a:p>
            <a:pPr eaLnBrk="1" hangingPunct="1">
              <a:spcBef>
                <a:spcPct val="0"/>
              </a:spcBef>
              <a:buClrTx/>
              <a:buFontTx/>
              <a:buNone/>
            </a:pPr>
            <a:r>
              <a:rPr lang="en-US" altLang="en-US" sz="1600" dirty="0"/>
              <a:t>202.776.9066</a:t>
            </a:r>
          </a:p>
        </p:txBody>
      </p:sp>
      <p:sp>
        <p:nvSpPr>
          <p:cNvPr id="7" name="TextBox 6">
            <a:extLst>
              <a:ext uri="{FF2B5EF4-FFF2-40B4-BE49-F238E27FC236}">
                <a16:creationId xmlns:a16="http://schemas.microsoft.com/office/drawing/2014/main" id="{9FCF8FF1-EE2E-4DF7-8B6B-E011706FD01A}"/>
              </a:ext>
            </a:extLst>
          </p:cNvPr>
          <p:cNvSpPr txBox="1"/>
          <p:nvPr/>
        </p:nvSpPr>
        <p:spPr>
          <a:xfrm>
            <a:off x="6095999" y="4676470"/>
            <a:ext cx="4174274" cy="1200329"/>
          </a:xfrm>
          <a:prstGeom prst="rect">
            <a:avLst/>
          </a:prstGeom>
          <a:noFill/>
        </p:spPr>
        <p:txBody>
          <a:bodyPr wrap="square" rtlCol="0">
            <a:spAutoFit/>
          </a:bodyPr>
          <a:lstStyle/>
          <a:p>
            <a:r>
              <a:rPr lang="en-US" sz="2400" b="1" dirty="0"/>
              <a:t>Jonathan Voss</a:t>
            </a:r>
          </a:p>
          <a:p>
            <a:r>
              <a:rPr lang="en-US" sz="2400" b="1" dirty="0">
                <a:hlinkClick r:id="rId5"/>
              </a:rPr>
              <a:t>jvoss@lakeresearch.com</a:t>
            </a:r>
            <a:endParaRPr lang="en-US" sz="2400" b="1" dirty="0"/>
          </a:p>
          <a:p>
            <a:endParaRPr lang="en-US" sz="2400" b="1" dirty="0"/>
          </a:p>
        </p:txBody>
      </p:sp>
      <p:pic>
        <p:nvPicPr>
          <p:cNvPr id="1026" name="Picture 2" descr="Independent Publishing Q and A: Part 2 | Self Publishing Lab">
            <a:extLst>
              <a:ext uri="{FF2B5EF4-FFF2-40B4-BE49-F238E27FC236}">
                <a16:creationId xmlns:a16="http://schemas.microsoft.com/office/drawing/2014/main" id="{B931EDCC-BED1-4FE8-82D8-4E74FBADBB3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86037" y="836965"/>
            <a:ext cx="7019925" cy="332422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2838906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B74E8B-C202-47D5-98B8-5DB7A02FF8F3}"/>
              </a:ext>
            </a:extLst>
          </p:cNvPr>
          <p:cNvSpPr>
            <a:spLocks noGrp="1"/>
          </p:cNvSpPr>
          <p:nvPr>
            <p:ph type="title"/>
          </p:nvPr>
        </p:nvSpPr>
        <p:spPr>
          <a:xfrm>
            <a:off x="335280" y="318575"/>
            <a:ext cx="11521440" cy="1325563"/>
          </a:xfrm>
        </p:spPr>
        <p:txBody>
          <a:bodyPr>
            <a:noAutofit/>
          </a:bodyPr>
          <a:lstStyle/>
          <a:p>
            <a:r>
              <a:rPr lang="en-US" sz="2800" dirty="0"/>
              <a:t>Partisanship informs perceptions. However, a majority of independent voters disapprove of the way Donald Trump is handling his job as president.</a:t>
            </a:r>
          </a:p>
        </p:txBody>
      </p:sp>
      <p:sp>
        <p:nvSpPr>
          <p:cNvPr id="6" name="Rectangle 5">
            <a:extLst>
              <a:ext uri="{FF2B5EF4-FFF2-40B4-BE49-F238E27FC236}">
                <a16:creationId xmlns:a16="http://schemas.microsoft.com/office/drawing/2014/main" id="{A029AD2A-8C90-412A-8621-EF95784AF9B8}"/>
              </a:ext>
            </a:extLst>
          </p:cNvPr>
          <p:cNvSpPr/>
          <p:nvPr/>
        </p:nvSpPr>
        <p:spPr>
          <a:xfrm>
            <a:off x="0" y="6596390"/>
            <a:ext cx="7376160" cy="430887"/>
          </a:xfrm>
          <a:prstGeom prst="rect">
            <a:avLst/>
          </a:prstGeom>
        </p:spPr>
        <p:txBody>
          <a:bodyPr wrap="square">
            <a:spAutoFit/>
          </a:bodyPr>
          <a:lstStyle/>
          <a:p>
            <a:r>
              <a:rPr lang="en-US" sz="1100" i="1" dirty="0"/>
              <a:t>CNN/SSRS Poll. June. 2-5, 2020. N=1,259 adults nationwide w/ oversamples of 250 Black adults. Margin of error ± 3.4.</a:t>
            </a:r>
          </a:p>
          <a:p>
            <a:endParaRPr lang="en-US" sz="1100" i="1" dirty="0"/>
          </a:p>
        </p:txBody>
      </p:sp>
      <p:sp>
        <p:nvSpPr>
          <p:cNvPr id="7" name="TextBox 6">
            <a:extLst>
              <a:ext uri="{FF2B5EF4-FFF2-40B4-BE49-F238E27FC236}">
                <a16:creationId xmlns:a16="http://schemas.microsoft.com/office/drawing/2014/main" id="{B59DC74E-AD7A-4AE4-8078-5B26B3EE7297}"/>
              </a:ext>
            </a:extLst>
          </p:cNvPr>
          <p:cNvSpPr txBox="1"/>
          <p:nvPr/>
        </p:nvSpPr>
        <p:spPr>
          <a:xfrm>
            <a:off x="344289" y="1559521"/>
            <a:ext cx="11521440" cy="457200"/>
          </a:xfrm>
          <a:prstGeom prst="rect">
            <a:avLst/>
          </a:prstGeom>
          <a:solidFill>
            <a:schemeClr val="bg1">
              <a:lumMod val="85000"/>
            </a:schemeClr>
          </a:solidFill>
        </p:spPr>
        <p:txBody>
          <a:bodyPr wrap="square" rtlCol="0" anchor="ctr">
            <a:noAutofit/>
          </a:bodyPr>
          <a:lstStyle/>
          <a:p>
            <a:pPr algn="ctr"/>
            <a:r>
              <a:rPr lang="en-US" sz="1600" b="1" dirty="0"/>
              <a:t>Do you approve or disapprove of the way Donald Trump is handling his job as president?</a:t>
            </a:r>
          </a:p>
        </p:txBody>
      </p:sp>
      <p:graphicFrame>
        <p:nvGraphicFramePr>
          <p:cNvPr id="8" name="Table 7">
            <a:extLst>
              <a:ext uri="{FF2B5EF4-FFF2-40B4-BE49-F238E27FC236}">
                <a16:creationId xmlns:a16="http://schemas.microsoft.com/office/drawing/2014/main" id="{59AA6B7A-5C5A-42BB-BC7C-6CDAD65B9E0C}"/>
              </a:ext>
            </a:extLst>
          </p:cNvPr>
          <p:cNvGraphicFramePr>
            <a:graphicFrameLocks noGrp="1"/>
          </p:cNvGraphicFramePr>
          <p:nvPr>
            <p:extLst>
              <p:ext uri="{D42A27DB-BD31-4B8C-83A1-F6EECF244321}">
                <p14:modId xmlns:p14="http://schemas.microsoft.com/office/powerpoint/2010/main" val="120665453"/>
              </p:ext>
            </p:extLst>
          </p:nvPr>
        </p:nvGraphicFramePr>
        <p:xfrm>
          <a:off x="10549559" y="2210202"/>
          <a:ext cx="1307161" cy="3688080"/>
        </p:xfrm>
        <a:graphic>
          <a:graphicData uri="http://schemas.openxmlformats.org/drawingml/2006/table">
            <a:tbl>
              <a:tblPr firstRow="1" bandRow="1">
                <a:tableStyleId>{5C22544A-7EE6-4342-B048-85BDC9FD1C3A}</a:tableStyleId>
              </a:tblPr>
              <a:tblGrid>
                <a:gridCol w="1307161">
                  <a:extLst>
                    <a:ext uri="{9D8B030D-6E8A-4147-A177-3AD203B41FA5}">
                      <a16:colId xmlns:a16="http://schemas.microsoft.com/office/drawing/2014/main" val="4199280303"/>
                    </a:ext>
                  </a:extLst>
                </a:gridCol>
              </a:tblGrid>
              <a:tr h="365760">
                <a:tc>
                  <a:txBody>
                    <a:bodyPr/>
                    <a:lstStyle/>
                    <a:p>
                      <a:pPr algn="ctr"/>
                      <a:r>
                        <a:rPr lang="en-US" sz="2000" b="1" u="sng" dirty="0">
                          <a:solidFill>
                            <a:schemeClr val="tx1"/>
                          </a:solidFill>
                        </a:rPr>
                        <a:t>Net</a:t>
                      </a:r>
                    </a:p>
                  </a:txBody>
                  <a:tcPr>
                    <a:solidFill>
                      <a:schemeClr val="bg1"/>
                    </a:solidFill>
                  </a:tcPr>
                </a:tc>
                <a:extLst>
                  <a:ext uri="{0D108BD9-81ED-4DB2-BD59-A6C34878D82A}">
                    <a16:rowId xmlns:a16="http://schemas.microsoft.com/office/drawing/2014/main" val="3627800415"/>
                  </a:ext>
                </a:extLst>
              </a:tr>
              <a:tr h="1097280">
                <a:tc>
                  <a:txBody>
                    <a:bodyPr/>
                    <a:lstStyle/>
                    <a:p>
                      <a:pPr algn="ctr"/>
                      <a:r>
                        <a:rPr lang="en-US" sz="2000" b="1" dirty="0">
                          <a:solidFill>
                            <a:srgbClr val="C00000"/>
                          </a:solidFill>
                        </a:rPr>
                        <a:t>(-95)</a:t>
                      </a:r>
                    </a:p>
                  </a:txBody>
                  <a:tcPr anchor="ctr">
                    <a:solidFill>
                      <a:schemeClr val="bg1"/>
                    </a:solidFill>
                  </a:tcPr>
                </a:tc>
                <a:extLst>
                  <a:ext uri="{0D108BD9-81ED-4DB2-BD59-A6C34878D82A}">
                    <a16:rowId xmlns:a16="http://schemas.microsoft.com/office/drawing/2014/main" val="1656502647"/>
                  </a:ext>
                </a:extLst>
              </a:tr>
              <a:tr h="109728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(-19)</a:t>
                      </a:r>
                    </a:p>
                  </a:txBody>
                  <a:tcPr anchor="ctr">
                    <a:solidFill>
                      <a:schemeClr val="bg1"/>
                    </a:solidFill>
                  </a:tcPr>
                </a:tc>
                <a:extLst>
                  <a:ext uri="{0D108BD9-81ED-4DB2-BD59-A6C34878D82A}">
                    <a16:rowId xmlns:a16="http://schemas.microsoft.com/office/drawing/2014/main" val="1468131552"/>
                  </a:ext>
                </a:extLst>
              </a:tr>
              <a:tr h="109728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70C0"/>
                          </a:solidFill>
                        </a:rPr>
                        <a:t>(+78)</a:t>
                      </a:r>
                    </a:p>
                  </a:txBody>
                  <a:tcPr anchor="ctr">
                    <a:solidFill>
                      <a:schemeClr val="bg1"/>
                    </a:solidFill>
                  </a:tcPr>
                </a:tc>
                <a:extLst>
                  <a:ext uri="{0D108BD9-81ED-4DB2-BD59-A6C34878D82A}">
                    <a16:rowId xmlns:a16="http://schemas.microsoft.com/office/drawing/2014/main" val="282905428"/>
                  </a:ext>
                </a:extLst>
              </a:tr>
            </a:tbl>
          </a:graphicData>
        </a:graphic>
      </p:graphicFrame>
      <p:graphicFrame>
        <p:nvGraphicFramePr>
          <p:cNvPr id="5" name="Chart 4">
            <a:extLst>
              <a:ext uri="{FF2B5EF4-FFF2-40B4-BE49-F238E27FC236}">
                <a16:creationId xmlns:a16="http://schemas.microsoft.com/office/drawing/2014/main" id="{9A5C2FB9-DB9D-4557-A75F-475378E953DD}"/>
              </a:ext>
            </a:extLst>
          </p:cNvPr>
          <p:cNvGraphicFramePr/>
          <p:nvPr>
            <p:extLst>
              <p:ext uri="{D42A27DB-BD31-4B8C-83A1-F6EECF244321}">
                <p14:modId xmlns:p14="http://schemas.microsoft.com/office/powerpoint/2010/main" val="1438601030"/>
              </p:ext>
            </p:extLst>
          </p:nvPr>
        </p:nvGraphicFramePr>
        <p:xfrm>
          <a:off x="344289" y="2210167"/>
          <a:ext cx="10373868" cy="395913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216334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B74E8B-C202-47D5-98B8-5DB7A02FF8F3}"/>
              </a:ext>
            </a:extLst>
          </p:cNvPr>
          <p:cNvSpPr>
            <a:spLocks noGrp="1"/>
          </p:cNvSpPr>
          <p:nvPr>
            <p:ph type="title"/>
          </p:nvPr>
        </p:nvSpPr>
        <p:spPr>
          <a:xfrm>
            <a:off x="335280" y="318575"/>
            <a:ext cx="11521440" cy="1325563"/>
          </a:xfrm>
        </p:spPr>
        <p:txBody>
          <a:bodyPr>
            <a:noAutofit/>
          </a:bodyPr>
          <a:lstStyle/>
          <a:p>
            <a:r>
              <a:rPr lang="en-US" sz="2800" dirty="0"/>
              <a:t>Independent voters disapprove of Donald Trump’s handling of issues across the board.</a:t>
            </a:r>
          </a:p>
        </p:txBody>
      </p:sp>
      <p:sp>
        <p:nvSpPr>
          <p:cNvPr id="6" name="Rectangle 5">
            <a:extLst>
              <a:ext uri="{FF2B5EF4-FFF2-40B4-BE49-F238E27FC236}">
                <a16:creationId xmlns:a16="http://schemas.microsoft.com/office/drawing/2014/main" id="{A029AD2A-8C90-412A-8621-EF95784AF9B8}"/>
              </a:ext>
            </a:extLst>
          </p:cNvPr>
          <p:cNvSpPr/>
          <p:nvPr/>
        </p:nvSpPr>
        <p:spPr>
          <a:xfrm>
            <a:off x="0" y="6596390"/>
            <a:ext cx="7376160" cy="261610"/>
          </a:xfrm>
          <a:prstGeom prst="rect">
            <a:avLst/>
          </a:prstGeom>
        </p:spPr>
        <p:txBody>
          <a:bodyPr wrap="square">
            <a:spAutoFit/>
          </a:bodyPr>
          <a:lstStyle/>
          <a:p>
            <a:r>
              <a:rPr lang="en-US" sz="1100" i="1" dirty="0"/>
              <a:t>Navigator Polling. June. 18-22, 2020. N=1013 registered voters</a:t>
            </a:r>
          </a:p>
        </p:txBody>
      </p:sp>
      <p:sp>
        <p:nvSpPr>
          <p:cNvPr id="7" name="TextBox 6">
            <a:extLst>
              <a:ext uri="{FF2B5EF4-FFF2-40B4-BE49-F238E27FC236}">
                <a16:creationId xmlns:a16="http://schemas.microsoft.com/office/drawing/2014/main" id="{B59DC74E-AD7A-4AE4-8078-5B26B3EE7297}"/>
              </a:ext>
            </a:extLst>
          </p:cNvPr>
          <p:cNvSpPr txBox="1"/>
          <p:nvPr/>
        </p:nvSpPr>
        <p:spPr>
          <a:xfrm>
            <a:off x="344289" y="1559521"/>
            <a:ext cx="11521440" cy="457200"/>
          </a:xfrm>
          <a:prstGeom prst="rect">
            <a:avLst/>
          </a:prstGeom>
          <a:solidFill>
            <a:schemeClr val="bg1">
              <a:lumMod val="85000"/>
            </a:schemeClr>
          </a:solidFill>
        </p:spPr>
        <p:txBody>
          <a:bodyPr wrap="square" rtlCol="0" anchor="ctr">
            <a:noAutofit/>
          </a:bodyPr>
          <a:lstStyle/>
          <a:p>
            <a:pPr algn="ctr"/>
            <a:r>
              <a:rPr lang="en-US" sz="1600" b="1" dirty="0"/>
              <a:t>Do you approve or disapprove of the way Donald Trump is handling…</a:t>
            </a:r>
          </a:p>
        </p:txBody>
      </p:sp>
      <p:graphicFrame>
        <p:nvGraphicFramePr>
          <p:cNvPr id="8" name="Table 7">
            <a:extLst>
              <a:ext uri="{FF2B5EF4-FFF2-40B4-BE49-F238E27FC236}">
                <a16:creationId xmlns:a16="http://schemas.microsoft.com/office/drawing/2014/main" id="{59AA6B7A-5C5A-42BB-BC7C-6CDAD65B9E0C}"/>
              </a:ext>
            </a:extLst>
          </p:cNvPr>
          <p:cNvGraphicFramePr>
            <a:graphicFrameLocks noGrp="1"/>
          </p:cNvGraphicFramePr>
          <p:nvPr>
            <p:extLst>
              <p:ext uri="{D42A27DB-BD31-4B8C-83A1-F6EECF244321}">
                <p14:modId xmlns:p14="http://schemas.microsoft.com/office/powerpoint/2010/main" val="3255399302"/>
              </p:ext>
            </p:extLst>
          </p:nvPr>
        </p:nvGraphicFramePr>
        <p:xfrm>
          <a:off x="8859655" y="2219928"/>
          <a:ext cx="2926080" cy="3636861"/>
        </p:xfrm>
        <a:graphic>
          <a:graphicData uri="http://schemas.openxmlformats.org/drawingml/2006/table">
            <a:tbl>
              <a:tblPr firstRow="1" bandRow="1">
                <a:tableStyleId>{5C22544A-7EE6-4342-B048-85BDC9FD1C3A}</a:tableStyleId>
              </a:tblPr>
              <a:tblGrid>
                <a:gridCol w="731520">
                  <a:extLst>
                    <a:ext uri="{9D8B030D-6E8A-4147-A177-3AD203B41FA5}">
                      <a16:colId xmlns:a16="http://schemas.microsoft.com/office/drawing/2014/main" val="4199280303"/>
                    </a:ext>
                  </a:extLst>
                </a:gridCol>
                <a:gridCol w="731520">
                  <a:extLst>
                    <a:ext uri="{9D8B030D-6E8A-4147-A177-3AD203B41FA5}">
                      <a16:colId xmlns:a16="http://schemas.microsoft.com/office/drawing/2014/main" val="1802083715"/>
                    </a:ext>
                  </a:extLst>
                </a:gridCol>
                <a:gridCol w="731520">
                  <a:extLst>
                    <a:ext uri="{9D8B030D-6E8A-4147-A177-3AD203B41FA5}">
                      <a16:colId xmlns:a16="http://schemas.microsoft.com/office/drawing/2014/main" val="3701119583"/>
                    </a:ext>
                  </a:extLst>
                </a:gridCol>
                <a:gridCol w="731520">
                  <a:extLst>
                    <a:ext uri="{9D8B030D-6E8A-4147-A177-3AD203B41FA5}">
                      <a16:colId xmlns:a16="http://schemas.microsoft.com/office/drawing/2014/main" val="3659299086"/>
                    </a:ext>
                  </a:extLst>
                </a:gridCol>
              </a:tblGrid>
              <a:tr h="417366">
                <a:tc>
                  <a:txBody>
                    <a:bodyPr/>
                    <a:lstStyle/>
                    <a:p>
                      <a:pPr algn="ctr"/>
                      <a:r>
                        <a:rPr lang="en-US" sz="2000" b="1" u="sng" dirty="0">
                          <a:solidFill>
                            <a:schemeClr val="tx1"/>
                          </a:solidFill>
                        </a:rPr>
                        <a:t>Net</a:t>
                      </a: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b="1" u="sng" dirty="0">
                          <a:solidFill>
                            <a:schemeClr val="tx1"/>
                          </a:solidFill>
                        </a:rPr>
                        <a:t>Dem</a:t>
                      </a: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b="1" u="sng" dirty="0">
                          <a:solidFill>
                            <a:schemeClr val="tx1"/>
                          </a:solidFill>
                        </a:rPr>
                        <a:t>Ind</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b="1" u="sng" dirty="0">
                          <a:solidFill>
                            <a:schemeClr val="tx1"/>
                          </a:solidFill>
                        </a:rPr>
                        <a:t>Rep</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27800415"/>
                  </a:ext>
                </a:extLst>
              </a:tr>
              <a:tr h="643899">
                <a:tc>
                  <a:txBody>
                    <a:bodyPr/>
                    <a:lstStyle/>
                    <a:p>
                      <a:pPr algn="ctr"/>
                      <a:r>
                        <a:rPr lang="en-US" sz="2000" b="1" dirty="0">
                          <a:solidFill>
                            <a:srgbClr val="C00000"/>
                          </a:solidFill>
                        </a:rPr>
                        <a:t>-17</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b="1" dirty="0">
                          <a:solidFill>
                            <a:srgbClr val="C00000"/>
                          </a:solidFill>
                        </a:rPr>
                        <a:t>-87</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b="1" dirty="0">
                          <a:solidFill>
                            <a:srgbClr val="C00000"/>
                          </a:solidFill>
                        </a:rPr>
                        <a:t>-45</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2000" b="1" dirty="0">
                          <a:solidFill>
                            <a:srgbClr val="0070C0"/>
                          </a:solidFill>
                        </a:rPr>
                        <a:t>+73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656502647"/>
                  </a:ext>
                </a:extLst>
              </a:tr>
              <a:tr h="64389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-2</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-68</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-20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70C0"/>
                          </a:solidFill>
                        </a:rPr>
                        <a:t>+80</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131552"/>
                  </a:ext>
                </a:extLst>
              </a:tr>
              <a:tr h="64389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-14</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-79</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-33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70C0"/>
                          </a:solidFill>
                        </a:rPr>
                        <a:t>+67</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2905428"/>
                  </a:ext>
                </a:extLst>
              </a:tr>
              <a:tr h="64389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-18</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-84</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-47</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70C0"/>
                          </a:solidFill>
                        </a:rPr>
                        <a:t>+73</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6382834"/>
                  </a:ext>
                </a:extLst>
              </a:tr>
              <a:tr h="643899">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-26</a:t>
                      </a:r>
                    </a:p>
                  </a:txBody>
                  <a:tcPr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-83</a:t>
                      </a:r>
                    </a:p>
                  </a:txBody>
                  <a:tcPr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C00000"/>
                          </a:solidFill>
                        </a:rPr>
                        <a:t>-51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b="1" dirty="0">
                          <a:solidFill>
                            <a:srgbClr val="0070C0"/>
                          </a:solidFill>
                        </a:rPr>
                        <a:t>+48</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38019518"/>
                  </a:ext>
                </a:extLst>
              </a:tr>
            </a:tbl>
          </a:graphicData>
        </a:graphic>
      </p:graphicFrame>
      <p:graphicFrame>
        <p:nvGraphicFramePr>
          <p:cNvPr id="5" name="Chart 4">
            <a:extLst>
              <a:ext uri="{FF2B5EF4-FFF2-40B4-BE49-F238E27FC236}">
                <a16:creationId xmlns:a16="http://schemas.microsoft.com/office/drawing/2014/main" id="{9A5C2FB9-DB9D-4557-A75F-475378E953DD}"/>
              </a:ext>
            </a:extLst>
          </p:cNvPr>
          <p:cNvGraphicFramePr/>
          <p:nvPr>
            <p:extLst>
              <p:ext uri="{D42A27DB-BD31-4B8C-83A1-F6EECF244321}">
                <p14:modId xmlns:p14="http://schemas.microsoft.com/office/powerpoint/2010/main" val="913281755"/>
              </p:ext>
            </p:extLst>
          </p:nvPr>
        </p:nvGraphicFramePr>
        <p:xfrm>
          <a:off x="344290" y="2210167"/>
          <a:ext cx="8718688" cy="3959139"/>
        </p:xfrm>
        <a:graphic>
          <a:graphicData uri="http://schemas.openxmlformats.org/drawingml/2006/chart">
            <c:chart xmlns:c="http://schemas.openxmlformats.org/drawingml/2006/chart" xmlns:r="http://schemas.openxmlformats.org/officeDocument/2006/relationships" r:id="rId2"/>
          </a:graphicData>
        </a:graphic>
      </p:graphicFrame>
      <p:cxnSp>
        <p:nvCxnSpPr>
          <p:cNvPr id="3" name="Straight Connector 2">
            <a:extLst>
              <a:ext uri="{FF2B5EF4-FFF2-40B4-BE49-F238E27FC236}">
                <a16:creationId xmlns:a16="http://schemas.microsoft.com/office/drawing/2014/main" id="{A05BA40E-7B17-4EC2-A3F6-12F69D3924DC}"/>
              </a:ext>
            </a:extLst>
          </p:cNvPr>
          <p:cNvCxnSpPr/>
          <p:nvPr/>
        </p:nvCxnSpPr>
        <p:spPr>
          <a:xfrm>
            <a:off x="613458" y="3257667"/>
            <a:ext cx="1123425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800529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BB74E8B-C202-47D5-98B8-5DB7A02FF8F3}"/>
              </a:ext>
            </a:extLst>
          </p:cNvPr>
          <p:cNvSpPr>
            <a:spLocks noGrp="1"/>
          </p:cNvSpPr>
          <p:nvPr>
            <p:ph type="title"/>
          </p:nvPr>
        </p:nvSpPr>
        <p:spPr>
          <a:xfrm>
            <a:off x="335280" y="318575"/>
            <a:ext cx="11521440" cy="1325563"/>
          </a:xfrm>
        </p:spPr>
        <p:txBody>
          <a:bodyPr>
            <a:noAutofit/>
          </a:bodyPr>
          <a:lstStyle/>
          <a:p>
            <a:r>
              <a:rPr lang="en-US" sz="2800" dirty="0"/>
              <a:t>“The economy” is the only issue on which Trump draws even with Biden. Voters trust Biden over Trump on the dominant issues of the day. </a:t>
            </a:r>
          </a:p>
        </p:txBody>
      </p:sp>
      <p:sp>
        <p:nvSpPr>
          <p:cNvPr id="6" name="Rectangle 5">
            <a:extLst>
              <a:ext uri="{FF2B5EF4-FFF2-40B4-BE49-F238E27FC236}">
                <a16:creationId xmlns:a16="http://schemas.microsoft.com/office/drawing/2014/main" id="{A029AD2A-8C90-412A-8621-EF95784AF9B8}"/>
              </a:ext>
            </a:extLst>
          </p:cNvPr>
          <p:cNvSpPr/>
          <p:nvPr/>
        </p:nvSpPr>
        <p:spPr>
          <a:xfrm>
            <a:off x="0" y="6596390"/>
            <a:ext cx="7376160" cy="261610"/>
          </a:xfrm>
          <a:prstGeom prst="rect">
            <a:avLst/>
          </a:prstGeom>
        </p:spPr>
        <p:txBody>
          <a:bodyPr wrap="square">
            <a:spAutoFit/>
          </a:bodyPr>
          <a:lstStyle/>
          <a:p>
            <a:r>
              <a:rPr lang="en-US" sz="1100" i="1" dirty="0"/>
              <a:t>Morning Consult Poll. May 31-June 1, 2020. N=1,624 registered voters nationwide. Margin of error ± 2.0.</a:t>
            </a:r>
          </a:p>
        </p:txBody>
      </p:sp>
      <p:sp>
        <p:nvSpPr>
          <p:cNvPr id="7" name="TextBox 6">
            <a:extLst>
              <a:ext uri="{FF2B5EF4-FFF2-40B4-BE49-F238E27FC236}">
                <a16:creationId xmlns:a16="http://schemas.microsoft.com/office/drawing/2014/main" id="{B59DC74E-AD7A-4AE4-8078-5B26B3EE7297}"/>
              </a:ext>
            </a:extLst>
          </p:cNvPr>
          <p:cNvSpPr txBox="1"/>
          <p:nvPr/>
        </p:nvSpPr>
        <p:spPr>
          <a:xfrm>
            <a:off x="344289" y="1559521"/>
            <a:ext cx="11521440" cy="457200"/>
          </a:xfrm>
          <a:prstGeom prst="rect">
            <a:avLst/>
          </a:prstGeom>
          <a:solidFill>
            <a:schemeClr val="bg1">
              <a:lumMod val="85000"/>
            </a:schemeClr>
          </a:solidFill>
        </p:spPr>
        <p:txBody>
          <a:bodyPr wrap="square" rtlCol="0" anchor="ctr">
            <a:noAutofit/>
          </a:bodyPr>
          <a:lstStyle/>
          <a:p>
            <a:pPr algn="ctr"/>
            <a:r>
              <a:rPr lang="en-US" sz="1600" b="1" dirty="0"/>
              <a:t> Who do you trust more to handle each of the following? (Registered Voters Nationwide)</a:t>
            </a:r>
          </a:p>
        </p:txBody>
      </p:sp>
      <p:graphicFrame>
        <p:nvGraphicFramePr>
          <p:cNvPr id="8" name="Table 7">
            <a:extLst>
              <a:ext uri="{FF2B5EF4-FFF2-40B4-BE49-F238E27FC236}">
                <a16:creationId xmlns:a16="http://schemas.microsoft.com/office/drawing/2014/main" id="{59AA6B7A-5C5A-42BB-BC7C-6CDAD65B9E0C}"/>
              </a:ext>
            </a:extLst>
          </p:cNvPr>
          <p:cNvGraphicFramePr>
            <a:graphicFrameLocks noGrp="1"/>
          </p:cNvGraphicFramePr>
          <p:nvPr>
            <p:extLst>
              <p:ext uri="{D42A27DB-BD31-4B8C-83A1-F6EECF244321}">
                <p14:modId xmlns:p14="http://schemas.microsoft.com/office/powerpoint/2010/main" val="2382910842"/>
              </p:ext>
            </p:extLst>
          </p:nvPr>
        </p:nvGraphicFramePr>
        <p:xfrm>
          <a:off x="10433034" y="2176498"/>
          <a:ext cx="1414677" cy="417366"/>
        </p:xfrm>
        <a:graphic>
          <a:graphicData uri="http://schemas.openxmlformats.org/drawingml/2006/table">
            <a:tbl>
              <a:tblPr firstRow="1" bandRow="1">
                <a:tableStyleId>{5C22544A-7EE6-4342-B048-85BDC9FD1C3A}</a:tableStyleId>
              </a:tblPr>
              <a:tblGrid>
                <a:gridCol w="1414677">
                  <a:extLst>
                    <a:ext uri="{9D8B030D-6E8A-4147-A177-3AD203B41FA5}">
                      <a16:colId xmlns:a16="http://schemas.microsoft.com/office/drawing/2014/main" val="4199280303"/>
                    </a:ext>
                  </a:extLst>
                </a:gridCol>
              </a:tblGrid>
              <a:tr h="417366">
                <a:tc>
                  <a:txBody>
                    <a:bodyPr/>
                    <a:lstStyle/>
                    <a:p>
                      <a:pPr algn="ctr"/>
                      <a:r>
                        <a:rPr lang="en-US" sz="2000" b="1" u="sng" dirty="0">
                          <a:solidFill>
                            <a:schemeClr val="tx1"/>
                          </a:solidFill>
                        </a:rPr>
                        <a:t>Net Biden</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27800415"/>
                  </a:ext>
                </a:extLst>
              </a:tr>
            </a:tbl>
          </a:graphicData>
        </a:graphic>
      </p:graphicFrame>
      <p:graphicFrame>
        <p:nvGraphicFramePr>
          <p:cNvPr id="5" name="Chart 4">
            <a:extLst>
              <a:ext uri="{FF2B5EF4-FFF2-40B4-BE49-F238E27FC236}">
                <a16:creationId xmlns:a16="http://schemas.microsoft.com/office/drawing/2014/main" id="{9A5C2FB9-DB9D-4557-A75F-475378E953DD}"/>
              </a:ext>
            </a:extLst>
          </p:cNvPr>
          <p:cNvGraphicFramePr/>
          <p:nvPr>
            <p:extLst>
              <p:ext uri="{D42A27DB-BD31-4B8C-83A1-F6EECF244321}">
                <p14:modId xmlns:p14="http://schemas.microsoft.com/office/powerpoint/2010/main" val="4043714833"/>
              </p:ext>
            </p:extLst>
          </p:nvPr>
        </p:nvGraphicFramePr>
        <p:xfrm>
          <a:off x="344289" y="2210167"/>
          <a:ext cx="10304419" cy="40136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Table 1">
            <a:extLst>
              <a:ext uri="{FF2B5EF4-FFF2-40B4-BE49-F238E27FC236}">
                <a16:creationId xmlns:a16="http://schemas.microsoft.com/office/drawing/2014/main" id="{B9882FCB-44DB-4C2D-BFF5-9F2CC1AFA6C9}"/>
              </a:ext>
            </a:extLst>
          </p:cNvPr>
          <p:cNvGraphicFramePr>
            <a:graphicFrameLocks noGrp="1"/>
          </p:cNvGraphicFramePr>
          <p:nvPr>
            <p:extLst>
              <p:ext uri="{D42A27DB-BD31-4B8C-83A1-F6EECF244321}">
                <p14:modId xmlns:p14="http://schemas.microsoft.com/office/powerpoint/2010/main" val="4238899109"/>
              </p:ext>
            </p:extLst>
          </p:nvPr>
        </p:nvGraphicFramePr>
        <p:xfrm>
          <a:off x="335279" y="2605788"/>
          <a:ext cx="11521440" cy="3307515"/>
        </p:xfrm>
        <a:graphic>
          <a:graphicData uri="http://schemas.openxmlformats.org/drawingml/2006/table">
            <a:tbl>
              <a:tblPr>
                <a:tableStyleId>{5C22544A-7EE6-4342-B048-85BDC9FD1C3A}</a:tableStyleId>
              </a:tblPr>
              <a:tblGrid>
                <a:gridCol w="6035040">
                  <a:extLst>
                    <a:ext uri="{9D8B030D-6E8A-4147-A177-3AD203B41FA5}">
                      <a16:colId xmlns:a16="http://schemas.microsoft.com/office/drawing/2014/main" val="1912526349"/>
                    </a:ext>
                  </a:extLst>
                </a:gridCol>
                <a:gridCol w="4114800">
                  <a:extLst>
                    <a:ext uri="{9D8B030D-6E8A-4147-A177-3AD203B41FA5}">
                      <a16:colId xmlns:a16="http://schemas.microsoft.com/office/drawing/2014/main" val="3573181695"/>
                    </a:ext>
                  </a:extLst>
                </a:gridCol>
                <a:gridCol w="1371600">
                  <a:extLst>
                    <a:ext uri="{9D8B030D-6E8A-4147-A177-3AD203B41FA5}">
                      <a16:colId xmlns:a16="http://schemas.microsoft.com/office/drawing/2014/main" val="3200544351"/>
                    </a:ext>
                  </a:extLst>
                </a:gridCol>
              </a:tblGrid>
              <a:tr h="463891">
                <a:tc>
                  <a:txBody>
                    <a:bodyPr/>
                    <a:lstStyle/>
                    <a:p>
                      <a:pPr algn="r" rtl="0" fontAlgn="b"/>
                      <a:r>
                        <a:rPr lang="en-US" sz="1600" b="1" u="none" strike="noStrike" dirty="0">
                          <a:effectLst/>
                        </a:rPr>
                        <a:t>The economy</a:t>
                      </a:r>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b"/>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US" sz="1800" b="1" i="0" u="none" strike="noStrike" dirty="0">
                          <a:solidFill>
                            <a:schemeClr val="tx1"/>
                          </a:solidFill>
                          <a:effectLst/>
                          <a:latin typeface="Calibri" panose="020F0502020204030204" pitchFamily="34" charset="0"/>
                        </a:rPr>
                        <a:t>0</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60460088"/>
                  </a:ext>
                </a:extLst>
              </a:tr>
              <a:tr h="463891">
                <a:tc>
                  <a:txBody>
                    <a:bodyPr/>
                    <a:lstStyle/>
                    <a:p>
                      <a:pPr algn="r" rtl="0" fontAlgn="b"/>
                      <a:r>
                        <a:rPr lang="en-US" sz="1600" b="1" u="none" strike="noStrike" dirty="0">
                          <a:effectLst/>
                        </a:rPr>
                        <a:t>Economic recovery following the coronavirus</a:t>
                      </a:r>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b"/>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US" sz="1800" b="1" i="0" u="none" strike="noStrike" dirty="0">
                          <a:solidFill>
                            <a:srgbClr val="0070C0"/>
                          </a:solidFill>
                          <a:effectLst/>
                          <a:latin typeface="Calibri" panose="020F0502020204030204" pitchFamily="34" charset="0"/>
                        </a:rPr>
                        <a:t>+1</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46654933"/>
                  </a:ext>
                </a:extLst>
              </a:tr>
              <a:tr h="463891">
                <a:tc>
                  <a:txBody>
                    <a:bodyPr/>
                    <a:lstStyle/>
                    <a:p>
                      <a:pPr algn="r" rtl="0" fontAlgn="b"/>
                      <a:r>
                        <a:rPr lang="en-US" sz="1600" b="1" u="none" strike="noStrike" dirty="0">
                          <a:effectLst/>
                        </a:rPr>
                        <a:t>Containing the spread of coronavirus</a:t>
                      </a:r>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b"/>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US" sz="1800" b="1" i="0" u="none" strike="noStrike" dirty="0">
                          <a:solidFill>
                            <a:srgbClr val="0070C0"/>
                          </a:solidFill>
                          <a:effectLst/>
                          <a:latin typeface="Calibri" panose="020F0502020204030204" pitchFamily="34" charset="0"/>
                        </a:rPr>
                        <a:t>+10</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037354875"/>
                  </a:ext>
                </a:extLst>
              </a:tr>
              <a:tr h="483137">
                <a:tc>
                  <a:txBody>
                    <a:bodyPr/>
                    <a:lstStyle/>
                    <a:p>
                      <a:pPr algn="r" rtl="0" fontAlgn="b"/>
                      <a:r>
                        <a:rPr lang="en-US" sz="1600" b="1" u="none" strike="noStrike" dirty="0">
                          <a:effectLst/>
                        </a:rPr>
                        <a:t>Protests and demonstrations in dozens of U.S. cities in response to the death of George Floyd</a:t>
                      </a:r>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b"/>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US" sz="1800" b="1" i="0" u="none" strike="noStrike" dirty="0">
                          <a:solidFill>
                            <a:srgbClr val="0070C0"/>
                          </a:solidFill>
                          <a:effectLst/>
                          <a:latin typeface="Calibri" panose="020F0502020204030204" pitchFamily="34" charset="0"/>
                        </a:rPr>
                        <a:t>+11</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5506398"/>
                  </a:ext>
                </a:extLst>
              </a:tr>
              <a:tr h="463891">
                <a:tc>
                  <a:txBody>
                    <a:bodyPr/>
                    <a:lstStyle/>
                    <a:p>
                      <a:pPr algn="r" rtl="0" fontAlgn="b"/>
                      <a:r>
                        <a:rPr lang="en-US" sz="1600" b="1" u="none" strike="noStrike" dirty="0">
                          <a:effectLst/>
                        </a:rPr>
                        <a:t>Police Reform</a:t>
                      </a:r>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b"/>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US" sz="1800" b="1" i="0" u="none" strike="noStrike" dirty="0">
                          <a:solidFill>
                            <a:srgbClr val="0070C0"/>
                          </a:solidFill>
                          <a:effectLst/>
                          <a:latin typeface="Calibri" panose="020F0502020204030204" pitchFamily="34" charset="0"/>
                        </a:rPr>
                        <a:t>+12</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926509781"/>
                  </a:ext>
                </a:extLst>
              </a:tr>
              <a:tr h="463891">
                <a:tc>
                  <a:txBody>
                    <a:bodyPr/>
                    <a:lstStyle/>
                    <a:p>
                      <a:pPr algn="r" rtl="0" fontAlgn="b"/>
                      <a:r>
                        <a:rPr lang="en-US" sz="1600" b="1" u="none" strike="noStrike" dirty="0">
                          <a:effectLst/>
                        </a:rPr>
                        <a:t>Racial inequalities across U.S. society</a:t>
                      </a:r>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b"/>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US" sz="1800" b="1" i="0" u="none" strike="noStrike" dirty="0">
                          <a:solidFill>
                            <a:srgbClr val="0070C0"/>
                          </a:solidFill>
                          <a:effectLst/>
                          <a:latin typeface="Calibri" panose="020F0502020204030204" pitchFamily="34" charset="0"/>
                        </a:rPr>
                        <a:t>+17</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625344521"/>
                  </a:ext>
                </a:extLst>
              </a:tr>
              <a:tr h="483137">
                <a:tc>
                  <a:txBody>
                    <a:bodyPr/>
                    <a:lstStyle/>
                    <a:p>
                      <a:pPr algn="r" rtl="0" fontAlgn="b"/>
                      <a:r>
                        <a:rPr lang="en-US" sz="1600" b="1" u="none" strike="noStrike" dirty="0">
                          <a:effectLst/>
                        </a:rPr>
                        <a:t>Addressing social inequalities such as differences in income, access to quality healthcare, access to voting rights or general quality of life</a:t>
                      </a:r>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rtl="0" fontAlgn="b"/>
                      <a:endParaRPr lang="en-US" sz="1600" b="1" i="0" u="none" strike="noStrike" dirty="0">
                        <a:solidFill>
                          <a:srgbClr val="000000"/>
                        </a:solidFill>
                        <a:effectLst/>
                        <a:latin typeface="Calibri" panose="020F0502020204030204" pitchFamily="34" charset="0"/>
                      </a:endParaRP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rtl="0" fontAlgn="b"/>
                      <a:r>
                        <a:rPr lang="en-US" sz="1800" b="1" i="0" u="none" strike="noStrike" dirty="0">
                          <a:solidFill>
                            <a:srgbClr val="0070C0"/>
                          </a:solidFill>
                          <a:effectLst/>
                          <a:latin typeface="Calibri" panose="020F0502020204030204" pitchFamily="34" charset="0"/>
                        </a:rPr>
                        <a:t>+17</a:t>
                      </a:r>
                    </a:p>
                  </a:txBody>
                  <a:tcPr marL="6350" marR="6350" marT="635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0795838"/>
                  </a:ext>
                </a:extLst>
              </a:tr>
            </a:tbl>
          </a:graphicData>
        </a:graphic>
      </p:graphicFrame>
    </p:spTree>
    <p:extLst>
      <p:ext uri="{BB962C8B-B14F-4D97-AF65-F5344CB8AC3E}">
        <p14:creationId xmlns:p14="http://schemas.microsoft.com/office/powerpoint/2010/main" val="13102359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56BCA-250D-42FF-ADFF-A8EDA6C1F929}"/>
              </a:ext>
            </a:extLst>
          </p:cNvPr>
          <p:cNvSpPr>
            <a:spLocks noGrp="1"/>
          </p:cNvSpPr>
          <p:nvPr>
            <p:ph type="title"/>
          </p:nvPr>
        </p:nvSpPr>
        <p:spPr>
          <a:xfrm>
            <a:off x="6683575" y="334537"/>
            <a:ext cx="5262355" cy="4793818"/>
          </a:xfrm>
        </p:spPr>
        <p:txBody>
          <a:bodyPr>
            <a:noAutofit/>
          </a:bodyPr>
          <a:lstStyle/>
          <a:p>
            <a:r>
              <a:rPr lang="en-US" sz="3200" u="sng" dirty="0"/>
              <a:t>COVID</a:t>
            </a:r>
            <a:br>
              <a:rPr lang="en-US" sz="3200" u="sng" dirty="0"/>
            </a:br>
            <a:r>
              <a:rPr lang="en-US" sz="3200" dirty="0"/>
              <a:t>Increasingly, voters say: </a:t>
            </a:r>
            <a:br>
              <a:rPr lang="en-US" sz="3200" dirty="0"/>
            </a:br>
            <a:br>
              <a:rPr lang="en-US" sz="3200" dirty="0"/>
            </a:br>
            <a:r>
              <a:rPr lang="en-US" sz="3200" dirty="0"/>
              <a:t>1) Trump is not doing enough;</a:t>
            </a:r>
            <a:br>
              <a:rPr lang="en-US" sz="3200" dirty="0"/>
            </a:br>
            <a:br>
              <a:rPr lang="en-US" sz="3200" dirty="0"/>
            </a:br>
            <a:r>
              <a:rPr lang="en-US" sz="3200" dirty="0"/>
              <a:t>2) The worst is yet to come;</a:t>
            </a:r>
            <a:br>
              <a:rPr lang="en-US" sz="3200" dirty="0"/>
            </a:br>
            <a:br>
              <a:rPr lang="en-US" sz="3200" dirty="0"/>
            </a:br>
            <a:r>
              <a:rPr lang="en-US" sz="3200" dirty="0"/>
              <a:t>3) We need more aggressive social distancing measures.</a:t>
            </a:r>
          </a:p>
        </p:txBody>
      </p:sp>
      <p:pic>
        <p:nvPicPr>
          <p:cNvPr id="4" name="Picture 3">
            <a:extLst>
              <a:ext uri="{FF2B5EF4-FFF2-40B4-BE49-F238E27FC236}">
                <a16:creationId xmlns:a16="http://schemas.microsoft.com/office/drawing/2014/main" id="{E4D0B9BE-6613-48ED-839D-C6633BD000DA}"/>
              </a:ext>
            </a:extLst>
          </p:cNvPr>
          <p:cNvPicPr>
            <a:picLocks noChangeAspect="1"/>
          </p:cNvPicPr>
          <p:nvPr/>
        </p:nvPicPr>
        <p:blipFill>
          <a:blip r:embed="rId2"/>
          <a:stretch>
            <a:fillRect/>
          </a:stretch>
        </p:blipFill>
        <p:spPr>
          <a:xfrm>
            <a:off x="1" y="103102"/>
            <a:ext cx="6683574" cy="2535750"/>
          </a:xfrm>
          <a:prstGeom prst="rect">
            <a:avLst/>
          </a:prstGeom>
        </p:spPr>
      </p:pic>
      <p:pic>
        <p:nvPicPr>
          <p:cNvPr id="5" name="Picture 4">
            <a:extLst>
              <a:ext uri="{FF2B5EF4-FFF2-40B4-BE49-F238E27FC236}">
                <a16:creationId xmlns:a16="http://schemas.microsoft.com/office/drawing/2014/main" id="{94F37CBB-5A44-4720-916F-009C5E3228D1}"/>
              </a:ext>
            </a:extLst>
          </p:cNvPr>
          <p:cNvPicPr>
            <a:picLocks noChangeAspect="1"/>
          </p:cNvPicPr>
          <p:nvPr/>
        </p:nvPicPr>
        <p:blipFill>
          <a:blip r:embed="rId3"/>
          <a:stretch>
            <a:fillRect/>
          </a:stretch>
        </p:blipFill>
        <p:spPr>
          <a:xfrm>
            <a:off x="0" y="2139340"/>
            <a:ext cx="6570293" cy="2579319"/>
          </a:xfrm>
          <a:prstGeom prst="rect">
            <a:avLst/>
          </a:prstGeom>
        </p:spPr>
      </p:pic>
      <p:pic>
        <p:nvPicPr>
          <p:cNvPr id="6" name="Picture 5">
            <a:extLst>
              <a:ext uri="{FF2B5EF4-FFF2-40B4-BE49-F238E27FC236}">
                <a16:creationId xmlns:a16="http://schemas.microsoft.com/office/drawing/2014/main" id="{389A49C0-780B-43DD-8F88-6BD0E580CC50}"/>
              </a:ext>
            </a:extLst>
          </p:cNvPr>
          <p:cNvPicPr>
            <a:picLocks noChangeAspect="1"/>
          </p:cNvPicPr>
          <p:nvPr/>
        </p:nvPicPr>
        <p:blipFill>
          <a:blip r:embed="rId4"/>
          <a:stretch>
            <a:fillRect/>
          </a:stretch>
        </p:blipFill>
        <p:spPr>
          <a:xfrm>
            <a:off x="91497" y="4322250"/>
            <a:ext cx="6535437" cy="2535750"/>
          </a:xfrm>
          <a:prstGeom prst="rect">
            <a:avLst/>
          </a:prstGeom>
        </p:spPr>
      </p:pic>
    </p:spTree>
    <p:extLst>
      <p:ext uri="{BB962C8B-B14F-4D97-AF65-F5344CB8AC3E}">
        <p14:creationId xmlns:p14="http://schemas.microsoft.com/office/powerpoint/2010/main" val="2352131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0B6D0-E696-4C8F-A793-FEC7372414EB}"/>
              </a:ext>
            </a:extLst>
          </p:cNvPr>
          <p:cNvSpPr>
            <a:spLocks noGrp="1"/>
          </p:cNvSpPr>
          <p:nvPr>
            <p:ph type="title"/>
          </p:nvPr>
        </p:nvSpPr>
        <p:spPr/>
        <p:txBody>
          <a:bodyPr>
            <a:normAutofit/>
          </a:bodyPr>
          <a:lstStyle/>
          <a:p>
            <a:r>
              <a:rPr lang="en-US" sz="3200" dirty="0"/>
              <a:t>Americans favor protests in the wake of George Floyd’s death. </a:t>
            </a:r>
          </a:p>
        </p:txBody>
      </p:sp>
      <p:pic>
        <p:nvPicPr>
          <p:cNvPr id="4" name="Picture 3">
            <a:extLst>
              <a:ext uri="{FF2B5EF4-FFF2-40B4-BE49-F238E27FC236}">
                <a16:creationId xmlns:a16="http://schemas.microsoft.com/office/drawing/2014/main" id="{CCC0E17F-0120-47B7-B437-4353966F4ED2}"/>
              </a:ext>
            </a:extLst>
          </p:cNvPr>
          <p:cNvPicPr>
            <a:picLocks noChangeAspect="1"/>
          </p:cNvPicPr>
          <p:nvPr/>
        </p:nvPicPr>
        <p:blipFill>
          <a:blip r:embed="rId3"/>
          <a:stretch>
            <a:fillRect/>
          </a:stretch>
        </p:blipFill>
        <p:spPr>
          <a:xfrm>
            <a:off x="2714106" y="1772114"/>
            <a:ext cx="6130117" cy="4115729"/>
          </a:xfrm>
          <a:prstGeom prst="rect">
            <a:avLst/>
          </a:prstGeom>
        </p:spPr>
      </p:pic>
      <p:sp>
        <p:nvSpPr>
          <p:cNvPr id="6" name="Rectangle 5">
            <a:extLst>
              <a:ext uri="{FF2B5EF4-FFF2-40B4-BE49-F238E27FC236}">
                <a16:creationId xmlns:a16="http://schemas.microsoft.com/office/drawing/2014/main" id="{5732D8DC-11F6-4671-85DA-A8C2009C21D6}"/>
              </a:ext>
            </a:extLst>
          </p:cNvPr>
          <p:cNvSpPr/>
          <p:nvPr/>
        </p:nvSpPr>
        <p:spPr>
          <a:xfrm>
            <a:off x="0" y="6488668"/>
            <a:ext cx="2903231" cy="369332"/>
          </a:xfrm>
          <a:prstGeom prst="rect">
            <a:avLst/>
          </a:prstGeom>
        </p:spPr>
        <p:txBody>
          <a:bodyPr wrap="none">
            <a:spAutoFit/>
          </a:bodyPr>
          <a:lstStyle/>
          <a:p>
            <a:r>
              <a:rPr lang="en-US" dirty="0"/>
              <a:t>Navigator Polling, June 18-22</a:t>
            </a:r>
          </a:p>
        </p:txBody>
      </p:sp>
    </p:spTree>
    <p:extLst>
      <p:ext uri="{BB962C8B-B14F-4D97-AF65-F5344CB8AC3E}">
        <p14:creationId xmlns:p14="http://schemas.microsoft.com/office/powerpoint/2010/main" val="3802257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6467</TotalTime>
  <Words>3310</Words>
  <Application>Microsoft Office PowerPoint</Application>
  <PresentationFormat>Widescreen</PresentationFormat>
  <Paragraphs>418</Paragraphs>
  <Slides>41</Slides>
  <Notes>28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41</vt:i4>
      </vt:variant>
    </vt:vector>
  </HeadingPairs>
  <TitlesOfParts>
    <vt:vector size="44" baseType="lpstr">
      <vt:lpstr>Arial</vt:lpstr>
      <vt:lpstr>Calibri</vt:lpstr>
      <vt:lpstr>Office Theme</vt:lpstr>
      <vt:lpstr>2020 Advocacy Conference July 9, 2020 Jonathan Voss</vt:lpstr>
      <vt:lpstr>Political Dynamics</vt:lpstr>
      <vt:lpstr>PowerPoint Presentation</vt:lpstr>
      <vt:lpstr>A majority of Americans disapprove of the job Trump is doing as president, and disproval has been steadily increasing since mid March during the start of the coronavirus pandemic in the United States.</vt:lpstr>
      <vt:lpstr>Partisanship informs perceptions. However, a majority of independent voters disapprove of the way Donald Trump is handling his job as president.</vt:lpstr>
      <vt:lpstr>Independent voters disapprove of Donald Trump’s handling of issues across the board.</vt:lpstr>
      <vt:lpstr>“The economy” is the only issue on which Trump draws even with Biden. Voters trust Biden over Trump on the dominant issues of the day. </vt:lpstr>
      <vt:lpstr>COVID Increasingly, voters say:   1) Trump is not doing enough;  2) The worst is yet to come;  3) We need more aggressive social distancing measures.</vt:lpstr>
      <vt:lpstr>Americans favor protests in the wake of George Floyd’s death. </vt:lpstr>
      <vt:lpstr>Among Republicans, a generational divide informs views toward the pandemic and protests.</vt:lpstr>
      <vt:lpstr>Since January 2019, the number of voters who say they are “very” interested in the November 2020 elections has remained consistently high – up measurably from the last Presidential election cycle in 2016.</vt:lpstr>
      <vt:lpstr>PowerPoint Presentation</vt:lpstr>
      <vt:lpstr>Biden leads Trump by an average of 9.5 points in national polls.</vt:lpstr>
      <vt:lpstr>Clinton lead by 5.5 points at this point in 2016. </vt:lpstr>
      <vt:lpstr>Partisan loyalty is incredibly strong. Independent voters divide nearly evenly with many still either undecided or considering 3rd party. </vt:lpstr>
      <vt:lpstr>Two tiers of battleground states</vt:lpstr>
      <vt:lpstr>Biden leads across the key states to flip.  Needs 37 EV to win.</vt:lpstr>
      <vt:lpstr>Potential to expand the map.</vt:lpstr>
      <vt:lpstr>There are 12 Democratic seats and 23 Republicans seats up for election for Senate in 2020. Except for Colorado and Maine, Trump won all of the states where there are key Senate races (in bold). These races include…</vt:lpstr>
      <vt:lpstr>Current Senate balance of power is 53 Rep, 47 Dem/Ind. Polling has Democrats leading in many Republican held states. If current trends hold, Democrats would win a net 6 seats, regaining control 53-47.</vt:lpstr>
      <vt:lpstr>Elections for the 435 U.S. House seats will also take place in November 2020. Of those, there are 74 battleground races (42 seats held by Democrats and 30 seats held by Republicans and 2 are vacant). There are also currently 26 open seats (19 formally held by Republicans and 7 formally held by Democrats).</vt:lpstr>
      <vt:lpstr>A Democratic candidate leads by 9 points in a generic congressional ballot.</vt:lpstr>
      <vt:lpstr>PowerPoint Presentation</vt:lpstr>
      <vt:lpstr>White voters without a 4-year college education still make up the largest portion of eligible voters in 2020. </vt:lpstr>
      <vt:lpstr>One-in-10 eligible voters in 2020 will be members of Generation Z (i.e. born after 1996).</vt:lpstr>
      <vt:lpstr>People of color and people born outside of the United States are expected to make up larger portions of the eligible voting population in 2020 than in the past.</vt:lpstr>
      <vt:lpstr>PowerPoint Presentation</vt:lpstr>
      <vt:lpstr>A plurality of parents disapprove of the Trump administration’s handling of education issues, and teachers disapprove of the Department of Education’s leadership.</vt:lpstr>
      <vt:lpstr>Voters across the board are oriented toward public education and look to elected officials – of both parties and at all levels – to prioritize public education. </vt:lpstr>
      <vt:lpstr>Six in ten adults and three quarters of teachers say funding levels for public schools in their community are too low. African Americans, Democrats, and adults with lower household incomes are more likely to say their community schools are underfunded. </vt:lpstr>
      <vt:lpstr>Of those who believe funding should be increased, eight out of ten would support an increase in funding even if it meant they would pay more in taxes. At least half of voters across most demographics think funding for public schools should be increased even if it means paying more in taxes. </vt:lpstr>
      <vt:lpstr>Majorities of adults, and over 8 in 10 teachers, want to elect a candidate for office who wants to increase funding for public schools. For teachers and parents, school funding is a highly important issue.</vt:lpstr>
      <vt:lpstr>Three quarters of teachers and a majority of both adults and parents do not believe that public school teachers are paid fairly.</vt:lpstr>
      <vt:lpstr>PowerPoint Presentation</vt:lpstr>
      <vt:lpstr>Over 8 in 10 teachers say they are having a harder time doing their job now, and over 7 in 10 adults and parents echo that sentiment.</vt:lpstr>
      <vt:lpstr>Since the beginning of the coronavirus pandemic, teachers have shifted toward real-time video instruction, pre-recording their instruction, and sending students packets or worksheets.</vt:lpstr>
      <vt:lpstr>While a majority of teachers agree that they have reliable internet access, are able to use remote teaching software, and have sufficient software, over three quarters also say online learning is causing their students to fall behind.</vt:lpstr>
      <vt:lpstr>Parents agree that their children have sufficient software for online learning, though they are split as to whether or not online learning is causing their child to fall behind. </vt:lpstr>
      <vt:lpstr>Nearly two-thirds of teachers, parents, and adults say it is likely their school will reopen in the fall, though it is with low intensity.</vt:lpstr>
      <vt:lpstr>Teachers are most supportive of only returning to school for 2-3 days a week and allowing higher-risk teachers to remain teaching online. Fewer than half are comfortable with returning to school before there is a coronavirus vaccine.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Proposed PowerPoint Template – Revised</dc:title>
  <dc:creator>Jonathan Voss</dc:creator>
  <cp:lastModifiedBy>Jonathan Voss</cp:lastModifiedBy>
  <cp:revision>174</cp:revision>
  <cp:lastPrinted>2019-11-08T02:12:36Z</cp:lastPrinted>
  <dcterms:created xsi:type="dcterms:W3CDTF">2019-05-06T15:28:58Z</dcterms:created>
  <dcterms:modified xsi:type="dcterms:W3CDTF">2020-07-09T17:27:10Z</dcterms:modified>
</cp:coreProperties>
</file>