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20"/>
  </p:notesMasterIdLst>
  <p:sldIdLst>
    <p:sldId id="265" r:id="rId5"/>
    <p:sldId id="267" r:id="rId6"/>
    <p:sldId id="269" r:id="rId7"/>
    <p:sldId id="270" r:id="rId8"/>
    <p:sldId id="274" r:id="rId9"/>
    <p:sldId id="289" r:id="rId10"/>
    <p:sldId id="272" r:id="rId11"/>
    <p:sldId id="292" r:id="rId12"/>
    <p:sldId id="299" r:id="rId13"/>
    <p:sldId id="276" r:id="rId14"/>
    <p:sldId id="293" r:id="rId15"/>
    <p:sldId id="271" r:id="rId16"/>
    <p:sldId id="297" r:id="rId17"/>
    <p:sldId id="298"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C8"/>
    <a:srgbClr val="B11116"/>
    <a:srgbClr val="1A2D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5" autoAdjust="0"/>
    <p:restoredTop sz="77463" autoAdjust="0"/>
  </p:normalViewPr>
  <p:slideViewPr>
    <p:cSldViewPr snapToGrid="0">
      <p:cViewPr varScale="1">
        <p:scale>
          <a:sx n="68" d="100"/>
          <a:sy n="68" d="100"/>
        </p:scale>
        <p:origin x="1085"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F8DED-CFFC-4771-AE72-15E16944FA97}"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4AA2BE-9994-4229-9784-EAEB9B86BD9E}" type="slidenum">
              <a:rPr lang="en-US" smtClean="0"/>
              <a:t>‹#›</a:t>
            </a:fld>
            <a:endParaRPr lang="en-US"/>
          </a:p>
        </p:txBody>
      </p:sp>
    </p:spTree>
    <p:extLst>
      <p:ext uri="{BB962C8B-B14F-4D97-AF65-F5344CB8AC3E}">
        <p14:creationId xmlns:p14="http://schemas.microsoft.com/office/powerpoint/2010/main" val="2046356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Public Education Promise is a future-ready vision for public education that brings together what parents value, what educators know works, and what children need to thrive.</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Public Education Promise is simple and powerful: every child in every community deserves a high-quality education that prepares them for real life in the real world.</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This is something Americans — across geography, politics, and demographics — agree on.</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Promise gives us a way to articulate that shared belief with clarity and confidence.</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Promise isn’t a program. It’s a shared vision rooted in practice.</a:t>
            </a:r>
            <a:endParaRPr lang="en-US" b="0" dirty="0">
              <a:effectLst/>
            </a:endParaRPr>
          </a:p>
        </p:txBody>
      </p:sp>
      <p:sp>
        <p:nvSpPr>
          <p:cNvPr id="4" name="Slide Number Placeholder 3"/>
          <p:cNvSpPr>
            <a:spLocks noGrp="1"/>
          </p:cNvSpPr>
          <p:nvPr>
            <p:ph type="sldNum" sz="quarter" idx="5"/>
          </p:nvPr>
        </p:nvSpPr>
        <p:spPr/>
        <p:txBody>
          <a:bodyPr/>
          <a:lstStyle/>
          <a:p>
            <a:fld id="{7A4AA2BE-9994-4229-9784-EAEB9B86BD9E}" type="slidenum">
              <a:rPr lang="en-US" smtClean="0"/>
              <a:t>2</a:t>
            </a:fld>
            <a:endParaRPr lang="en-US"/>
          </a:p>
        </p:txBody>
      </p:sp>
    </p:spTree>
    <p:extLst>
      <p:ext uri="{BB962C8B-B14F-4D97-AF65-F5344CB8AC3E}">
        <p14:creationId xmlns:p14="http://schemas.microsoft.com/office/powerpoint/2010/main" val="188237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core part of the Network is access to tools and resources that come directly from district practice.</a:t>
            </a:r>
          </a:p>
          <a:p>
            <a:pPr marL="171450" indent="-171450">
              <a:buFont typeface="Arial" panose="020B0604020202020204" pitchFamily="34" charset="0"/>
              <a:buChar char="•"/>
            </a:pPr>
            <a:r>
              <a:rPr lang="en-US" dirty="0"/>
              <a:t>These include case studies that show how systems are being redesigned in real contexts, along with playbooks and frameworks that help leaders think through their own approach.</a:t>
            </a:r>
          </a:p>
          <a:p>
            <a:pPr marL="171450" indent="-171450">
              <a:buFont typeface="Arial" panose="020B0604020202020204" pitchFamily="34" charset="0"/>
              <a:buChar char="•"/>
            </a:pPr>
            <a:r>
              <a:rPr lang="en-US" dirty="0"/>
              <a:t>What matters is that these resources are usable. They’re not theoretical or overly prescriptive. They’re designed to be adapted to local context, whether you’re just beginning the work or refining an existing strategy.</a:t>
            </a:r>
          </a:p>
          <a:p>
            <a:pPr marL="171450" indent="-171450">
              <a:buFont typeface="Arial" panose="020B0604020202020204" pitchFamily="34" charset="0"/>
              <a:buChar char="•"/>
            </a:pPr>
            <a:r>
              <a:rPr lang="en-US" dirty="0"/>
              <a:t>For many leaders, these tools help accelerate progress by providing a starting point grounded in what’s already working elsewhere.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A4AA2BE-9994-4229-9784-EAEB9B86BD9E}" type="slidenum">
              <a:rPr lang="en-US" smtClean="0"/>
              <a:t>12</a:t>
            </a:fld>
            <a:endParaRPr lang="en-US"/>
          </a:p>
        </p:txBody>
      </p:sp>
    </p:spTree>
    <p:extLst>
      <p:ext uri="{BB962C8B-B14F-4D97-AF65-F5344CB8AC3E}">
        <p14:creationId xmlns:p14="http://schemas.microsoft.com/office/powerpoint/2010/main" val="363597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These are practical tools—grounded in real district work and designed to be used by leadership teams.</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focus is always on system-level change, not isolated initiatives or one-off strategies.</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Network provides ongoing access to resources, along with opportunities to learn alongside peers who are doing similar work.</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It’s about having both the tools and the community to move from insight into action.</a:t>
            </a:r>
            <a:endParaRPr lang="en-US" dirty="0"/>
          </a:p>
        </p:txBody>
      </p:sp>
      <p:sp>
        <p:nvSpPr>
          <p:cNvPr id="4" name="Slide Number Placeholder 3"/>
          <p:cNvSpPr>
            <a:spLocks noGrp="1"/>
          </p:cNvSpPr>
          <p:nvPr>
            <p:ph type="sldNum" sz="quarter" idx="5"/>
          </p:nvPr>
        </p:nvSpPr>
        <p:spPr/>
        <p:txBody>
          <a:bodyPr/>
          <a:lstStyle/>
          <a:p>
            <a:fld id="{7A4AA2BE-9994-4229-9784-EAEB9B86BD9E}" type="slidenum">
              <a:rPr lang="en-US" smtClean="0"/>
              <a:t>13</a:t>
            </a:fld>
            <a:endParaRPr lang="en-US"/>
          </a:p>
        </p:txBody>
      </p:sp>
    </p:spTree>
    <p:extLst>
      <p:ext uri="{BB962C8B-B14F-4D97-AF65-F5344CB8AC3E}">
        <p14:creationId xmlns:p14="http://schemas.microsoft.com/office/powerpoint/2010/main" val="2640280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Signature Resources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year’s resources reflect the real challenges districts are navigating right now—and the innovative approaches leaders are taking to address them:</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Academic Conversations Toolkit</a:t>
            </a:r>
            <a:r>
              <a:rPr lang="en-US" sz="1200" kern="1200" dirty="0">
                <a:solidFill>
                  <a:schemeClr val="tx1"/>
                </a:solidFill>
                <a:effectLst/>
                <a:latin typeface="+mn-lt"/>
                <a:ea typeface="+mn-ea"/>
                <a:cs typeface="+mn-cs"/>
              </a:rPr>
              <a:t> – Strengthen student discourse and deepen learning through meaningful dialogue.</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AI Strategy Toolkit</a:t>
            </a:r>
            <a:r>
              <a:rPr lang="en-US" sz="1200" kern="1200" dirty="0">
                <a:solidFill>
                  <a:schemeClr val="tx1"/>
                </a:solidFill>
                <a:effectLst/>
                <a:latin typeface="+mn-lt"/>
                <a:ea typeface="+mn-ea"/>
                <a:cs typeface="+mn-cs"/>
              </a:rPr>
              <a:t> – Move from exploration to implementation with a clear, responsible approach to AI.</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Literacy and Deeper Learning Playbook</a:t>
            </a:r>
            <a:r>
              <a:rPr lang="en-US" sz="1200" kern="1200" dirty="0">
                <a:solidFill>
                  <a:schemeClr val="tx1"/>
                </a:solidFill>
                <a:effectLst/>
                <a:latin typeface="+mn-lt"/>
                <a:ea typeface="+mn-ea"/>
                <a:cs typeface="+mn-cs"/>
              </a:rPr>
              <a:t> – Integrate literacy development with critical thinking and real-world application.</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People Systems Framework Action Guide</a:t>
            </a:r>
            <a:r>
              <a:rPr lang="en-US" sz="1200" kern="1200" dirty="0">
                <a:solidFill>
                  <a:schemeClr val="tx1"/>
                </a:solidFill>
                <a:effectLst/>
                <a:latin typeface="+mn-lt"/>
                <a:ea typeface="+mn-ea"/>
                <a:cs typeface="+mn-cs"/>
              </a:rPr>
              <a:t> – Align hiring, development, evaluation, and retention into a coherent system that supports staff and strengthens outcomes.</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Purposeful Assessment Playbook</a:t>
            </a:r>
            <a:r>
              <a:rPr lang="en-US" sz="1200" kern="1200" dirty="0">
                <a:solidFill>
                  <a:schemeClr val="tx1"/>
                </a:solidFill>
                <a:effectLst/>
                <a:latin typeface="+mn-lt"/>
                <a:ea typeface="+mn-ea"/>
                <a:cs typeface="+mn-cs"/>
              </a:rPr>
              <a:t> – Rethink assessment systems to better reflect student learning, growth, and readiness.</a:t>
            </a:r>
          </a:p>
        </p:txBody>
      </p:sp>
      <p:sp>
        <p:nvSpPr>
          <p:cNvPr id="4" name="Slide Number Placeholder 3"/>
          <p:cNvSpPr>
            <a:spLocks noGrp="1"/>
          </p:cNvSpPr>
          <p:nvPr>
            <p:ph type="sldNum" sz="quarter" idx="5"/>
          </p:nvPr>
        </p:nvSpPr>
        <p:spPr/>
        <p:txBody>
          <a:bodyPr/>
          <a:lstStyle/>
          <a:p>
            <a:fld id="{7A4AA2BE-9994-4229-9784-EAEB9B86BD9E}" type="slidenum">
              <a:rPr lang="en-US" smtClean="0"/>
              <a:t>14</a:t>
            </a:fld>
            <a:endParaRPr lang="en-US"/>
          </a:p>
        </p:txBody>
      </p:sp>
    </p:spTree>
    <p:extLst>
      <p:ext uri="{BB962C8B-B14F-4D97-AF65-F5344CB8AC3E}">
        <p14:creationId xmlns:p14="http://schemas.microsoft.com/office/powerpoint/2010/main" val="95968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Across the country, superintendents are already living these principles as they prepare students to thrive in work, life, and citizenship.</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full report includes deeper research, tools, and language to support the work. You can download it anytime at aasa.org/public-ed-promise.</a:t>
            </a:r>
          </a:p>
        </p:txBody>
      </p:sp>
      <p:sp>
        <p:nvSpPr>
          <p:cNvPr id="4" name="Slide Number Placeholder 3"/>
          <p:cNvSpPr>
            <a:spLocks noGrp="1"/>
          </p:cNvSpPr>
          <p:nvPr>
            <p:ph type="sldNum" sz="quarter" idx="5"/>
          </p:nvPr>
        </p:nvSpPr>
        <p:spPr/>
        <p:txBody>
          <a:bodyPr/>
          <a:lstStyle/>
          <a:p>
            <a:fld id="{7A4AA2BE-9994-4229-9784-EAEB9B86BD9E}" type="slidenum">
              <a:rPr lang="en-US" smtClean="0"/>
              <a:t>3</a:t>
            </a:fld>
            <a:endParaRPr lang="en-US"/>
          </a:p>
        </p:txBody>
      </p:sp>
    </p:spTree>
    <p:extLst>
      <p:ext uri="{BB962C8B-B14F-4D97-AF65-F5344CB8AC3E}">
        <p14:creationId xmlns:p14="http://schemas.microsoft.com/office/powerpoint/2010/main" val="897263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Network is directly connected to the Public Education Promise, AASA’s framework for the future of public education.</a:t>
            </a:r>
          </a:p>
          <a:p>
            <a:pPr marL="171450" indent="-171450">
              <a:buFont typeface="Arial" panose="020B0604020202020204" pitchFamily="34" charset="0"/>
              <a:buChar char="•"/>
            </a:pPr>
            <a:r>
              <a:rPr lang="en-US" dirty="0"/>
              <a:t>Where the Promise provides the “what” and “why,” the Network supports the “how.”</a:t>
            </a:r>
          </a:p>
          <a:p>
            <a:pPr marL="171450" indent="-171450">
              <a:buFont typeface="Arial" panose="020B0604020202020204" pitchFamily="34" charset="0"/>
              <a:buChar char="•"/>
            </a:pPr>
            <a:r>
              <a:rPr lang="en-US" dirty="0"/>
              <a:t>Through the Network, leaders translate the Promise into tangible changes in instruction, assessment, talent systems, and student experience. It creates space to move beyond aspiration and into aligned, system-level action.</a:t>
            </a:r>
          </a:p>
        </p:txBody>
      </p:sp>
      <p:sp>
        <p:nvSpPr>
          <p:cNvPr id="4" name="Slide Number Placeholder 3"/>
          <p:cNvSpPr>
            <a:spLocks noGrp="1"/>
          </p:cNvSpPr>
          <p:nvPr>
            <p:ph type="sldNum" sz="quarter" idx="5"/>
          </p:nvPr>
        </p:nvSpPr>
        <p:spPr/>
        <p:txBody>
          <a:bodyPr/>
          <a:lstStyle/>
          <a:p>
            <a:fld id="{7A4AA2BE-9994-4229-9784-EAEB9B86BD9E}" type="slidenum">
              <a:rPr lang="en-US" smtClean="0"/>
              <a:t>4</a:t>
            </a:fld>
            <a:endParaRPr lang="en-US"/>
          </a:p>
        </p:txBody>
      </p:sp>
    </p:spTree>
    <p:extLst>
      <p:ext uri="{BB962C8B-B14F-4D97-AF65-F5344CB8AC3E}">
        <p14:creationId xmlns:p14="http://schemas.microsoft.com/office/powerpoint/2010/main" val="3211394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t>
            </a:r>
            <a:r>
              <a:rPr lang="en-US" dirty="0" err="1"/>
              <a:t>EdLeader</a:t>
            </a:r>
            <a:r>
              <a:rPr lang="en-US" dirty="0"/>
              <a:t> Promise Network is AASA’s national community of forward-thinking district leaders who are working to bring the Public Education Promise to life in their systems.</a:t>
            </a:r>
          </a:p>
          <a:p>
            <a:pPr marL="171450" indent="-171450">
              <a:buFont typeface="Arial" panose="020B0604020202020204" pitchFamily="34" charset="0"/>
              <a:buChar char="•"/>
            </a:pPr>
            <a:r>
              <a:rPr lang="en-US" dirty="0"/>
              <a:t>This is not a program to implement. It’s a network to engage with.</a:t>
            </a:r>
          </a:p>
          <a:p>
            <a:pPr marL="171450" indent="-171450">
              <a:buFont typeface="Arial" panose="020B0604020202020204" pitchFamily="34" charset="0"/>
              <a:buChar char="•"/>
            </a:pPr>
            <a:r>
              <a:rPr lang="en-US" dirty="0"/>
              <a:t>Districts come together to tackle shared challenges, test new approaches, and learn from one another in real time. The emphasis is on practical application, not theory, and on collaboration across districts that are navigating similar opportunities and constraints.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its best, a network is not just a place to learn—it’s a place to build.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2026-2027 </a:t>
            </a:r>
            <a:r>
              <a:rPr lang="en-US" sz="1200" kern="1200" dirty="0" err="1">
                <a:solidFill>
                  <a:schemeClr val="tx1"/>
                </a:solidFill>
                <a:effectLst/>
                <a:latin typeface="+mn-lt"/>
                <a:ea typeface="+mn-ea"/>
                <a:cs typeface="+mn-cs"/>
              </a:rPr>
              <a:t>EdLeader</a:t>
            </a:r>
            <a:r>
              <a:rPr lang="en-US" sz="1200" kern="1200" dirty="0">
                <a:solidFill>
                  <a:schemeClr val="tx1"/>
                </a:solidFill>
                <a:effectLst/>
                <a:latin typeface="+mn-lt"/>
                <a:ea typeface="+mn-ea"/>
                <a:cs typeface="+mn-cs"/>
              </a:rPr>
              <a:t> Promise Network experience is set to do both: help districts make meaningful progress on challenges that matter locally, and contribute work that helps move the field forward nationally.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Through collaborative spaces and learning opportunities designed specifically for both superintendents and for district teams, </a:t>
            </a:r>
            <a:r>
              <a:rPr lang="en-US" sz="1200" kern="1200" dirty="0" err="1">
                <a:solidFill>
                  <a:schemeClr val="tx1"/>
                </a:solidFill>
                <a:effectLst/>
                <a:latin typeface="+mn-lt"/>
                <a:ea typeface="+mn-ea"/>
                <a:cs typeface="+mn-cs"/>
              </a:rPr>
              <a:t>EdLeader</a:t>
            </a:r>
            <a:r>
              <a:rPr lang="en-US" sz="1200" kern="1200" dirty="0">
                <a:solidFill>
                  <a:schemeClr val="tx1"/>
                </a:solidFill>
                <a:effectLst/>
                <a:latin typeface="+mn-lt"/>
                <a:ea typeface="+mn-ea"/>
                <a:cs typeface="+mn-cs"/>
              </a:rPr>
              <a:t> Promise serves as the catalyst for system-wide transformation.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EdLeader</a:t>
            </a:r>
            <a:r>
              <a:rPr lang="en-US" sz="1200" kern="1200" dirty="0">
                <a:solidFill>
                  <a:schemeClr val="tx1"/>
                </a:solidFill>
                <a:effectLst/>
                <a:latin typeface="+mn-lt"/>
                <a:ea typeface="+mn-ea"/>
                <a:cs typeface="+mn-cs"/>
              </a:rPr>
              <a:t> Promise Network is designed to support superintendents, district leaders, and school-based leaders as they advance their work aligned with the Public Education Promise.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Through this network, leaders gain access to meaningful collaboration, professional learning, actionable resources, and ongoing support to strengthen leadership and improve outcomes for students.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A4AA2BE-9994-4229-9784-EAEB9B86BD9E}" type="slidenum">
              <a:rPr lang="en-US" smtClean="0"/>
              <a:t>5</a:t>
            </a:fld>
            <a:endParaRPr lang="en-US"/>
          </a:p>
        </p:txBody>
      </p:sp>
    </p:spTree>
    <p:extLst>
      <p:ext uri="{BB962C8B-B14F-4D97-AF65-F5344CB8AC3E}">
        <p14:creationId xmlns:p14="http://schemas.microsoft.com/office/powerpoint/2010/main" val="819437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Members of the Superintendent Executive Network will participate in </a:t>
            </a:r>
            <a:r>
              <a:rPr lang="en-US" b="1" dirty="0">
                <a:solidFill>
                  <a:schemeClr val="tx2"/>
                </a:solidFill>
              </a:rPr>
              <a:t>virtual roundtable meetings</a:t>
            </a:r>
            <a:r>
              <a:rPr lang="en-US" dirty="0"/>
              <a:t>, providing regular opportunities for leaders to connect, share challenges, and learn from one another.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Superintendents are also invited to attend the </a:t>
            </a:r>
            <a:r>
              <a:rPr lang="en-US" sz="1200" b="1" kern="1200" dirty="0">
                <a:solidFill>
                  <a:schemeClr val="tx1"/>
                </a:solidFill>
                <a:effectLst/>
                <a:latin typeface="+mn-lt"/>
                <a:ea typeface="+mn-ea"/>
                <a:cs typeface="+mn-cs"/>
              </a:rPr>
              <a:t>Superintendent Executive Forum</a:t>
            </a:r>
            <a:r>
              <a:rPr lang="en-US" sz="1200" kern="1200" dirty="0">
                <a:solidFill>
                  <a:schemeClr val="tx1"/>
                </a:solidFill>
                <a:effectLst/>
                <a:latin typeface="+mn-lt"/>
                <a:ea typeface="+mn-ea"/>
                <a:cs typeface="+mn-cs"/>
              </a:rPr>
              <a:t>, a  face-to-face learning opportunity designed exclusively for superintendents.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During the event, superintendents will: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Share problems of practice and explore collaborative solutions.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Reflect on district work in the context of the Public Education Promise.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 professional connections and strengthen existing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part of </a:t>
            </a:r>
            <a:r>
              <a:rPr lang="en-US" sz="1200" kern="1200" dirty="0" err="1">
                <a:solidFill>
                  <a:schemeClr val="tx1"/>
                </a:solidFill>
                <a:effectLst/>
                <a:latin typeface="+mn-lt"/>
                <a:ea typeface="+mn-ea"/>
                <a:cs typeface="+mn-cs"/>
              </a:rPr>
              <a:t>EdLeader</a:t>
            </a:r>
            <a:r>
              <a:rPr lang="en-US" sz="1200" kern="1200" dirty="0">
                <a:solidFill>
                  <a:schemeClr val="tx1"/>
                </a:solidFill>
                <a:effectLst/>
                <a:latin typeface="+mn-lt"/>
                <a:ea typeface="+mn-ea"/>
                <a:cs typeface="+mn-cs"/>
              </a:rPr>
              <a:t> Promise membership, registration and hotel accommodations are covered for the Superintendent Executive Forum. Superintendents are only responsible for transportation to and from the event.</a:t>
            </a:r>
          </a:p>
        </p:txBody>
      </p:sp>
      <p:sp>
        <p:nvSpPr>
          <p:cNvPr id="4" name="Slide Number Placeholder 3"/>
          <p:cNvSpPr>
            <a:spLocks noGrp="1"/>
          </p:cNvSpPr>
          <p:nvPr>
            <p:ph type="sldNum" sz="quarter" idx="5"/>
          </p:nvPr>
        </p:nvSpPr>
        <p:spPr/>
        <p:txBody>
          <a:bodyPr/>
          <a:lstStyle/>
          <a:p>
            <a:fld id="{7A4AA2BE-9994-4229-9784-EAEB9B86BD9E}" type="slidenum">
              <a:rPr lang="en-US" smtClean="0"/>
              <a:t>6</a:t>
            </a:fld>
            <a:endParaRPr lang="en-US"/>
          </a:p>
        </p:txBody>
      </p:sp>
    </p:spTree>
    <p:extLst>
      <p:ext uri="{BB962C8B-B14F-4D97-AF65-F5344CB8AC3E}">
        <p14:creationId xmlns:p14="http://schemas.microsoft.com/office/powerpoint/2010/main" val="327904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Professional learning in the </a:t>
            </a:r>
            <a:r>
              <a:rPr lang="en-US" dirty="0" err="1"/>
              <a:t>EdLeader</a:t>
            </a:r>
            <a:r>
              <a:rPr lang="en-US" dirty="0"/>
              <a:t> Promise Network is designed to be directly applicable.</a:t>
            </a:r>
          </a:p>
          <a:p>
            <a:pPr marL="171450" indent="-171450">
              <a:buFont typeface="Arial" panose="020B0604020202020204" pitchFamily="34" charset="0"/>
              <a:buChar char="•"/>
            </a:pPr>
            <a:r>
              <a:rPr lang="en-US" dirty="0"/>
              <a:t>This is not traditional professional development. Sessions are built around real challenges that district leaders are actively working through—whether that’s assessment, talent systems, or student experience.</a:t>
            </a:r>
          </a:p>
          <a:p>
            <a:pPr marL="171450" indent="-171450">
              <a:buFont typeface="Arial" panose="020B0604020202020204" pitchFamily="34" charset="0"/>
              <a:buChar char="•"/>
            </a:pPr>
            <a:r>
              <a:rPr lang="en-US" dirty="0"/>
              <a:t>The learning is highly interactive. Leaders engage with peers who are navigating similar work, which creates space for practical exchange, not just presentation.</a:t>
            </a:r>
          </a:p>
          <a:p>
            <a:pPr marL="171450" indent="-171450">
              <a:buFont typeface="Arial" panose="020B0604020202020204" pitchFamily="34" charset="0"/>
              <a:buChar char="•"/>
            </a:pPr>
            <a:r>
              <a:rPr lang="en-US" dirty="0"/>
              <a:t>There’s also continuity. Rather than a single workshop or event, the Network provides ongoing opportunities to engage, reflect, and refine over time.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A4AA2BE-9994-4229-9784-EAEB9B86BD9E}" type="slidenum">
              <a:rPr lang="en-US" smtClean="0"/>
              <a:t>7</a:t>
            </a:fld>
            <a:endParaRPr lang="en-US"/>
          </a:p>
        </p:txBody>
      </p:sp>
    </p:spTree>
    <p:extLst>
      <p:ext uri="{BB962C8B-B14F-4D97-AF65-F5344CB8AC3E}">
        <p14:creationId xmlns:p14="http://schemas.microsoft.com/office/powerpoint/2010/main" val="706257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Another key benefit of the </a:t>
            </a:r>
            <a:r>
              <a:rPr lang="en-US" sz="1200" kern="1200" dirty="0" err="1">
                <a:solidFill>
                  <a:schemeClr val="tx1"/>
                </a:solidFill>
                <a:effectLst/>
                <a:latin typeface="+mn-lt"/>
                <a:ea typeface="+mn-ea"/>
                <a:cs typeface="+mn-cs"/>
              </a:rPr>
              <a:t>EdLeader</a:t>
            </a:r>
            <a:r>
              <a:rPr lang="en-US" sz="1200" kern="1200" dirty="0">
                <a:solidFill>
                  <a:schemeClr val="tx1"/>
                </a:solidFill>
                <a:effectLst/>
                <a:latin typeface="+mn-lt"/>
                <a:ea typeface="+mn-ea"/>
                <a:cs typeface="+mn-cs"/>
              </a:rPr>
              <a:t> Promise Network is access to cohort learning opportunities. We have learned that district leaders and school-based leaders are best served through cohort learning, where they can collaborate with peers, go deeper into their work, and strengthen implementation.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Cohort membership allows districts 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Send as many leaders as they would like to virtual sessions.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Send one participant to in-person events at no cost.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Register additional team members at a reduced rate.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Collaborate with peers working on similar district priorities.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Align work with the Public Education Promise.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structure provides superintendents with their own space while also supporting their teams in meaningful ways.</a:t>
            </a:r>
          </a:p>
          <a:p>
            <a:endParaRPr lang="en-US" dirty="0"/>
          </a:p>
        </p:txBody>
      </p:sp>
      <p:sp>
        <p:nvSpPr>
          <p:cNvPr id="4" name="Slide Number Placeholder 3"/>
          <p:cNvSpPr>
            <a:spLocks noGrp="1"/>
          </p:cNvSpPr>
          <p:nvPr>
            <p:ph type="sldNum" sz="quarter" idx="5"/>
          </p:nvPr>
        </p:nvSpPr>
        <p:spPr/>
        <p:txBody>
          <a:bodyPr/>
          <a:lstStyle/>
          <a:p>
            <a:fld id="{7A4AA2BE-9994-4229-9784-EAEB9B86BD9E}" type="slidenum">
              <a:rPr lang="en-US" smtClean="0"/>
              <a:t>8</a:t>
            </a:fld>
            <a:endParaRPr lang="en-US"/>
          </a:p>
        </p:txBody>
      </p:sp>
    </p:spTree>
    <p:extLst>
      <p:ext uri="{BB962C8B-B14F-4D97-AF65-F5344CB8AC3E}">
        <p14:creationId xmlns:p14="http://schemas.microsoft.com/office/powerpoint/2010/main" val="3758652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EPIC is the in-person anchor for the Network.</a:t>
            </a:r>
          </a:p>
          <a:p>
            <a:pPr marL="171450" indent="-171450">
              <a:buFont typeface="Arial" panose="020B0604020202020204" pitchFamily="34" charset="0"/>
              <a:buChar char="•"/>
            </a:pPr>
            <a:r>
              <a:rPr lang="en-US" dirty="0"/>
              <a:t>Formerly known as the Annual Event, EPIC brings members together for deeper learning, stronger connections, and shared momentum.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national convening provides members with the opportunity to bring their district leadership teams together to learn, collaborate, and accelerate their strategic work.</a:t>
            </a:r>
            <a:endParaRPr lang="en-US" dirty="0"/>
          </a:p>
          <a:p>
            <a:pPr marL="171450" indent="-171450">
              <a:buFont typeface="Arial" panose="020B0604020202020204" pitchFamily="34" charset="0"/>
              <a:buChar char="•"/>
            </a:pPr>
            <a:r>
              <a:rPr lang="en-US" dirty="0"/>
              <a:t>This is not a traditional conference. The focus is on meaningful engagement—diving into real work, learning directly from peers, and leaving with ideas that can be applied immediately.</a:t>
            </a:r>
          </a:p>
          <a:p>
            <a:pPr marL="171450" indent="-171450">
              <a:buFont typeface="Arial" panose="020B0604020202020204" pitchFamily="34" charset="0"/>
              <a:buChar char="•"/>
            </a:pPr>
            <a:r>
              <a:rPr lang="en-US" dirty="0"/>
              <a:t>For many members, EPIC is where the Network comes to life in a different way.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the EPIC Event, districts will: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Focus on transforming their districts to better serve students.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Strengthen implementation of their Portrait of a Graduate.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Advance work aligned with the Public Education Promise.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 strong professional networks with peers across the country.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Reflect on their strategic priorities and next steps.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EPIC Event is designed to move beyond inspiration and toward action, ensuring that participating districts leave with clear strategies and stronger connections to support their work.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 optional district site visit will also be available, providing participants with the opportunity to see many of these ideas in practice and engage directly with district leaders and educators implementing this work.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2026 EPIC Event is scheduled for </a:t>
            </a:r>
            <a:r>
              <a:rPr lang="en-US" sz="1200" b="1" kern="1200" dirty="0">
                <a:solidFill>
                  <a:schemeClr val="tx1"/>
                </a:solidFill>
                <a:effectLst/>
                <a:latin typeface="+mn-lt"/>
                <a:ea typeface="+mn-ea"/>
                <a:cs typeface="+mn-cs"/>
              </a:rPr>
              <a:t>October 13-15 at The Westin Chicago Lombard</a:t>
            </a:r>
            <a:r>
              <a:rPr lang="en-US" sz="1200" kern="1200" dirty="0">
                <a:solidFill>
                  <a:schemeClr val="tx1"/>
                </a:solidFill>
                <a:effectLst/>
                <a:latin typeface="+mn-lt"/>
                <a:ea typeface="+mn-ea"/>
                <a:cs typeface="+mn-cs"/>
              </a:rPr>
              <a:t>, located west of downtown Chicago, Illinois.</a:t>
            </a:r>
          </a:p>
          <a:p>
            <a:pPr marL="171450" indent="-171450">
              <a:buFont typeface="Arial" panose="020B0604020202020204" pitchFamily="34" charset="0"/>
              <a:buChar char="•"/>
            </a:pPr>
            <a:r>
              <a:rPr lang="en-US" dirty="0"/>
              <a:t>Superintendents get one free registration to the EPIC Event.</a:t>
            </a:r>
          </a:p>
        </p:txBody>
      </p:sp>
      <p:sp>
        <p:nvSpPr>
          <p:cNvPr id="4" name="Slide Number Placeholder 3"/>
          <p:cNvSpPr>
            <a:spLocks noGrp="1"/>
          </p:cNvSpPr>
          <p:nvPr>
            <p:ph type="sldNum" sz="quarter" idx="5"/>
          </p:nvPr>
        </p:nvSpPr>
        <p:spPr/>
        <p:txBody>
          <a:bodyPr/>
          <a:lstStyle/>
          <a:p>
            <a:fld id="{7A4AA2BE-9994-4229-9784-EAEB9B86BD9E}" type="slidenum">
              <a:rPr lang="en-US" smtClean="0"/>
              <a:t>10</a:t>
            </a:fld>
            <a:endParaRPr lang="en-US"/>
          </a:p>
        </p:txBody>
      </p:sp>
    </p:spTree>
    <p:extLst>
      <p:ext uri="{BB962C8B-B14F-4D97-AF65-F5344CB8AC3E}">
        <p14:creationId xmlns:p14="http://schemas.microsoft.com/office/powerpoint/2010/main" val="2847217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Some of the most important work in public education doesn’t come from having all the answers—it comes from leaders working together to solve the right problems.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Innovation Groups are not webinars or discussion forums. They are working sessions.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Participants will: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Clarify a shared problem of practice grounded in their local context.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Learn from peer districts navigating similar challenges.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Test and refine approaches through real-world application.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Engage in structured reflection and iteration across the cohort.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Co-create practical tools and resources that can be shared with other districts.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approach builds on the legacy of prior innovation work across the network, where cohorts developed tools such as the Purposeful Assessment Playbook, AI Strategy Toolkit, and the People Systems Framework Action Guide.</a:t>
            </a:r>
          </a:p>
        </p:txBody>
      </p:sp>
      <p:sp>
        <p:nvSpPr>
          <p:cNvPr id="4" name="Slide Number Placeholder 3"/>
          <p:cNvSpPr>
            <a:spLocks noGrp="1"/>
          </p:cNvSpPr>
          <p:nvPr>
            <p:ph type="sldNum" sz="quarter" idx="5"/>
          </p:nvPr>
        </p:nvSpPr>
        <p:spPr/>
        <p:txBody>
          <a:bodyPr/>
          <a:lstStyle/>
          <a:p>
            <a:fld id="{7A4AA2BE-9994-4229-9784-EAEB9B86BD9E}" type="slidenum">
              <a:rPr lang="en-US" smtClean="0"/>
              <a:t>11</a:t>
            </a:fld>
            <a:endParaRPr lang="en-US"/>
          </a:p>
        </p:txBody>
      </p:sp>
    </p:spTree>
    <p:extLst>
      <p:ext uri="{BB962C8B-B14F-4D97-AF65-F5344CB8AC3E}">
        <p14:creationId xmlns:p14="http://schemas.microsoft.com/office/powerpoint/2010/main" val="3171282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video" Target="https://www.youtube.com/embed/LMiq2IUVheo?feature=oembed" TargetMode="External"/><Relationship Id="rId4" Type="http://schemas.openxmlformats.org/officeDocument/2006/relationships/image" Target="../media/image2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video" Target="https://www.youtube.com/embed/q3z3C87dNJM?feature=oembed" TargetMode="External"/><Relationship Id="rId4" Type="http://schemas.openxmlformats.org/officeDocument/2006/relationships/image" Target="../media/image2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122786-D0AF-05D8-D3A8-2D6CD124B5C3}"/>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a blue corner&#10;&#10;AI-generated content may be incorrect.">
            <a:extLst>
              <a:ext uri="{FF2B5EF4-FFF2-40B4-BE49-F238E27FC236}">
                <a16:creationId xmlns:a16="http://schemas.microsoft.com/office/drawing/2014/main" id="{ECD9F20D-00F1-1259-AC21-369CCBC8B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1077D2-3974-781E-D2DE-D411BC66530A}"/>
              </a:ext>
            </a:extLst>
          </p:cNvPr>
          <p:cNvSpPr>
            <a:spLocks noGrp="1"/>
          </p:cNvSpPr>
          <p:nvPr>
            <p:ph type="ctrTitle"/>
          </p:nvPr>
        </p:nvSpPr>
        <p:spPr>
          <a:xfrm>
            <a:off x="1721201" y="2412460"/>
            <a:ext cx="9903869" cy="1758055"/>
          </a:xfrm>
        </p:spPr>
        <p:txBody>
          <a:bodyPr anchor="b">
            <a:noAutofit/>
          </a:bodyPr>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F896EF0-04D5-FBD4-0A91-97C03243D8E4}"/>
              </a:ext>
            </a:extLst>
          </p:cNvPr>
          <p:cNvSpPr>
            <a:spLocks noGrp="1"/>
          </p:cNvSpPr>
          <p:nvPr>
            <p:ph type="subTitle" idx="1"/>
          </p:nvPr>
        </p:nvSpPr>
        <p:spPr>
          <a:xfrm>
            <a:off x="1721200" y="4223759"/>
            <a:ext cx="9903869" cy="457200"/>
          </a:xfrm>
        </p:spPr>
        <p:txBody>
          <a:bodyPr>
            <a:noAutofit/>
          </a:bodyPr>
          <a:lstStyle>
            <a:lvl1pPr marL="0" indent="0" algn="l">
              <a:buNone/>
              <a:defRPr sz="3000" b="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Slide Number Placeholder 4">
            <a:extLst>
              <a:ext uri="{FF2B5EF4-FFF2-40B4-BE49-F238E27FC236}">
                <a16:creationId xmlns:a16="http://schemas.microsoft.com/office/drawing/2014/main" id="{C4B14714-7EC3-DD52-52FF-95E30ED72B86}"/>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bg1"/>
                </a:solidFill>
                <a:latin typeface="+mj-lt"/>
              </a:defRPr>
            </a:lvl1pPr>
          </a:lstStyle>
          <a:p>
            <a:r>
              <a:rPr lang="en-US" dirty="0"/>
              <a:t>© 2026, AASA. All Rights Reserved.</a:t>
            </a:r>
          </a:p>
        </p:txBody>
      </p:sp>
      <p:pic>
        <p:nvPicPr>
          <p:cNvPr id="14" name="Picture 13" descr="A black and white logo with white letters&#10;&#10;Description automatically generated">
            <a:extLst>
              <a:ext uri="{FF2B5EF4-FFF2-40B4-BE49-F238E27FC236}">
                <a16:creationId xmlns:a16="http://schemas.microsoft.com/office/drawing/2014/main" id="{E8C2B2C3-5371-CA12-20A8-E81F23B114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pic>
        <p:nvPicPr>
          <p:cNvPr id="6" name="Picture 5">
            <a:extLst>
              <a:ext uri="{FF2B5EF4-FFF2-40B4-BE49-F238E27FC236}">
                <a16:creationId xmlns:a16="http://schemas.microsoft.com/office/drawing/2014/main" id="{55F71E71-6057-7266-AF35-1A9A84FA782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424926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No Sub White">
    <p:spTree>
      <p:nvGrpSpPr>
        <p:cNvPr id="1" name=""/>
        <p:cNvGrpSpPr/>
        <p:nvPr/>
      </p:nvGrpSpPr>
      <p:grpSpPr>
        <a:xfrm>
          <a:off x="0" y="0"/>
          <a:ext cx="0" cy="0"/>
          <a:chOff x="0" y="0"/>
          <a:chExt cx="0" cy="0"/>
        </a:xfrm>
      </p:grpSpPr>
      <p:pic>
        <p:nvPicPr>
          <p:cNvPr id="5" name="Picture 4" descr="A black background with a blue corner&#10;&#10;AI-generated content may be incorrect.">
            <a:extLst>
              <a:ext uri="{FF2B5EF4-FFF2-40B4-BE49-F238E27FC236}">
                <a16:creationId xmlns:a16="http://schemas.microsoft.com/office/drawing/2014/main" id="{D3AA2AA2-CA0E-40C6-9C08-A444E5C904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 2026, AASA. All Rights Reserved. | </a:t>
            </a:r>
            <a:fld id="{1A5FB7AF-613F-4441-9E49-291D662BFEDE}" type="slidenum">
              <a:rPr lang="en-US" smtClean="0">
                <a:solidFill>
                  <a:schemeClr val="tx1"/>
                </a:solidFill>
              </a:rPr>
              <a:pPr/>
              <a:t>‹#›</a:t>
            </a:fld>
            <a:endParaRPr lang="en-US" dirty="0">
              <a:solidFill>
                <a:schemeClr val="tx1"/>
              </a:solidFill>
            </a:endParaRPr>
          </a:p>
        </p:txBody>
      </p:sp>
      <p:pic>
        <p:nvPicPr>
          <p:cNvPr id="2" name="Picture 1" descr="A blue and yellow logo&#10;&#10;AI-generated content may be incorrect.">
            <a:extLst>
              <a:ext uri="{FF2B5EF4-FFF2-40B4-BE49-F238E27FC236}">
                <a16:creationId xmlns:a16="http://schemas.microsoft.com/office/drawing/2014/main" id="{0EDFD1ED-2251-C150-4A80-D6BF2FEEED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5649" y="6136532"/>
            <a:ext cx="1371600" cy="372647"/>
          </a:xfrm>
          <a:prstGeom prst="rect">
            <a:avLst/>
          </a:prstGeom>
        </p:spPr>
      </p:pic>
      <p:sp>
        <p:nvSpPr>
          <p:cNvPr id="6" name="Title 1">
            <a:extLst>
              <a:ext uri="{FF2B5EF4-FFF2-40B4-BE49-F238E27FC236}">
                <a16:creationId xmlns:a16="http://schemas.microsoft.com/office/drawing/2014/main" id="{036E0800-2702-B26A-727C-F6FE7B742462}"/>
              </a:ext>
            </a:extLst>
          </p:cNvPr>
          <p:cNvSpPr>
            <a:spLocks noGrp="1"/>
          </p:cNvSpPr>
          <p:nvPr>
            <p:ph type="ctrTitle"/>
          </p:nvPr>
        </p:nvSpPr>
        <p:spPr>
          <a:xfrm>
            <a:off x="1496154" y="2516301"/>
            <a:ext cx="9156903" cy="1746785"/>
          </a:xfrm>
        </p:spPr>
        <p:txBody>
          <a:bodyPr anchor="b">
            <a:noAutofit/>
          </a:bodyPr>
          <a:lstStyle>
            <a:lvl1pPr algn="ctr">
              <a:defRPr sz="6000">
                <a:solidFill>
                  <a:schemeClr val="tx1"/>
                </a:solidFill>
              </a:defRPr>
            </a:lvl1pPr>
          </a:lstStyle>
          <a:p>
            <a:r>
              <a:rPr lang="en-US"/>
              <a:t>Click to edit Master title style</a:t>
            </a:r>
            <a:endParaRPr lang="en-US" dirty="0"/>
          </a:p>
        </p:txBody>
      </p:sp>
      <p:sp>
        <p:nvSpPr>
          <p:cNvPr id="7" name="Data 7">
            <a:extLst>
              <a:ext uri="{FF2B5EF4-FFF2-40B4-BE49-F238E27FC236}">
                <a16:creationId xmlns:a16="http://schemas.microsoft.com/office/drawing/2014/main" id="{80FC313C-2B99-A386-386E-7453BCB5576D}"/>
              </a:ext>
            </a:extLst>
          </p:cNvPr>
          <p:cNvSpPr/>
          <p:nvPr userDrawn="1"/>
        </p:nvSpPr>
        <p:spPr>
          <a:xfrm>
            <a:off x="4553712" y="4656697"/>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CE8A60-01C8-2A4C-7E24-4FCA681F98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2396121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A black background with red and blue stripes&#10;&#10;AI-generated content may be incorrect.">
            <a:extLst>
              <a:ext uri="{FF2B5EF4-FFF2-40B4-BE49-F238E27FC236}">
                <a16:creationId xmlns:a16="http://schemas.microsoft.com/office/drawing/2014/main" id="{E8B72BD2-CE7D-5E3F-604B-C2F5FCD92410}"/>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sp>
        <p:nvSpPr>
          <p:cNvPr id="6" name="Title 1">
            <a:extLst>
              <a:ext uri="{FF2B5EF4-FFF2-40B4-BE49-F238E27FC236}">
                <a16:creationId xmlns:a16="http://schemas.microsoft.com/office/drawing/2014/main" id="{B2DD2B49-1586-B0D3-6DE0-FD66DA289B31}"/>
              </a:ext>
            </a:extLst>
          </p:cNvPr>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2DBB954-8192-0ACA-9049-9A27B6025013}"/>
              </a:ext>
            </a:extLst>
          </p:cNvPr>
          <p:cNvSpPr>
            <a:spLocks noGrp="1"/>
          </p:cNvSpPr>
          <p:nvPr>
            <p:ph idx="1"/>
          </p:nvPr>
        </p:nvSpPr>
        <p:spPr>
          <a:xfrm>
            <a:off x="838200" y="1690689"/>
            <a:ext cx="10515600" cy="4220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4">
            <a:extLst>
              <a:ext uri="{FF2B5EF4-FFF2-40B4-BE49-F238E27FC236}">
                <a16:creationId xmlns:a16="http://schemas.microsoft.com/office/drawing/2014/main" id="{B851FCD1-8C12-9B5C-4431-B2A83D23898D}"/>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4" name="Picture 3">
            <a:extLst>
              <a:ext uri="{FF2B5EF4-FFF2-40B4-BE49-F238E27FC236}">
                <a16:creationId xmlns:a16="http://schemas.microsoft.com/office/drawing/2014/main" id="{5C48F412-EBDF-C986-0C03-16633A19B8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3894620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DD2B49-1586-B0D3-6DE0-FD66DA289B31}"/>
              </a:ext>
            </a:extLst>
          </p:cNvPr>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3" name="Slide Number Placeholder 4">
            <a:extLst>
              <a:ext uri="{FF2B5EF4-FFF2-40B4-BE49-F238E27FC236}">
                <a16:creationId xmlns:a16="http://schemas.microsoft.com/office/drawing/2014/main" id="{B851FCD1-8C12-9B5C-4431-B2A83D23898D}"/>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9" name="Picture 8" descr="A black background with red and blue stripes&#10;&#10;AI-generated content may be incorrect.">
            <a:extLst>
              <a:ext uri="{FF2B5EF4-FFF2-40B4-BE49-F238E27FC236}">
                <a16:creationId xmlns:a16="http://schemas.microsoft.com/office/drawing/2014/main" id="{E8B72BD2-CE7D-5E3F-604B-C2F5FCD92410}"/>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pic>
        <p:nvPicPr>
          <p:cNvPr id="4" name="Picture 3">
            <a:extLst>
              <a:ext uri="{FF2B5EF4-FFF2-40B4-BE49-F238E27FC236}">
                <a16:creationId xmlns:a16="http://schemas.microsoft.com/office/drawing/2014/main" id="{18996F36-98AC-29CD-26D2-B51912B769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2351217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5" name="Picture 4" descr="A black background with red and blue stripes&#10;&#10;AI-generated content may be incorrect.">
            <a:extLst>
              <a:ext uri="{FF2B5EF4-FFF2-40B4-BE49-F238E27FC236}">
                <a16:creationId xmlns:a16="http://schemas.microsoft.com/office/drawing/2014/main" id="{282AFEF4-BFB2-8C43-B157-681C4CB91F58}"/>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pic>
        <p:nvPicPr>
          <p:cNvPr id="4" name="Picture 3">
            <a:extLst>
              <a:ext uri="{FF2B5EF4-FFF2-40B4-BE49-F238E27FC236}">
                <a16:creationId xmlns:a16="http://schemas.microsoft.com/office/drawing/2014/main" id="{ED857CBB-EA41-CBC8-8B91-232492BF4B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107117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E05CB5-BC84-DAC8-42C2-9DB5F0DE9461}"/>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bg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5" name="Picture 4" descr="A black background with red and blue stripes&#10;&#10;AI-generated content may be incorrect.">
            <a:extLst>
              <a:ext uri="{FF2B5EF4-FFF2-40B4-BE49-F238E27FC236}">
                <a16:creationId xmlns:a16="http://schemas.microsoft.com/office/drawing/2014/main" id="{282AFEF4-BFB2-8C43-B157-681C4CB91F58}"/>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pic>
        <p:nvPicPr>
          <p:cNvPr id="4" name="Picture 3">
            <a:extLst>
              <a:ext uri="{FF2B5EF4-FFF2-40B4-BE49-F238E27FC236}">
                <a16:creationId xmlns:a16="http://schemas.microsoft.com/office/drawing/2014/main" id="{3EA6E358-D9D6-9C1C-0EC5-F0C40A414A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3807292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mpt White">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5" name="Picture 4" descr="A black background with red and blue stripes&#10;&#10;AI-generated content may be incorrect.">
            <a:extLst>
              <a:ext uri="{FF2B5EF4-FFF2-40B4-BE49-F238E27FC236}">
                <a16:creationId xmlns:a16="http://schemas.microsoft.com/office/drawing/2014/main" id="{282AFEF4-BFB2-8C43-B157-681C4CB91F58}"/>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sp>
        <p:nvSpPr>
          <p:cNvPr id="4" name="Title 1">
            <a:extLst>
              <a:ext uri="{FF2B5EF4-FFF2-40B4-BE49-F238E27FC236}">
                <a16:creationId xmlns:a16="http://schemas.microsoft.com/office/drawing/2014/main" id="{2EAB80CD-1ADC-98A4-3333-4B73F5B371EF}"/>
              </a:ext>
            </a:extLst>
          </p:cNvPr>
          <p:cNvSpPr>
            <a:spLocks noGrp="1"/>
          </p:cNvSpPr>
          <p:nvPr>
            <p:ph type="ctrTitle"/>
          </p:nvPr>
        </p:nvSpPr>
        <p:spPr>
          <a:xfrm>
            <a:off x="1517548" y="1594189"/>
            <a:ext cx="9156903" cy="1820754"/>
          </a:xfrm>
        </p:spPr>
        <p:txBody>
          <a:bodyPr anchor="b">
            <a:noAutofit/>
          </a:bodyPr>
          <a:lstStyle>
            <a:lvl1pPr algn="ctr">
              <a:defRPr sz="6000">
                <a:solidFill>
                  <a:schemeClr val="tx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DC22C0C8-0A15-E72B-D72D-E2E2172C7957}"/>
              </a:ext>
            </a:extLst>
          </p:cNvPr>
          <p:cNvSpPr>
            <a:spLocks noGrp="1"/>
          </p:cNvSpPr>
          <p:nvPr>
            <p:ph type="subTitle" idx="1"/>
          </p:nvPr>
        </p:nvSpPr>
        <p:spPr>
          <a:xfrm>
            <a:off x="1517548" y="3524119"/>
            <a:ext cx="9098280" cy="457200"/>
          </a:xfrm>
        </p:spPr>
        <p:txBody>
          <a:bodyPr>
            <a:noAutofit/>
          </a:bodyPr>
          <a:lstStyle>
            <a:lvl1pPr marL="0" indent="0" algn="ctr">
              <a:buNone/>
              <a:defRPr sz="3000" b="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1264F154-D554-A73E-D552-F8132DBDEF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1532962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mp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8964AF-AD84-D05C-B0EA-7FCB1DC03DA2}"/>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sp>
        <p:nvSpPr>
          <p:cNvPr id="2" name="Title 1">
            <a:extLst>
              <a:ext uri="{FF2B5EF4-FFF2-40B4-BE49-F238E27FC236}">
                <a16:creationId xmlns:a16="http://schemas.microsoft.com/office/drawing/2014/main" id="{B99D7FC6-4D29-FE65-171F-33AF34D8DFE3}"/>
              </a:ext>
            </a:extLst>
          </p:cNvPr>
          <p:cNvSpPr>
            <a:spLocks noGrp="1"/>
          </p:cNvSpPr>
          <p:nvPr>
            <p:ph type="ctrTitle"/>
          </p:nvPr>
        </p:nvSpPr>
        <p:spPr>
          <a:xfrm>
            <a:off x="1517548" y="1594189"/>
            <a:ext cx="9156903" cy="1820754"/>
          </a:xfrm>
        </p:spPr>
        <p:txBody>
          <a:bodyPr anchor="b">
            <a:noAutofit/>
          </a:bodyP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12FDBDB-B558-8B1D-818B-6EF441B635FD}"/>
              </a:ext>
            </a:extLst>
          </p:cNvPr>
          <p:cNvSpPr>
            <a:spLocks noGrp="1"/>
          </p:cNvSpPr>
          <p:nvPr>
            <p:ph type="subTitle" idx="1"/>
          </p:nvPr>
        </p:nvSpPr>
        <p:spPr>
          <a:xfrm>
            <a:off x="1517548" y="3524119"/>
            <a:ext cx="9098280" cy="457200"/>
          </a:xfrm>
        </p:spPr>
        <p:txBody>
          <a:bodyPr>
            <a:noAutofit/>
          </a:bodyPr>
          <a:lstStyle>
            <a:lvl1pPr marL="0" indent="0" algn="ctr">
              <a:buNone/>
              <a:defRPr sz="3000" b="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 black background with red and blue stripes&#10;&#10;AI-generated content may be incorrect.">
            <a:extLst>
              <a:ext uri="{FF2B5EF4-FFF2-40B4-BE49-F238E27FC236}">
                <a16:creationId xmlns:a16="http://schemas.microsoft.com/office/drawing/2014/main" id="{61ADFE61-A1FE-DF1B-D344-5197D6E6C7FE}"/>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pic>
        <p:nvPicPr>
          <p:cNvPr id="5" name="Picture 4">
            <a:extLst>
              <a:ext uri="{FF2B5EF4-FFF2-40B4-BE49-F238E27FC236}">
                <a16:creationId xmlns:a16="http://schemas.microsoft.com/office/drawing/2014/main" id="{E65EEB7E-3314-7CA3-C07B-647B9C7F4A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3358569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pic>
        <p:nvPicPr>
          <p:cNvPr id="8" name="Picture 7" descr="A black background with red and blue stripes&#10;&#10;AI-generated content may be incorrect.">
            <a:extLst>
              <a:ext uri="{FF2B5EF4-FFF2-40B4-BE49-F238E27FC236}">
                <a16:creationId xmlns:a16="http://schemas.microsoft.com/office/drawing/2014/main" id="{CA4F8004-1BC7-0DBD-7949-EE692FB378BA}"/>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sp>
        <p:nvSpPr>
          <p:cNvPr id="6" name="Title 1">
            <a:extLst>
              <a:ext uri="{FF2B5EF4-FFF2-40B4-BE49-F238E27FC236}">
                <a16:creationId xmlns:a16="http://schemas.microsoft.com/office/drawing/2014/main" id="{B2DD2B49-1586-B0D3-6DE0-FD66DA289B31}"/>
              </a:ext>
            </a:extLst>
          </p:cNvPr>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3" name="Slide Number Placeholder 4">
            <a:extLst>
              <a:ext uri="{FF2B5EF4-FFF2-40B4-BE49-F238E27FC236}">
                <a16:creationId xmlns:a16="http://schemas.microsoft.com/office/drawing/2014/main" id="{B851FCD1-8C12-9B5C-4431-B2A83D23898D}"/>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sp>
        <p:nvSpPr>
          <p:cNvPr id="2" name="Content Placeholder 2">
            <a:extLst>
              <a:ext uri="{FF2B5EF4-FFF2-40B4-BE49-F238E27FC236}">
                <a16:creationId xmlns:a16="http://schemas.microsoft.com/office/drawing/2014/main" id="{258FD650-DEEF-7045-9972-BC9BF3007D3F}"/>
              </a:ext>
            </a:extLst>
          </p:cNvPr>
          <p:cNvSpPr>
            <a:spLocks noGrp="1"/>
          </p:cNvSpPr>
          <p:nvPr>
            <p:ph sz="half" idx="1"/>
          </p:nvPr>
        </p:nvSpPr>
        <p:spPr>
          <a:xfrm>
            <a:off x="838200" y="1690689"/>
            <a:ext cx="5181600" cy="4220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F2072D82-004F-9482-0D71-46F2B4CDF271}"/>
              </a:ext>
            </a:extLst>
          </p:cNvPr>
          <p:cNvSpPr>
            <a:spLocks noGrp="1"/>
          </p:cNvSpPr>
          <p:nvPr>
            <p:ph sz="half" idx="2"/>
          </p:nvPr>
        </p:nvSpPr>
        <p:spPr>
          <a:xfrm>
            <a:off x="6172200" y="1690689"/>
            <a:ext cx="5181600" cy="4220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BE9CDC8-1EA4-82DB-81E8-E8F1911B04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270785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Headers">
    <p:spTree>
      <p:nvGrpSpPr>
        <p:cNvPr id="1" name=""/>
        <p:cNvGrpSpPr/>
        <p:nvPr/>
      </p:nvGrpSpPr>
      <p:grpSpPr>
        <a:xfrm>
          <a:off x="0" y="0"/>
          <a:ext cx="0" cy="0"/>
          <a:chOff x="0" y="0"/>
          <a:chExt cx="0" cy="0"/>
        </a:xfrm>
      </p:grpSpPr>
      <p:pic>
        <p:nvPicPr>
          <p:cNvPr id="2" name="Picture 1" descr="A black background with red and blue stripes&#10;&#10;AI-generated content may be incorrect.">
            <a:extLst>
              <a:ext uri="{FF2B5EF4-FFF2-40B4-BE49-F238E27FC236}">
                <a16:creationId xmlns:a16="http://schemas.microsoft.com/office/drawing/2014/main" id="{ABDB9B56-AAB4-F4BA-F6E4-2074BB65FABE}"/>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sp>
        <p:nvSpPr>
          <p:cNvPr id="6" name="Title 1">
            <a:extLst>
              <a:ext uri="{FF2B5EF4-FFF2-40B4-BE49-F238E27FC236}">
                <a16:creationId xmlns:a16="http://schemas.microsoft.com/office/drawing/2014/main" id="{B2DD2B49-1586-B0D3-6DE0-FD66DA289B31}"/>
              </a:ext>
            </a:extLst>
          </p:cNvPr>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3" name="Slide Number Placeholder 4">
            <a:extLst>
              <a:ext uri="{FF2B5EF4-FFF2-40B4-BE49-F238E27FC236}">
                <a16:creationId xmlns:a16="http://schemas.microsoft.com/office/drawing/2014/main" id="{B851FCD1-8C12-9B5C-4431-B2A83D23898D}"/>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sp>
        <p:nvSpPr>
          <p:cNvPr id="8" name="Text Placeholder 2">
            <a:extLst>
              <a:ext uri="{FF2B5EF4-FFF2-40B4-BE49-F238E27FC236}">
                <a16:creationId xmlns:a16="http://schemas.microsoft.com/office/drawing/2014/main" id="{80CE5C23-1D73-1D67-1FEE-3CBD381A177B}"/>
              </a:ext>
            </a:extLst>
          </p:cNvPr>
          <p:cNvSpPr>
            <a:spLocks noGrp="1"/>
          </p:cNvSpPr>
          <p:nvPr>
            <p:ph type="body" idx="1"/>
          </p:nvPr>
        </p:nvSpPr>
        <p:spPr>
          <a:xfrm>
            <a:off x="839788" y="1681163"/>
            <a:ext cx="5157787" cy="825858"/>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E9376E11-3BD2-7D8F-3B18-95A7B3065C00}"/>
              </a:ext>
            </a:extLst>
          </p:cNvPr>
          <p:cNvSpPr>
            <a:spLocks noGrp="1"/>
          </p:cNvSpPr>
          <p:nvPr>
            <p:ph sz="half" idx="2"/>
          </p:nvPr>
        </p:nvSpPr>
        <p:spPr>
          <a:xfrm>
            <a:off x="839788" y="2505075"/>
            <a:ext cx="5157787" cy="340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708B5811-09FF-64B9-7DCA-F8C9433B2748}"/>
              </a:ext>
            </a:extLst>
          </p:cNvPr>
          <p:cNvSpPr>
            <a:spLocks noGrp="1"/>
          </p:cNvSpPr>
          <p:nvPr>
            <p:ph type="body" sz="quarter" idx="3"/>
          </p:nvPr>
        </p:nvSpPr>
        <p:spPr>
          <a:xfrm>
            <a:off x="6172200" y="1681163"/>
            <a:ext cx="5183188" cy="825858"/>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66458EC3-2469-0C92-A692-2412E78D0EAD}"/>
              </a:ext>
            </a:extLst>
          </p:cNvPr>
          <p:cNvSpPr>
            <a:spLocks noGrp="1"/>
          </p:cNvSpPr>
          <p:nvPr>
            <p:ph sz="quarter" idx="10"/>
          </p:nvPr>
        </p:nvSpPr>
        <p:spPr>
          <a:xfrm>
            <a:off x="6172200" y="2505075"/>
            <a:ext cx="5183188" cy="340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86834ED-CACF-447B-48B9-33380D67E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3774749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hoto">
    <p:spTree>
      <p:nvGrpSpPr>
        <p:cNvPr id="1" name=""/>
        <p:cNvGrpSpPr/>
        <p:nvPr/>
      </p:nvGrpSpPr>
      <p:grpSpPr>
        <a:xfrm>
          <a:off x="0" y="0"/>
          <a:ext cx="0" cy="0"/>
          <a:chOff x="0" y="0"/>
          <a:chExt cx="0" cy="0"/>
        </a:xfrm>
      </p:grpSpPr>
      <p:pic>
        <p:nvPicPr>
          <p:cNvPr id="5" name="Picture 4" descr="A black background with red and blue stripes&#10;&#10;AI-generated content may be incorrect.">
            <a:extLst>
              <a:ext uri="{FF2B5EF4-FFF2-40B4-BE49-F238E27FC236}">
                <a16:creationId xmlns:a16="http://schemas.microsoft.com/office/drawing/2014/main" id="{9A30BA3E-77E7-E0A2-7940-C2D286FA05CA}"/>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sp>
        <p:nvSpPr>
          <p:cNvPr id="6" name="Title 1">
            <a:extLst>
              <a:ext uri="{FF2B5EF4-FFF2-40B4-BE49-F238E27FC236}">
                <a16:creationId xmlns:a16="http://schemas.microsoft.com/office/drawing/2014/main" id="{B2DD2B49-1586-B0D3-6DE0-FD66DA289B31}"/>
              </a:ext>
            </a:extLst>
          </p:cNvPr>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3" name="Slide Number Placeholder 4">
            <a:extLst>
              <a:ext uri="{FF2B5EF4-FFF2-40B4-BE49-F238E27FC236}">
                <a16:creationId xmlns:a16="http://schemas.microsoft.com/office/drawing/2014/main" id="{B851FCD1-8C12-9B5C-4431-B2A83D23898D}"/>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sp>
        <p:nvSpPr>
          <p:cNvPr id="2" name="Content Placeholder 2">
            <a:extLst>
              <a:ext uri="{FF2B5EF4-FFF2-40B4-BE49-F238E27FC236}">
                <a16:creationId xmlns:a16="http://schemas.microsoft.com/office/drawing/2014/main" id="{258FD650-DEEF-7045-9972-BC9BF3007D3F}"/>
              </a:ext>
            </a:extLst>
          </p:cNvPr>
          <p:cNvSpPr>
            <a:spLocks noGrp="1"/>
          </p:cNvSpPr>
          <p:nvPr>
            <p:ph sz="half" idx="1"/>
          </p:nvPr>
        </p:nvSpPr>
        <p:spPr>
          <a:xfrm>
            <a:off x="838200" y="1690689"/>
            <a:ext cx="5181600" cy="4220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a:extLst>
              <a:ext uri="{FF2B5EF4-FFF2-40B4-BE49-F238E27FC236}">
                <a16:creationId xmlns:a16="http://schemas.microsoft.com/office/drawing/2014/main" id="{BE7E2AF6-4E93-D678-E597-6CC63E171A8F}"/>
              </a:ext>
            </a:extLst>
          </p:cNvPr>
          <p:cNvSpPr>
            <a:spLocks noGrp="1"/>
          </p:cNvSpPr>
          <p:nvPr>
            <p:ph type="pic" idx="12"/>
          </p:nvPr>
        </p:nvSpPr>
        <p:spPr>
          <a:xfrm>
            <a:off x="6172202" y="1690689"/>
            <a:ext cx="5181598" cy="42205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BCF22CC9-F211-2BAD-9498-9E0A31C6A1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2970068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E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122786-D0AF-05D8-D3A8-2D6CD124B5C3}"/>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a blue corner&#10;&#10;AI-generated content may be incorrect.">
            <a:extLst>
              <a:ext uri="{FF2B5EF4-FFF2-40B4-BE49-F238E27FC236}">
                <a16:creationId xmlns:a16="http://schemas.microsoft.com/office/drawing/2014/main" id="{ECD9F20D-00F1-1259-AC21-369CCBC8B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4">
            <a:extLst>
              <a:ext uri="{FF2B5EF4-FFF2-40B4-BE49-F238E27FC236}">
                <a16:creationId xmlns:a16="http://schemas.microsoft.com/office/drawing/2014/main" id="{C4B14714-7EC3-DD52-52FF-95E30ED72B86}"/>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bg1"/>
                </a:solidFill>
                <a:latin typeface="+mj-lt"/>
              </a:defRPr>
            </a:lvl1pPr>
          </a:lstStyle>
          <a:p>
            <a:r>
              <a:rPr lang="en-US" dirty="0"/>
              <a:t>© 2026, AASA. All Rights Reserved.</a:t>
            </a:r>
          </a:p>
        </p:txBody>
      </p:sp>
      <p:pic>
        <p:nvPicPr>
          <p:cNvPr id="14" name="Picture 13" descr="A black and white logo with white letters&#10;&#10;Description automatically generated">
            <a:extLst>
              <a:ext uri="{FF2B5EF4-FFF2-40B4-BE49-F238E27FC236}">
                <a16:creationId xmlns:a16="http://schemas.microsoft.com/office/drawing/2014/main" id="{E8C2B2C3-5371-CA12-20A8-E81F23B114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sp>
        <p:nvSpPr>
          <p:cNvPr id="10" name="Title 1">
            <a:extLst>
              <a:ext uri="{FF2B5EF4-FFF2-40B4-BE49-F238E27FC236}">
                <a16:creationId xmlns:a16="http://schemas.microsoft.com/office/drawing/2014/main" id="{2A14A364-27BB-A3F1-5082-E290F219C5D0}"/>
              </a:ext>
            </a:extLst>
          </p:cNvPr>
          <p:cNvSpPr>
            <a:spLocks noGrp="1"/>
          </p:cNvSpPr>
          <p:nvPr>
            <p:ph type="ctrTitle"/>
          </p:nvPr>
        </p:nvSpPr>
        <p:spPr>
          <a:xfrm>
            <a:off x="1721201" y="2412460"/>
            <a:ext cx="9903869" cy="1758055"/>
          </a:xfrm>
        </p:spPr>
        <p:txBody>
          <a:bodyPr anchor="b">
            <a:noAutofit/>
          </a:bodyPr>
          <a:lstStyle>
            <a:lvl1pPr algn="l">
              <a:defRPr sz="60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9DFB4D8-A0E5-1DA6-7BC9-0F0E97D1015E}"/>
              </a:ext>
            </a:extLst>
          </p:cNvPr>
          <p:cNvSpPr>
            <a:spLocks noGrp="1"/>
          </p:cNvSpPr>
          <p:nvPr>
            <p:ph type="subTitle" idx="1"/>
          </p:nvPr>
        </p:nvSpPr>
        <p:spPr>
          <a:xfrm>
            <a:off x="1721200" y="4223759"/>
            <a:ext cx="9903869" cy="457200"/>
          </a:xfrm>
        </p:spPr>
        <p:txBody>
          <a:bodyPr>
            <a:noAutofit/>
          </a:bodyPr>
          <a:lstStyle>
            <a:lvl1pPr marL="0" indent="0" algn="l">
              <a:buNone/>
              <a:defRPr sz="3000" b="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 name="Picture 1" descr="A black background with white text&#10;&#10;AI-generated content may be incorrect.">
            <a:extLst>
              <a:ext uri="{FF2B5EF4-FFF2-40B4-BE49-F238E27FC236}">
                <a16:creationId xmlns:a16="http://schemas.microsoft.com/office/drawing/2014/main" id="{78988336-BA0C-9531-9EE9-7F641BA65C10}"/>
              </a:ext>
            </a:extLst>
          </p:cNvPr>
          <p:cNvPicPr>
            <a:picLocks noChangeAspect="1"/>
          </p:cNvPicPr>
          <p:nvPr userDrawn="1"/>
        </p:nvPicPr>
        <p:blipFill>
          <a:blip r:embed="rId4">
            <a:extLst>
              <a:ext uri="{28A0092B-C50C-407E-A947-70E740481C1C}">
                <a14:useLocalDpi xmlns:a14="http://schemas.microsoft.com/office/drawing/2010/main" val="0"/>
              </a:ext>
            </a:extLst>
          </a:blip>
          <a:srcRect t="31331" b="39738"/>
          <a:stretch>
            <a:fillRect/>
          </a:stretch>
        </p:blipFill>
        <p:spPr>
          <a:xfrm>
            <a:off x="3385952" y="605642"/>
            <a:ext cx="5420096" cy="1568093"/>
          </a:xfrm>
          <a:prstGeom prst="rect">
            <a:avLst/>
          </a:prstGeom>
        </p:spPr>
      </p:pic>
      <p:pic>
        <p:nvPicPr>
          <p:cNvPr id="3" name="Picture 2">
            <a:extLst>
              <a:ext uri="{FF2B5EF4-FFF2-40B4-BE49-F238E27FC236}">
                <a16:creationId xmlns:a16="http://schemas.microsoft.com/office/drawing/2014/main" id="{E0635B33-D2FD-247A-6DBF-A7C6FFA6EB2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4076975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P Logo">
    <p:spTree>
      <p:nvGrpSpPr>
        <p:cNvPr id="1" name=""/>
        <p:cNvGrpSpPr/>
        <p:nvPr/>
      </p:nvGrpSpPr>
      <p:grpSpPr>
        <a:xfrm>
          <a:off x="0" y="0"/>
          <a:ext cx="0" cy="0"/>
          <a:chOff x="0" y="0"/>
          <a:chExt cx="0" cy="0"/>
        </a:xfrm>
      </p:grpSpPr>
      <p:pic>
        <p:nvPicPr>
          <p:cNvPr id="4" name="Picture 3" descr="A black background with a blue corner&#10;&#10;AI-generated content may be incorrect.">
            <a:extLst>
              <a:ext uri="{FF2B5EF4-FFF2-40B4-BE49-F238E27FC236}">
                <a16:creationId xmlns:a16="http://schemas.microsoft.com/office/drawing/2014/main" id="{AD0CEE82-0200-C42B-5BD7-628C07093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5" name="Picture 4" descr="A black background with red and blue stripes&#10;&#10;AI-generated content may be incorrect.">
            <a:extLst>
              <a:ext uri="{FF2B5EF4-FFF2-40B4-BE49-F238E27FC236}">
                <a16:creationId xmlns:a16="http://schemas.microsoft.com/office/drawing/2014/main" id="{282AFEF4-BFB2-8C43-B157-681C4CB91F58}"/>
              </a:ext>
            </a:extLst>
          </p:cNvPr>
          <p:cNvPicPr>
            <a:picLocks noChangeAspect="1"/>
          </p:cNvPicPr>
          <p:nvPr userDrawn="1"/>
        </p:nvPicPr>
        <p:blipFill>
          <a:blip r:embed="rId3">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sp>
        <p:nvSpPr>
          <p:cNvPr id="3" name="Freeform 4">
            <a:extLst>
              <a:ext uri="{FF2B5EF4-FFF2-40B4-BE49-F238E27FC236}">
                <a16:creationId xmlns:a16="http://schemas.microsoft.com/office/drawing/2014/main" id="{90D10616-C435-6420-2E95-35E29720FC93}"/>
              </a:ext>
            </a:extLst>
          </p:cNvPr>
          <p:cNvSpPr/>
          <p:nvPr userDrawn="1"/>
        </p:nvSpPr>
        <p:spPr>
          <a:xfrm>
            <a:off x="1518329" y="1644171"/>
            <a:ext cx="10682265" cy="3569657"/>
          </a:xfrm>
          <a:custGeom>
            <a:avLst/>
            <a:gdLst/>
            <a:ahLst/>
            <a:cxnLst/>
            <a:rect l="l" t="t" r="r" b="b"/>
            <a:pathLst>
              <a:path w="13791842" h="4608774">
                <a:moveTo>
                  <a:pt x="0" y="0"/>
                </a:moveTo>
                <a:lnTo>
                  <a:pt x="13791842" y="0"/>
                </a:lnTo>
                <a:lnTo>
                  <a:pt x="13791842" y="4608773"/>
                </a:lnTo>
                <a:lnTo>
                  <a:pt x="0" y="4608773"/>
                </a:lnTo>
                <a:lnTo>
                  <a:pt x="0" y="0"/>
                </a:lnTo>
                <a:close/>
              </a:path>
            </a:pathLst>
          </a:custGeom>
          <a:blipFill>
            <a:blip r:embed="rId4"/>
            <a:stretch>
              <a:fillRect/>
            </a:stretch>
          </a:blipFill>
        </p:spPr>
        <p:txBody>
          <a:bodyPr/>
          <a:lstStyle/>
          <a:p>
            <a:endParaRPr lang="en-US"/>
          </a:p>
        </p:txBody>
      </p:sp>
      <p:pic>
        <p:nvPicPr>
          <p:cNvPr id="7" name="Picture 6" descr="A blue and yellow logo&#10;&#10;AI-generated content may be incorrect.">
            <a:extLst>
              <a:ext uri="{FF2B5EF4-FFF2-40B4-BE49-F238E27FC236}">
                <a16:creationId xmlns:a16="http://schemas.microsoft.com/office/drawing/2014/main" id="{BE632C6C-B869-324B-3484-1AD1C94D169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0984" y="6136532"/>
            <a:ext cx="1371600" cy="372647"/>
          </a:xfrm>
          <a:prstGeom prst="rect">
            <a:avLst/>
          </a:prstGeom>
        </p:spPr>
      </p:pic>
    </p:spTree>
    <p:extLst>
      <p:ext uri="{BB962C8B-B14F-4D97-AF65-F5344CB8AC3E}">
        <p14:creationId xmlns:p14="http://schemas.microsoft.com/office/powerpoint/2010/main" val="2924072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tion Framewo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E05CB5-BC84-DAC8-42C2-9DB5F0DE9461}"/>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bg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5" name="Picture 4" descr="A black background with red and blue stripes&#10;&#10;AI-generated content may be incorrect.">
            <a:extLst>
              <a:ext uri="{FF2B5EF4-FFF2-40B4-BE49-F238E27FC236}">
                <a16:creationId xmlns:a16="http://schemas.microsoft.com/office/drawing/2014/main" id="{282AFEF4-BFB2-8C43-B157-681C4CB91F58}"/>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sp>
        <p:nvSpPr>
          <p:cNvPr id="8" name="TextBox 7">
            <a:extLst>
              <a:ext uri="{FF2B5EF4-FFF2-40B4-BE49-F238E27FC236}">
                <a16:creationId xmlns:a16="http://schemas.microsoft.com/office/drawing/2014/main" id="{8F6C7F4D-1ACA-27CA-1ED5-37E78705AFA4}"/>
              </a:ext>
            </a:extLst>
          </p:cNvPr>
          <p:cNvSpPr txBox="1"/>
          <p:nvPr userDrawn="1"/>
        </p:nvSpPr>
        <p:spPr>
          <a:xfrm>
            <a:off x="832530" y="315326"/>
            <a:ext cx="10752370" cy="769441"/>
          </a:xfrm>
          <a:prstGeom prst="rect">
            <a:avLst/>
          </a:prstGeom>
          <a:noFill/>
        </p:spPr>
        <p:txBody>
          <a:bodyPr wrap="square">
            <a:spAutoFit/>
          </a:bodyPr>
          <a:lstStyle/>
          <a:p>
            <a:pPr algn="ctr"/>
            <a:r>
              <a:rPr lang="en-US" sz="4400" b="1" dirty="0">
                <a:solidFill>
                  <a:schemeClr val="bg1"/>
                </a:solidFill>
              </a:rPr>
              <a:t>An Action Framework for Public Education</a:t>
            </a:r>
          </a:p>
        </p:txBody>
      </p:sp>
      <p:sp>
        <p:nvSpPr>
          <p:cNvPr id="9" name="TextBox 8">
            <a:extLst>
              <a:ext uri="{FF2B5EF4-FFF2-40B4-BE49-F238E27FC236}">
                <a16:creationId xmlns:a16="http://schemas.microsoft.com/office/drawing/2014/main" id="{BE8BA248-092A-1DAE-DC7F-A34C8E3100E7}"/>
              </a:ext>
            </a:extLst>
          </p:cNvPr>
          <p:cNvSpPr txBox="1"/>
          <p:nvPr userDrawn="1"/>
        </p:nvSpPr>
        <p:spPr>
          <a:xfrm>
            <a:off x="832529" y="1400093"/>
            <a:ext cx="1916787" cy="523220"/>
          </a:xfrm>
          <a:prstGeom prst="rect">
            <a:avLst/>
          </a:prstGeom>
          <a:solidFill>
            <a:schemeClr val="tx2"/>
          </a:solidFill>
        </p:spPr>
        <p:txBody>
          <a:bodyPr wrap="square">
            <a:spAutoFit/>
          </a:bodyPr>
          <a:lstStyle/>
          <a:p>
            <a:pPr algn="ctr"/>
            <a:r>
              <a:rPr lang="en-US" sz="2800" b="1" dirty="0">
                <a:solidFill>
                  <a:schemeClr val="bg1"/>
                </a:solidFill>
              </a:rPr>
              <a:t>Principle 1</a:t>
            </a:r>
          </a:p>
        </p:txBody>
      </p:sp>
      <p:sp>
        <p:nvSpPr>
          <p:cNvPr id="10" name="TextBox 9">
            <a:extLst>
              <a:ext uri="{FF2B5EF4-FFF2-40B4-BE49-F238E27FC236}">
                <a16:creationId xmlns:a16="http://schemas.microsoft.com/office/drawing/2014/main" id="{347E3A43-B80A-2C06-B00D-F4DCAE587564}"/>
              </a:ext>
            </a:extLst>
          </p:cNvPr>
          <p:cNvSpPr txBox="1"/>
          <p:nvPr userDrawn="1"/>
        </p:nvSpPr>
        <p:spPr>
          <a:xfrm>
            <a:off x="832528" y="2280400"/>
            <a:ext cx="1916787" cy="523220"/>
          </a:xfrm>
          <a:prstGeom prst="rect">
            <a:avLst/>
          </a:prstGeom>
          <a:solidFill>
            <a:schemeClr val="tx2"/>
          </a:solidFill>
        </p:spPr>
        <p:txBody>
          <a:bodyPr wrap="square">
            <a:spAutoFit/>
          </a:bodyPr>
          <a:lstStyle/>
          <a:p>
            <a:pPr algn="ctr"/>
            <a:r>
              <a:rPr lang="en-US" sz="2800" b="1" dirty="0">
                <a:solidFill>
                  <a:schemeClr val="bg1"/>
                </a:solidFill>
              </a:rPr>
              <a:t>Principle 2</a:t>
            </a:r>
          </a:p>
        </p:txBody>
      </p:sp>
      <p:sp>
        <p:nvSpPr>
          <p:cNvPr id="11" name="TextBox 10">
            <a:extLst>
              <a:ext uri="{FF2B5EF4-FFF2-40B4-BE49-F238E27FC236}">
                <a16:creationId xmlns:a16="http://schemas.microsoft.com/office/drawing/2014/main" id="{E208F9C3-AF51-5D29-61E6-76A57A644F66}"/>
              </a:ext>
            </a:extLst>
          </p:cNvPr>
          <p:cNvSpPr txBox="1"/>
          <p:nvPr userDrawn="1"/>
        </p:nvSpPr>
        <p:spPr>
          <a:xfrm>
            <a:off x="832527" y="3176096"/>
            <a:ext cx="1916787" cy="523220"/>
          </a:xfrm>
          <a:prstGeom prst="rect">
            <a:avLst/>
          </a:prstGeom>
          <a:solidFill>
            <a:schemeClr val="tx2"/>
          </a:solidFill>
        </p:spPr>
        <p:txBody>
          <a:bodyPr wrap="square">
            <a:spAutoFit/>
          </a:bodyPr>
          <a:lstStyle/>
          <a:p>
            <a:pPr algn="ctr"/>
            <a:r>
              <a:rPr lang="en-US" sz="2800" b="1" dirty="0">
                <a:solidFill>
                  <a:schemeClr val="bg1"/>
                </a:solidFill>
              </a:rPr>
              <a:t>Principle 3</a:t>
            </a:r>
          </a:p>
        </p:txBody>
      </p:sp>
      <p:sp>
        <p:nvSpPr>
          <p:cNvPr id="12" name="TextBox 11">
            <a:extLst>
              <a:ext uri="{FF2B5EF4-FFF2-40B4-BE49-F238E27FC236}">
                <a16:creationId xmlns:a16="http://schemas.microsoft.com/office/drawing/2014/main" id="{58941978-C596-1CB1-5012-90260493633D}"/>
              </a:ext>
            </a:extLst>
          </p:cNvPr>
          <p:cNvSpPr txBox="1"/>
          <p:nvPr userDrawn="1"/>
        </p:nvSpPr>
        <p:spPr>
          <a:xfrm>
            <a:off x="832526" y="4056403"/>
            <a:ext cx="1916787" cy="523220"/>
          </a:xfrm>
          <a:prstGeom prst="rect">
            <a:avLst/>
          </a:prstGeom>
          <a:solidFill>
            <a:schemeClr val="tx2"/>
          </a:solidFill>
        </p:spPr>
        <p:txBody>
          <a:bodyPr wrap="square">
            <a:spAutoFit/>
          </a:bodyPr>
          <a:lstStyle/>
          <a:p>
            <a:pPr algn="ctr"/>
            <a:r>
              <a:rPr lang="en-US" sz="2800" b="1" dirty="0">
                <a:solidFill>
                  <a:schemeClr val="bg1"/>
                </a:solidFill>
              </a:rPr>
              <a:t>Principle 4</a:t>
            </a:r>
          </a:p>
        </p:txBody>
      </p:sp>
      <p:sp>
        <p:nvSpPr>
          <p:cNvPr id="13" name="TextBox 12">
            <a:extLst>
              <a:ext uri="{FF2B5EF4-FFF2-40B4-BE49-F238E27FC236}">
                <a16:creationId xmlns:a16="http://schemas.microsoft.com/office/drawing/2014/main" id="{74F4A62F-BF15-7B17-CF71-232FF1E6B14E}"/>
              </a:ext>
            </a:extLst>
          </p:cNvPr>
          <p:cNvSpPr txBox="1"/>
          <p:nvPr userDrawn="1"/>
        </p:nvSpPr>
        <p:spPr>
          <a:xfrm>
            <a:off x="832525" y="4936710"/>
            <a:ext cx="1916787" cy="523220"/>
          </a:xfrm>
          <a:prstGeom prst="rect">
            <a:avLst/>
          </a:prstGeom>
          <a:solidFill>
            <a:schemeClr val="tx2"/>
          </a:solidFill>
        </p:spPr>
        <p:txBody>
          <a:bodyPr wrap="square">
            <a:spAutoFit/>
          </a:bodyPr>
          <a:lstStyle/>
          <a:p>
            <a:pPr algn="ctr"/>
            <a:r>
              <a:rPr lang="en-US" sz="2800" b="1" dirty="0">
                <a:solidFill>
                  <a:schemeClr val="bg1"/>
                </a:solidFill>
              </a:rPr>
              <a:t>Principle 5</a:t>
            </a:r>
          </a:p>
        </p:txBody>
      </p:sp>
      <p:sp>
        <p:nvSpPr>
          <p:cNvPr id="14" name="TextBox 13">
            <a:extLst>
              <a:ext uri="{FF2B5EF4-FFF2-40B4-BE49-F238E27FC236}">
                <a16:creationId xmlns:a16="http://schemas.microsoft.com/office/drawing/2014/main" id="{5A00CC71-6FA2-AF39-3E73-733034CFF6E4}"/>
              </a:ext>
            </a:extLst>
          </p:cNvPr>
          <p:cNvSpPr txBox="1"/>
          <p:nvPr userDrawn="1"/>
        </p:nvSpPr>
        <p:spPr>
          <a:xfrm>
            <a:off x="2996609" y="1400093"/>
            <a:ext cx="8588291" cy="523220"/>
          </a:xfrm>
          <a:prstGeom prst="rect">
            <a:avLst/>
          </a:prstGeom>
          <a:noFill/>
        </p:spPr>
        <p:txBody>
          <a:bodyPr wrap="square">
            <a:spAutoFit/>
          </a:bodyPr>
          <a:lstStyle/>
          <a:p>
            <a:pPr algn="l"/>
            <a:r>
              <a:rPr lang="en-US" sz="2800" b="1" dirty="0">
                <a:solidFill>
                  <a:schemeClr val="bg1"/>
                </a:solidFill>
              </a:rPr>
              <a:t>Prioritize Student-Centered Learning</a:t>
            </a:r>
          </a:p>
        </p:txBody>
      </p:sp>
      <p:sp>
        <p:nvSpPr>
          <p:cNvPr id="15" name="TextBox 14">
            <a:extLst>
              <a:ext uri="{FF2B5EF4-FFF2-40B4-BE49-F238E27FC236}">
                <a16:creationId xmlns:a16="http://schemas.microsoft.com/office/drawing/2014/main" id="{BD9CDF1C-EDBD-1298-DFFE-A97D88977C76}"/>
              </a:ext>
            </a:extLst>
          </p:cNvPr>
          <p:cNvSpPr txBox="1"/>
          <p:nvPr userDrawn="1"/>
        </p:nvSpPr>
        <p:spPr>
          <a:xfrm>
            <a:off x="2996608" y="2270135"/>
            <a:ext cx="8588291" cy="523220"/>
          </a:xfrm>
          <a:prstGeom prst="rect">
            <a:avLst/>
          </a:prstGeom>
          <a:noFill/>
        </p:spPr>
        <p:txBody>
          <a:bodyPr wrap="square">
            <a:spAutoFit/>
          </a:bodyPr>
          <a:lstStyle/>
          <a:p>
            <a:pPr algn="l"/>
            <a:r>
              <a:rPr lang="en-US" sz="2800" b="1" dirty="0">
                <a:solidFill>
                  <a:schemeClr val="bg1"/>
                </a:solidFill>
              </a:rPr>
              <a:t>The New Basics: Real Skills for Real Life</a:t>
            </a:r>
          </a:p>
        </p:txBody>
      </p:sp>
      <p:sp>
        <p:nvSpPr>
          <p:cNvPr id="16" name="TextBox 15">
            <a:extLst>
              <a:ext uri="{FF2B5EF4-FFF2-40B4-BE49-F238E27FC236}">
                <a16:creationId xmlns:a16="http://schemas.microsoft.com/office/drawing/2014/main" id="{2BB7342B-CA73-6668-1309-2DE4FFDDBEB2}"/>
              </a:ext>
            </a:extLst>
          </p:cNvPr>
          <p:cNvSpPr txBox="1"/>
          <p:nvPr userDrawn="1"/>
        </p:nvSpPr>
        <p:spPr>
          <a:xfrm>
            <a:off x="2996608" y="3176096"/>
            <a:ext cx="8588291" cy="523220"/>
          </a:xfrm>
          <a:prstGeom prst="rect">
            <a:avLst/>
          </a:prstGeom>
          <a:noFill/>
        </p:spPr>
        <p:txBody>
          <a:bodyPr wrap="square">
            <a:spAutoFit/>
          </a:bodyPr>
          <a:lstStyle/>
          <a:p>
            <a:pPr algn="l"/>
            <a:r>
              <a:rPr lang="en-US" sz="2800" b="1" dirty="0">
                <a:solidFill>
                  <a:schemeClr val="bg1"/>
                </a:solidFill>
              </a:rPr>
              <a:t>Attract, Hire, Retain, and Reward the Best People</a:t>
            </a:r>
          </a:p>
        </p:txBody>
      </p:sp>
      <p:sp>
        <p:nvSpPr>
          <p:cNvPr id="17" name="TextBox 16">
            <a:extLst>
              <a:ext uri="{FF2B5EF4-FFF2-40B4-BE49-F238E27FC236}">
                <a16:creationId xmlns:a16="http://schemas.microsoft.com/office/drawing/2014/main" id="{CF27641E-AD6C-6FCB-111F-0A8DEC2340B0}"/>
              </a:ext>
            </a:extLst>
          </p:cNvPr>
          <p:cNvSpPr txBox="1"/>
          <p:nvPr userDrawn="1"/>
        </p:nvSpPr>
        <p:spPr>
          <a:xfrm>
            <a:off x="2990059" y="3840959"/>
            <a:ext cx="8588291" cy="954107"/>
          </a:xfrm>
          <a:prstGeom prst="rect">
            <a:avLst/>
          </a:prstGeom>
          <a:noFill/>
        </p:spPr>
        <p:txBody>
          <a:bodyPr wrap="square">
            <a:spAutoFit/>
          </a:bodyPr>
          <a:lstStyle/>
          <a:p>
            <a:pPr algn="l"/>
            <a:r>
              <a:rPr lang="en-US" sz="2800" b="1" dirty="0">
                <a:solidFill>
                  <a:schemeClr val="bg1"/>
                </a:solidFill>
              </a:rPr>
              <a:t>Build Highly Engaged Family, Community, and Business Partnerships</a:t>
            </a:r>
          </a:p>
        </p:txBody>
      </p:sp>
      <p:sp>
        <p:nvSpPr>
          <p:cNvPr id="18" name="TextBox 17">
            <a:extLst>
              <a:ext uri="{FF2B5EF4-FFF2-40B4-BE49-F238E27FC236}">
                <a16:creationId xmlns:a16="http://schemas.microsoft.com/office/drawing/2014/main" id="{54010142-EB10-22E1-FBC7-452DDEC06FE7}"/>
              </a:ext>
            </a:extLst>
          </p:cNvPr>
          <p:cNvSpPr txBox="1"/>
          <p:nvPr userDrawn="1"/>
        </p:nvSpPr>
        <p:spPr>
          <a:xfrm>
            <a:off x="2996608" y="4936710"/>
            <a:ext cx="8588291" cy="523220"/>
          </a:xfrm>
          <a:prstGeom prst="rect">
            <a:avLst/>
          </a:prstGeom>
          <a:noFill/>
        </p:spPr>
        <p:txBody>
          <a:bodyPr wrap="square">
            <a:spAutoFit/>
          </a:bodyPr>
          <a:lstStyle/>
          <a:p>
            <a:pPr algn="l"/>
            <a:r>
              <a:rPr lang="en-US" sz="2800" b="1" dirty="0">
                <a:solidFill>
                  <a:schemeClr val="bg1"/>
                </a:solidFill>
              </a:rPr>
              <a:t>Measure What Matters</a:t>
            </a:r>
          </a:p>
        </p:txBody>
      </p:sp>
      <p:pic>
        <p:nvPicPr>
          <p:cNvPr id="20" name="Picture 19" descr="A black and white logo&#10;&#10;AI-generated content may be incorrect.">
            <a:extLst>
              <a:ext uri="{FF2B5EF4-FFF2-40B4-BE49-F238E27FC236}">
                <a16:creationId xmlns:a16="http://schemas.microsoft.com/office/drawing/2014/main" id="{A6DB0D0E-C076-9A08-0D27-DA4381B3DB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1258" y="5770345"/>
            <a:ext cx="2736360" cy="914400"/>
          </a:xfrm>
          <a:prstGeom prst="rect">
            <a:avLst/>
          </a:prstGeom>
        </p:spPr>
      </p:pic>
    </p:spTree>
    <p:extLst>
      <p:ext uri="{BB962C8B-B14F-4D97-AF65-F5344CB8AC3E}">
        <p14:creationId xmlns:p14="http://schemas.microsoft.com/office/powerpoint/2010/main" val="3560634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P Framework White">
    <p:spTree>
      <p:nvGrpSpPr>
        <p:cNvPr id="1" name=""/>
        <p:cNvGrpSpPr/>
        <p:nvPr/>
      </p:nvGrpSpPr>
      <p:grpSpPr>
        <a:xfrm>
          <a:off x="0" y="0"/>
          <a:ext cx="0" cy="0"/>
          <a:chOff x="0" y="0"/>
          <a:chExt cx="0" cy="0"/>
        </a:xfrm>
      </p:grpSpPr>
      <p:pic>
        <p:nvPicPr>
          <p:cNvPr id="4" name="Picture 3" descr="A black background with a blue corner&#10;&#10;AI-generated content may be incorrect.">
            <a:extLst>
              <a:ext uri="{FF2B5EF4-FFF2-40B4-BE49-F238E27FC236}">
                <a16:creationId xmlns:a16="http://schemas.microsoft.com/office/drawing/2014/main" id="{AD0CEE82-0200-C42B-5BD7-628C07093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sp>
        <p:nvSpPr>
          <p:cNvPr id="7" name="Freeform 5">
            <a:extLst>
              <a:ext uri="{FF2B5EF4-FFF2-40B4-BE49-F238E27FC236}">
                <a16:creationId xmlns:a16="http://schemas.microsoft.com/office/drawing/2014/main" id="{8B076DF1-195C-B41E-4719-A46D82A86DAB}"/>
              </a:ext>
            </a:extLst>
          </p:cNvPr>
          <p:cNvSpPr/>
          <p:nvPr userDrawn="1"/>
        </p:nvSpPr>
        <p:spPr>
          <a:xfrm>
            <a:off x="2309616" y="2123711"/>
            <a:ext cx="2847643" cy="3698237"/>
          </a:xfrm>
          <a:custGeom>
            <a:avLst/>
            <a:gdLst/>
            <a:ahLst/>
            <a:cxnLst/>
            <a:rect l="l" t="t" r="r" b="b"/>
            <a:pathLst>
              <a:path w="4930101" h="6402728">
                <a:moveTo>
                  <a:pt x="0" y="0"/>
                </a:moveTo>
                <a:lnTo>
                  <a:pt x="4930101" y="0"/>
                </a:lnTo>
                <a:lnTo>
                  <a:pt x="4930101" y="6402728"/>
                </a:lnTo>
                <a:lnTo>
                  <a:pt x="0" y="6402728"/>
                </a:lnTo>
                <a:lnTo>
                  <a:pt x="0" y="0"/>
                </a:lnTo>
                <a:close/>
              </a:path>
            </a:pathLst>
          </a:custGeom>
          <a:blipFill>
            <a:blip r:embed="rId3"/>
            <a:stretch>
              <a:fillRect/>
            </a:stretch>
          </a:blipFill>
          <a:ln w="9525" cap="sq">
            <a:solidFill>
              <a:srgbClr val="0B2A4A"/>
            </a:solidFill>
            <a:prstDash val="solid"/>
            <a:miter/>
          </a:ln>
        </p:spPr>
        <p:txBody>
          <a:bodyPr/>
          <a:lstStyle/>
          <a:p>
            <a:endParaRPr lang="en-US"/>
          </a:p>
        </p:txBody>
      </p:sp>
      <p:sp>
        <p:nvSpPr>
          <p:cNvPr id="8" name="Freeform 6">
            <a:extLst>
              <a:ext uri="{FF2B5EF4-FFF2-40B4-BE49-F238E27FC236}">
                <a16:creationId xmlns:a16="http://schemas.microsoft.com/office/drawing/2014/main" id="{301BD367-8F26-5F1E-306B-95C9C91FEA50}"/>
              </a:ext>
            </a:extLst>
          </p:cNvPr>
          <p:cNvSpPr/>
          <p:nvPr userDrawn="1"/>
        </p:nvSpPr>
        <p:spPr>
          <a:xfrm rot="740795">
            <a:off x="5122838" y="2700731"/>
            <a:ext cx="2246012" cy="2922741"/>
          </a:xfrm>
          <a:custGeom>
            <a:avLst/>
            <a:gdLst/>
            <a:ahLst/>
            <a:cxnLst/>
            <a:rect l="l" t="t" r="r" b="b"/>
            <a:pathLst>
              <a:path w="3824936" h="4977400">
                <a:moveTo>
                  <a:pt x="0" y="0"/>
                </a:moveTo>
                <a:lnTo>
                  <a:pt x="3824936" y="0"/>
                </a:lnTo>
                <a:lnTo>
                  <a:pt x="3824936" y="4977401"/>
                </a:lnTo>
                <a:lnTo>
                  <a:pt x="0" y="4977401"/>
                </a:lnTo>
                <a:lnTo>
                  <a:pt x="0" y="0"/>
                </a:lnTo>
                <a:close/>
              </a:path>
            </a:pathLst>
          </a:custGeom>
          <a:blipFill>
            <a:blip r:embed="rId4"/>
            <a:stretch>
              <a:fillRect/>
            </a:stretch>
          </a:blipFill>
          <a:ln w="9525" cap="sq">
            <a:solidFill>
              <a:srgbClr val="0B2A4A"/>
            </a:solidFill>
            <a:prstDash val="solid"/>
            <a:miter/>
          </a:ln>
        </p:spPr>
        <p:txBody>
          <a:bodyPr/>
          <a:lstStyle/>
          <a:p>
            <a:endParaRPr lang="en-US"/>
          </a:p>
        </p:txBody>
      </p:sp>
      <p:sp>
        <p:nvSpPr>
          <p:cNvPr id="9" name="Freeform 7">
            <a:extLst>
              <a:ext uri="{FF2B5EF4-FFF2-40B4-BE49-F238E27FC236}">
                <a16:creationId xmlns:a16="http://schemas.microsoft.com/office/drawing/2014/main" id="{F36560FD-E378-07C7-1B17-5E81153A5312}"/>
              </a:ext>
            </a:extLst>
          </p:cNvPr>
          <p:cNvSpPr/>
          <p:nvPr userDrawn="1"/>
        </p:nvSpPr>
        <p:spPr>
          <a:xfrm>
            <a:off x="9043576" y="3794114"/>
            <a:ext cx="3000198" cy="3000198"/>
          </a:xfrm>
          <a:custGeom>
            <a:avLst/>
            <a:gdLst/>
            <a:ahLst/>
            <a:cxnLst/>
            <a:rect l="l" t="t" r="r" b="b"/>
            <a:pathLst>
              <a:path w="4004884" h="4004884">
                <a:moveTo>
                  <a:pt x="0" y="0"/>
                </a:moveTo>
                <a:lnTo>
                  <a:pt x="4004885" y="0"/>
                </a:lnTo>
                <a:lnTo>
                  <a:pt x="4004885" y="4004884"/>
                </a:lnTo>
                <a:lnTo>
                  <a:pt x="0" y="4004884"/>
                </a:lnTo>
                <a:lnTo>
                  <a:pt x="0" y="0"/>
                </a:lnTo>
                <a:close/>
              </a:path>
            </a:pathLst>
          </a:custGeom>
          <a:blipFill>
            <a:blip r:embed="rId5"/>
            <a:stretch>
              <a:fillRect/>
            </a:stretch>
          </a:blipFill>
        </p:spPr>
        <p:txBody>
          <a:bodyPr/>
          <a:lstStyle/>
          <a:p>
            <a:endParaRPr lang="en-US"/>
          </a:p>
        </p:txBody>
      </p:sp>
      <p:sp>
        <p:nvSpPr>
          <p:cNvPr id="10" name="Freeform 8">
            <a:extLst>
              <a:ext uri="{FF2B5EF4-FFF2-40B4-BE49-F238E27FC236}">
                <a16:creationId xmlns:a16="http://schemas.microsoft.com/office/drawing/2014/main" id="{B288CC17-F6C2-D6C0-6291-215DE27DE96A}"/>
              </a:ext>
            </a:extLst>
          </p:cNvPr>
          <p:cNvSpPr/>
          <p:nvPr userDrawn="1"/>
        </p:nvSpPr>
        <p:spPr>
          <a:xfrm>
            <a:off x="9893307" y="2951792"/>
            <a:ext cx="1300735" cy="954415"/>
          </a:xfrm>
          <a:custGeom>
            <a:avLst/>
            <a:gdLst/>
            <a:ahLst/>
            <a:cxnLst/>
            <a:rect l="l" t="t" r="r" b="b"/>
            <a:pathLst>
              <a:path w="1962155" h="1439732">
                <a:moveTo>
                  <a:pt x="0" y="0"/>
                </a:moveTo>
                <a:lnTo>
                  <a:pt x="1962156" y="0"/>
                </a:lnTo>
                <a:lnTo>
                  <a:pt x="1962156" y="1439731"/>
                </a:lnTo>
                <a:lnTo>
                  <a:pt x="0" y="143973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6AC91A2F-E83E-C27F-BA39-51DD7003B4A7}"/>
              </a:ext>
            </a:extLst>
          </p:cNvPr>
          <p:cNvSpPr txBox="1"/>
          <p:nvPr userDrawn="1"/>
        </p:nvSpPr>
        <p:spPr>
          <a:xfrm>
            <a:off x="7561821" y="2234880"/>
            <a:ext cx="4256799" cy="630109"/>
          </a:xfrm>
          <a:prstGeom prst="rect">
            <a:avLst/>
          </a:prstGeom>
        </p:spPr>
        <p:txBody>
          <a:bodyPr wrap="square" lIns="0" tIns="0" rIns="0" bIns="0" rtlCol="0" anchor="t">
            <a:spAutoFit/>
          </a:bodyPr>
          <a:lstStyle/>
          <a:p>
            <a:pPr algn="r">
              <a:lnSpc>
                <a:spcPts val="5299"/>
              </a:lnSpc>
            </a:pPr>
            <a:r>
              <a:rPr lang="en-US" sz="3400" b="1" dirty="0">
                <a:solidFill>
                  <a:schemeClr val="accent1"/>
                </a:solidFill>
                <a:latin typeface="+mj-lt"/>
                <a:ea typeface="Gotham Heavy"/>
                <a:cs typeface="Gotham Heavy"/>
                <a:sym typeface="Gotham Heavy"/>
              </a:rPr>
              <a:t>Download the Report</a:t>
            </a:r>
          </a:p>
        </p:txBody>
      </p:sp>
      <p:sp>
        <p:nvSpPr>
          <p:cNvPr id="14" name="TextBox 13">
            <a:extLst>
              <a:ext uri="{FF2B5EF4-FFF2-40B4-BE49-F238E27FC236}">
                <a16:creationId xmlns:a16="http://schemas.microsoft.com/office/drawing/2014/main" id="{2E0D881F-AFD2-AB06-B10D-A1E48156C65C}"/>
              </a:ext>
            </a:extLst>
          </p:cNvPr>
          <p:cNvSpPr txBox="1"/>
          <p:nvPr userDrawn="1"/>
        </p:nvSpPr>
        <p:spPr>
          <a:xfrm>
            <a:off x="4381142" y="315326"/>
            <a:ext cx="7203757" cy="1569660"/>
          </a:xfrm>
          <a:prstGeom prst="rect">
            <a:avLst/>
          </a:prstGeom>
          <a:noFill/>
        </p:spPr>
        <p:txBody>
          <a:bodyPr wrap="square">
            <a:spAutoFit/>
          </a:bodyPr>
          <a:lstStyle/>
          <a:p>
            <a:pPr algn="ctr"/>
            <a:r>
              <a:rPr lang="en-US" sz="4800" b="1" dirty="0">
                <a:solidFill>
                  <a:schemeClr val="tx1"/>
                </a:solidFill>
              </a:rPr>
              <a:t>An Action Framework for Public Education</a:t>
            </a:r>
          </a:p>
        </p:txBody>
      </p:sp>
      <p:pic>
        <p:nvPicPr>
          <p:cNvPr id="3" name="Picture 2">
            <a:extLst>
              <a:ext uri="{FF2B5EF4-FFF2-40B4-BE49-F238E27FC236}">
                <a16:creationId xmlns:a16="http://schemas.microsoft.com/office/drawing/2014/main" id="{C1A17D5C-A359-B51D-0819-2DA827824FE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674063" y="5911250"/>
            <a:ext cx="2052269" cy="685799"/>
          </a:xfrm>
          <a:prstGeom prst="rect">
            <a:avLst/>
          </a:prstGeom>
        </p:spPr>
      </p:pic>
    </p:spTree>
    <p:extLst>
      <p:ext uri="{BB962C8B-B14F-4D97-AF65-F5344CB8AC3E}">
        <p14:creationId xmlns:p14="http://schemas.microsoft.com/office/powerpoint/2010/main" val="1624424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EP Framewo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E05CB5-BC84-DAC8-42C2-9DB5F0DE9461}"/>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bg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5" name="Picture 4" descr="A black background with red and blue stripes&#10;&#10;AI-generated content may be incorrect.">
            <a:extLst>
              <a:ext uri="{FF2B5EF4-FFF2-40B4-BE49-F238E27FC236}">
                <a16:creationId xmlns:a16="http://schemas.microsoft.com/office/drawing/2014/main" id="{282AFEF4-BFB2-8C43-B157-681C4CB91F58}"/>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pic>
        <p:nvPicPr>
          <p:cNvPr id="3" name="Picture 2" descr="A black and white logo&#10;&#10;AI-generated content may be incorrect.">
            <a:extLst>
              <a:ext uri="{FF2B5EF4-FFF2-40B4-BE49-F238E27FC236}">
                <a16:creationId xmlns:a16="http://schemas.microsoft.com/office/drawing/2014/main" id="{96E40275-C96D-4254-4C19-194BA6BC1D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063" y="5911250"/>
            <a:ext cx="2052269" cy="685800"/>
          </a:xfrm>
          <a:prstGeom prst="rect">
            <a:avLst/>
          </a:prstGeom>
        </p:spPr>
      </p:pic>
      <p:sp>
        <p:nvSpPr>
          <p:cNvPr id="6" name="Freeform 5">
            <a:extLst>
              <a:ext uri="{FF2B5EF4-FFF2-40B4-BE49-F238E27FC236}">
                <a16:creationId xmlns:a16="http://schemas.microsoft.com/office/drawing/2014/main" id="{7C5CC2D1-1AAE-A6BB-B0A6-7ACB0F80F60B}"/>
              </a:ext>
            </a:extLst>
          </p:cNvPr>
          <p:cNvSpPr/>
          <p:nvPr userDrawn="1"/>
        </p:nvSpPr>
        <p:spPr>
          <a:xfrm>
            <a:off x="986391" y="1909916"/>
            <a:ext cx="2847643" cy="3698237"/>
          </a:xfrm>
          <a:custGeom>
            <a:avLst/>
            <a:gdLst/>
            <a:ahLst/>
            <a:cxnLst/>
            <a:rect l="l" t="t" r="r" b="b"/>
            <a:pathLst>
              <a:path w="4930101" h="6402728">
                <a:moveTo>
                  <a:pt x="0" y="0"/>
                </a:moveTo>
                <a:lnTo>
                  <a:pt x="4930101" y="0"/>
                </a:lnTo>
                <a:lnTo>
                  <a:pt x="4930101" y="6402728"/>
                </a:lnTo>
                <a:lnTo>
                  <a:pt x="0" y="6402728"/>
                </a:lnTo>
                <a:lnTo>
                  <a:pt x="0" y="0"/>
                </a:lnTo>
                <a:close/>
              </a:path>
            </a:pathLst>
          </a:custGeom>
          <a:blipFill>
            <a:blip r:embed="rId4"/>
            <a:stretch>
              <a:fillRect/>
            </a:stretch>
          </a:blipFill>
          <a:ln w="9525" cap="sq">
            <a:solidFill>
              <a:srgbClr val="0B2A4A"/>
            </a:solidFill>
            <a:prstDash val="solid"/>
            <a:miter/>
          </a:ln>
        </p:spPr>
        <p:txBody>
          <a:bodyPr/>
          <a:lstStyle/>
          <a:p>
            <a:endParaRPr lang="en-US"/>
          </a:p>
        </p:txBody>
      </p:sp>
      <p:sp>
        <p:nvSpPr>
          <p:cNvPr id="8" name="Freeform 6">
            <a:extLst>
              <a:ext uri="{FF2B5EF4-FFF2-40B4-BE49-F238E27FC236}">
                <a16:creationId xmlns:a16="http://schemas.microsoft.com/office/drawing/2014/main" id="{CE710FCC-A6D1-B71B-980E-E5A4B5C5C103}"/>
              </a:ext>
            </a:extLst>
          </p:cNvPr>
          <p:cNvSpPr/>
          <p:nvPr userDrawn="1"/>
        </p:nvSpPr>
        <p:spPr>
          <a:xfrm rot="740795">
            <a:off x="3883409" y="1766736"/>
            <a:ext cx="2818587" cy="3667834"/>
          </a:xfrm>
          <a:custGeom>
            <a:avLst/>
            <a:gdLst/>
            <a:ahLst/>
            <a:cxnLst/>
            <a:rect l="l" t="t" r="r" b="b"/>
            <a:pathLst>
              <a:path w="3824936" h="4977400">
                <a:moveTo>
                  <a:pt x="0" y="0"/>
                </a:moveTo>
                <a:lnTo>
                  <a:pt x="3824936" y="0"/>
                </a:lnTo>
                <a:lnTo>
                  <a:pt x="3824936" y="4977401"/>
                </a:lnTo>
                <a:lnTo>
                  <a:pt x="0" y="4977401"/>
                </a:lnTo>
                <a:lnTo>
                  <a:pt x="0" y="0"/>
                </a:lnTo>
                <a:close/>
              </a:path>
            </a:pathLst>
          </a:custGeom>
          <a:blipFill>
            <a:blip r:embed="rId5"/>
            <a:stretch>
              <a:fillRect/>
            </a:stretch>
          </a:blipFill>
          <a:ln w="9525" cap="sq">
            <a:solidFill>
              <a:srgbClr val="0B2A4A"/>
            </a:solidFill>
            <a:prstDash val="solid"/>
            <a:miter/>
          </a:ln>
        </p:spPr>
        <p:txBody>
          <a:bodyPr/>
          <a:lstStyle/>
          <a:p>
            <a:endParaRPr lang="en-US"/>
          </a:p>
        </p:txBody>
      </p:sp>
      <p:sp>
        <p:nvSpPr>
          <p:cNvPr id="9" name="Freeform 7">
            <a:extLst>
              <a:ext uri="{FF2B5EF4-FFF2-40B4-BE49-F238E27FC236}">
                <a16:creationId xmlns:a16="http://schemas.microsoft.com/office/drawing/2014/main" id="{AD06109D-5E09-BC49-3492-9DC612FDFCC2}"/>
              </a:ext>
            </a:extLst>
          </p:cNvPr>
          <p:cNvSpPr/>
          <p:nvPr userDrawn="1"/>
        </p:nvSpPr>
        <p:spPr>
          <a:xfrm>
            <a:off x="7983021" y="2784444"/>
            <a:ext cx="2630963" cy="2650080"/>
          </a:xfrm>
          <a:custGeom>
            <a:avLst/>
            <a:gdLst/>
            <a:ahLst/>
            <a:cxnLst/>
            <a:rect l="l" t="t" r="r" b="b"/>
            <a:pathLst>
              <a:path w="4004884" h="4004884">
                <a:moveTo>
                  <a:pt x="0" y="0"/>
                </a:moveTo>
                <a:lnTo>
                  <a:pt x="4004885" y="0"/>
                </a:lnTo>
                <a:lnTo>
                  <a:pt x="4004885" y="4004884"/>
                </a:lnTo>
                <a:lnTo>
                  <a:pt x="0" y="4004884"/>
                </a:lnTo>
                <a:lnTo>
                  <a:pt x="0" y="0"/>
                </a:lnTo>
                <a:close/>
              </a:path>
            </a:pathLst>
          </a:custGeom>
          <a:blipFill>
            <a:blip r:embed="rId6"/>
            <a:stretch>
              <a:fillRect l="-7091" t="-6831" r="-6942" b="-6379"/>
            </a:stretch>
          </a:blipFill>
        </p:spPr>
        <p:txBody>
          <a:bodyPr/>
          <a:lstStyle/>
          <a:p>
            <a:endParaRPr lang="en-US" dirty="0"/>
          </a:p>
        </p:txBody>
      </p:sp>
      <p:sp>
        <p:nvSpPr>
          <p:cNvPr id="10" name="Freeform 8">
            <a:extLst>
              <a:ext uri="{FF2B5EF4-FFF2-40B4-BE49-F238E27FC236}">
                <a16:creationId xmlns:a16="http://schemas.microsoft.com/office/drawing/2014/main" id="{40FAABD8-AE0C-881B-C86E-01F0F6F3BB1A}"/>
              </a:ext>
            </a:extLst>
          </p:cNvPr>
          <p:cNvSpPr/>
          <p:nvPr userDrawn="1"/>
        </p:nvSpPr>
        <p:spPr>
          <a:xfrm>
            <a:off x="8794814" y="1973778"/>
            <a:ext cx="1003554" cy="736358"/>
          </a:xfrm>
          <a:custGeom>
            <a:avLst/>
            <a:gdLst/>
            <a:ahLst/>
            <a:cxnLst/>
            <a:rect l="l" t="t" r="r" b="b"/>
            <a:pathLst>
              <a:path w="1962155" h="1439732">
                <a:moveTo>
                  <a:pt x="0" y="0"/>
                </a:moveTo>
                <a:lnTo>
                  <a:pt x="1962156" y="0"/>
                </a:lnTo>
                <a:lnTo>
                  <a:pt x="1962156" y="1439731"/>
                </a:lnTo>
                <a:lnTo>
                  <a:pt x="0" y="143973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0D0F0AD3-326A-7D93-8558-3F1ADCAB215A}"/>
              </a:ext>
            </a:extLst>
          </p:cNvPr>
          <p:cNvSpPr txBox="1"/>
          <p:nvPr userDrawn="1"/>
        </p:nvSpPr>
        <p:spPr>
          <a:xfrm>
            <a:off x="7168191" y="1314673"/>
            <a:ext cx="4256799" cy="630109"/>
          </a:xfrm>
          <a:prstGeom prst="rect">
            <a:avLst/>
          </a:prstGeom>
        </p:spPr>
        <p:txBody>
          <a:bodyPr wrap="square" lIns="0" tIns="0" rIns="0" bIns="0" rtlCol="0" anchor="t">
            <a:spAutoFit/>
          </a:bodyPr>
          <a:lstStyle/>
          <a:p>
            <a:pPr algn="r">
              <a:lnSpc>
                <a:spcPts val="5299"/>
              </a:lnSpc>
            </a:pPr>
            <a:r>
              <a:rPr lang="en-US" sz="3400" b="1" dirty="0">
                <a:solidFill>
                  <a:schemeClr val="tx2"/>
                </a:solidFill>
                <a:latin typeface="+mj-lt"/>
                <a:ea typeface="Gotham Heavy"/>
                <a:cs typeface="Gotham Heavy"/>
                <a:sym typeface="Gotham Heavy"/>
              </a:rPr>
              <a:t>Download the Report</a:t>
            </a:r>
          </a:p>
        </p:txBody>
      </p:sp>
      <p:sp>
        <p:nvSpPr>
          <p:cNvPr id="12" name="TextBox 11">
            <a:extLst>
              <a:ext uri="{FF2B5EF4-FFF2-40B4-BE49-F238E27FC236}">
                <a16:creationId xmlns:a16="http://schemas.microsoft.com/office/drawing/2014/main" id="{0B875E13-07A8-5737-CA1B-BEC4CBF8C3CD}"/>
              </a:ext>
            </a:extLst>
          </p:cNvPr>
          <p:cNvSpPr txBox="1"/>
          <p:nvPr userDrawn="1"/>
        </p:nvSpPr>
        <p:spPr>
          <a:xfrm>
            <a:off x="7559746" y="5508832"/>
            <a:ext cx="3473688" cy="338554"/>
          </a:xfrm>
          <a:prstGeom prst="rect">
            <a:avLst/>
          </a:prstGeom>
          <a:noFill/>
        </p:spPr>
        <p:txBody>
          <a:bodyPr wrap="square">
            <a:spAutoFit/>
          </a:bodyPr>
          <a:lstStyle/>
          <a:p>
            <a:pPr algn="ctr"/>
            <a:r>
              <a:rPr lang="en-US" sz="1600" b="1" dirty="0">
                <a:solidFill>
                  <a:schemeClr val="bg1"/>
                </a:solidFill>
                <a:latin typeface="+mj-lt"/>
              </a:rPr>
              <a:t>aasa.org/public-ed-promise</a:t>
            </a:r>
            <a:endParaRPr lang="en-US" sz="1600" dirty="0">
              <a:solidFill>
                <a:schemeClr val="bg1"/>
              </a:solidFill>
              <a:latin typeface="+mj-lt"/>
            </a:endParaRPr>
          </a:p>
        </p:txBody>
      </p:sp>
      <p:sp>
        <p:nvSpPr>
          <p:cNvPr id="13" name="TextBox 12">
            <a:extLst>
              <a:ext uri="{FF2B5EF4-FFF2-40B4-BE49-F238E27FC236}">
                <a16:creationId xmlns:a16="http://schemas.microsoft.com/office/drawing/2014/main" id="{929220FB-A7DB-9389-1443-269010E2A5CD}"/>
              </a:ext>
            </a:extLst>
          </p:cNvPr>
          <p:cNvSpPr txBox="1"/>
          <p:nvPr userDrawn="1"/>
        </p:nvSpPr>
        <p:spPr>
          <a:xfrm>
            <a:off x="265008" y="373714"/>
            <a:ext cx="11675361" cy="830997"/>
          </a:xfrm>
          <a:prstGeom prst="rect">
            <a:avLst/>
          </a:prstGeom>
          <a:noFill/>
        </p:spPr>
        <p:txBody>
          <a:bodyPr wrap="square">
            <a:spAutoFit/>
          </a:bodyPr>
          <a:lstStyle/>
          <a:p>
            <a:pPr algn="ctr"/>
            <a:r>
              <a:rPr lang="en-US" sz="4800" b="1" dirty="0">
                <a:solidFill>
                  <a:schemeClr val="bg1"/>
                </a:solidFill>
              </a:rPr>
              <a:t>An Action Framework for Public Education</a:t>
            </a:r>
          </a:p>
        </p:txBody>
      </p:sp>
    </p:spTree>
    <p:extLst>
      <p:ext uri="{BB962C8B-B14F-4D97-AF65-F5344CB8AC3E}">
        <p14:creationId xmlns:p14="http://schemas.microsoft.com/office/powerpoint/2010/main" val="3396747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EP Ta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E58A43-CED3-B06C-BAFC-FBAD72AEA3D7}"/>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ue corner&#10;&#10;AI-generated content may be incorrect.">
            <a:extLst>
              <a:ext uri="{FF2B5EF4-FFF2-40B4-BE49-F238E27FC236}">
                <a16:creationId xmlns:a16="http://schemas.microsoft.com/office/drawing/2014/main" id="{81F128F4-1940-616B-271E-D0D76FC63F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sp>
        <p:nvSpPr>
          <p:cNvPr id="14" name="Data 7">
            <a:extLst>
              <a:ext uri="{FF2B5EF4-FFF2-40B4-BE49-F238E27FC236}">
                <a16:creationId xmlns:a16="http://schemas.microsoft.com/office/drawing/2014/main" id="{0B129418-56B4-7520-2033-A1F184CA6761}"/>
              </a:ext>
            </a:extLst>
          </p:cNvPr>
          <p:cNvSpPr/>
          <p:nvPr userDrawn="1"/>
        </p:nvSpPr>
        <p:spPr>
          <a:xfrm>
            <a:off x="4553712" y="4977093"/>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0401B5-03BA-0D37-B0C5-DA0B0CEBC65E}"/>
              </a:ext>
            </a:extLst>
          </p:cNvPr>
          <p:cNvSpPr txBox="1"/>
          <p:nvPr userDrawn="1"/>
        </p:nvSpPr>
        <p:spPr>
          <a:xfrm>
            <a:off x="941070" y="2611202"/>
            <a:ext cx="10309859" cy="923330"/>
          </a:xfrm>
          <a:prstGeom prst="rect">
            <a:avLst/>
          </a:prstGeom>
          <a:noFill/>
        </p:spPr>
        <p:txBody>
          <a:bodyPr wrap="square" anchor="b">
            <a:spAutoFit/>
          </a:bodyPr>
          <a:lstStyle/>
          <a:p>
            <a:pPr algn="ctr"/>
            <a:r>
              <a:rPr lang="en-US" sz="5400" b="1" dirty="0">
                <a:solidFill>
                  <a:schemeClr val="bg1"/>
                </a:solidFill>
              </a:rPr>
              <a:t>United for Our Children's Future</a:t>
            </a:r>
          </a:p>
        </p:txBody>
      </p:sp>
      <p:sp>
        <p:nvSpPr>
          <p:cNvPr id="6" name="TextBox 5">
            <a:extLst>
              <a:ext uri="{FF2B5EF4-FFF2-40B4-BE49-F238E27FC236}">
                <a16:creationId xmlns:a16="http://schemas.microsoft.com/office/drawing/2014/main" id="{9C50DD5A-2877-71FC-D076-87CEAF576FD8}"/>
              </a:ext>
            </a:extLst>
          </p:cNvPr>
          <p:cNvSpPr txBox="1"/>
          <p:nvPr userDrawn="1"/>
        </p:nvSpPr>
        <p:spPr>
          <a:xfrm>
            <a:off x="726504" y="3534532"/>
            <a:ext cx="10752370" cy="1200329"/>
          </a:xfrm>
          <a:prstGeom prst="rect">
            <a:avLst/>
          </a:prstGeom>
          <a:noFill/>
        </p:spPr>
        <p:txBody>
          <a:bodyPr wrap="square">
            <a:spAutoFit/>
          </a:bodyPr>
          <a:lstStyle/>
          <a:p>
            <a:pPr algn="ctr"/>
            <a:r>
              <a:rPr lang="en-US" sz="2400" b="1" dirty="0">
                <a:solidFill>
                  <a:schemeClr val="tx2"/>
                </a:solidFill>
              </a:rPr>
              <a:t>The Public Education Promise is our commitment to providing every child in every community with access to a high-quality education that prepares them for real life in the real world.</a:t>
            </a:r>
          </a:p>
        </p:txBody>
      </p:sp>
      <p:pic>
        <p:nvPicPr>
          <p:cNvPr id="7" name="Picture 6" descr="A black and white logo&#10;&#10;AI-generated content may be incorrect.">
            <a:extLst>
              <a:ext uri="{FF2B5EF4-FFF2-40B4-BE49-F238E27FC236}">
                <a16:creationId xmlns:a16="http://schemas.microsoft.com/office/drawing/2014/main" id="{6E35FA54-4E7A-ACB0-3086-17918E933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3729" y="1234731"/>
            <a:ext cx="4104540" cy="1371600"/>
          </a:xfrm>
          <a:prstGeom prst="rect">
            <a:avLst/>
          </a:prstGeom>
        </p:spPr>
      </p:pic>
      <p:pic>
        <p:nvPicPr>
          <p:cNvPr id="8" name="Picture 7" descr="A black and white logo with white letters&#10;&#10;Description automatically generated">
            <a:extLst>
              <a:ext uri="{FF2B5EF4-FFF2-40B4-BE49-F238E27FC236}">
                <a16:creationId xmlns:a16="http://schemas.microsoft.com/office/drawing/2014/main" id="{332517EB-FAD8-9AF5-3786-9FD4C3AEBA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pic>
        <p:nvPicPr>
          <p:cNvPr id="2" name="Picture 1">
            <a:extLst>
              <a:ext uri="{FF2B5EF4-FFF2-40B4-BE49-F238E27FC236}">
                <a16:creationId xmlns:a16="http://schemas.microsoft.com/office/drawing/2014/main" id="{F9EDC951-4706-969C-2836-4ECAF88185C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2446550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EP Tag v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65C129-B65D-F9D7-027B-BCF2A0679BA9}"/>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background with a blue corner&#10;&#10;AI-generated content may be incorrect.">
            <a:extLst>
              <a:ext uri="{FF2B5EF4-FFF2-40B4-BE49-F238E27FC236}">
                <a16:creationId xmlns:a16="http://schemas.microsoft.com/office/drawing/2014/main" id="{E7650772-AB8C-3176-EAD0-465120E880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sp>
        <p:nvSpPr>
          <p:cNvPr id="5" name="TextBox 4">
            <a:extLst>
              <a:ext uri="{FF2B5EF4-FFF2-40B4-BE49-F238E27FC236}">
                <a16:creationId xmlns:a16="http://schemas.microsoft.com/office/drawing/2014/main" id="{3B0401B5-03BA-0D37-B0C5-DA0B0CEBC65E}"/>
              </a:ext>
            </a:extLst>
          </p:cNvPr>
          <p:cNvSpPr txBox="1"/>
          <p:nvPr userDrawn="1"/>
        </p:nvSpPr>
        <p:spPr>
          <a:xfrm>
            <a:off x="947759" y="3196541"/>
            <a:ext cx="10309859" cy="923330"/>
          </a:xfrm>
          <a:prstGeom prst="rect">
            <a:avLst/>
          </a:prstGeom>
          <a:noFill/>
        </p:spPr>
        <p:txBody>
          <a:bodyPr wrap="square" anchor="b">
            <a:spAutoFit/>
          </a:bodyPr>
          <a:lstStyle/>
          <a:p>
            <a:pPr algn="ctr"/>
            <a:r>
              <a:rPr lang="en-US" sz="5400" b="1" dirty="0">
                <a:solidFill>
                  <a:schemeClr val="tx2"/>
                </a:solidFill>
              </a:rPr>
              <a:t>United for Our Children's Future</a:t>
            </a:r>
          </a:p>
        </p:txBody>
      </p:sp>
      <p:pic>
        <p:nvPicPr>
          <p:cNvPr id="8" name="Picture 7" descr="A black and white logo with white letters&#10;&#10;Description automatically generated">
            <a:extLst>
              <a:ext uri="{FF2B5EF4-FFF2-40B4-BE49-F238E27FC236}">
                <a16:creationId xmlns:a16="http://schemas.microsoft.com/office/drawing/2014/main" id="{332517EB-FAD8-9AF5-3786-9FD4C3AEBA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sp>
        <p:nvSpPr>
          <p:cNvPr id="9" name="Data 7">
            <a:extLst>
              <a:ext uri="{FF2B5EF4-FFF2-40B4-BE49-F238E27FC236}">
                <a16:creationId xmlns:a16="http://schemas.microsoft.com/office/drawing/2014/main" id="{3202703E-D436-9A57-5953-AADFCCEBCAB8}"/>
              </a:ext>
            </a:extLst>
          </p:cNvPr>
          <p:cNvSpPr/>
          <p:nvPr userDrawn="1"/>
        </p:nvSpPr>
        <p:spPr>
          <a:xfrm>
            <a:off x="4560401" y="4586407"/>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AI-generated content may be incorrect.">
            <a:extLst>
              <a:ext uri="{FF2B5EF4-FFF2-40B4-BE49-F238E27FC236}">
                <a16:creationId xmlns:a16="http://schemas.microsoft.com/office/drawing/2014/main" id="{A2DEE461-F0BA-C837-C89D-68C2EAC15A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3730" y="1625417"/>
            <a:ext cx="4104540" cy="1371600"/>
          </a:xfrm>
          <a:prstGeom prst="rect">
            <a:avLst/>
          </a:prstGeom>
        </p:spPr>
      </p:pic>
      <p:pic>
        <p:nvPicPr>
          <p:cNvPr id="2" name="Picture 1">
            <a:extLst>
              <a:ext uri="{FF2B5EF4-FFF2-40B4-BE49-F238E27FC236}">
                <a16:creationId xmlns:a16="http://schemas.microsoft.com/office/drawing/2014/main" id="{75C2C3A8-5C06-0F66-67E7-B50B58C6268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2306417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inciple 1 Ta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35196E-A699-506A-1B32-B9EE21B41837}"/>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a blue corner&#10;&#10;AI-generated content may be incorrect.">
            <a:extLst>
              <a:ext uri="{FF2B5EF4-FFF2-40B4-BE49-F238E27FC236}">
                <a16:creationId xmlns:a16="http://schemas.microsoft.com/office/drawing/2014/main" id="{8DB3851B-0C6D-1263-E21E-AC53D24EC1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sp>
        <p:nvSpPr>
          <p:cNvPr id="14" name="Data 7">
            <a:extLst>
              <a:ext uri="{FF2B5EF4-FFF2-40B4-BE49-F238E27FC236}">
                <a16:creationId xmlns:a16="http://schemas.microsoft.com/office/drawing/2014/main" id="{0B129418-56B4-7520-2033-A1F184CA6761}"/>
              </a:ext>
            </a:extLst>
          </p:cNvPr>
          <p:cNvSpPr/>
          <p:nvPr userDrawn="1"/>
        </p:nvSpPr>
        <p:spPr>
          <a:xfrm>
            <a:off x="4553711" y="4977093"/>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0401B5-03BA-0D37-B0C5-DA0B0CEBC65E}"/>
              </a:ext>
            </a:extLst>
          </p:cNvPr>
          <p:cNvSpPr txBox="1"/>
          <p:nvPr userDrawn="1"/>
        </p:nvSpPr>
        <p:spPr>
          <a:xfrm>
            <a:off x="285750" y="2809918"/>
            <a:ext cx="11658600" cy="861774"/>
          </a:xfrm>
          <a:prstGeom prst="rect">
            <a:avLst/>
          </a:prstGeom>
          <a:noFill/>
        </p:spPr>
        <p:txBody>
          <a:bodyPr wrap="square" anchor="b">
            <a:spAutoFit/>
          </a:bodyPr>
          <a:lstStyle/>
          <a:p>
            <a:pPr algn="ctr"/>
            <a:r>
              <a:rPr lang="en-US" sz="5000" b="1" dirty="0">
                <a:solidFill>
                  <a:schemeClr val="bg1"/>
                </a:solidFill>
              </a:rPr>
              <a:t>Prioritize Student-Centered Learning</a:t>
            </a:r>
          </a:p>
        </p:txBody>
      </p:sp>
      <p:sp>
        <p:nvSpPr>
          <p:cNvPr id="6" name="TextBox 5">
            <a:extLst>
              <a:ext uri="{FF2B5EF4-FFF2-40B4-BE49-F238E27FC236}">
                <a16:creationId xmlns:a16="http://schemas.microsoft.com/office/drawing/2014/main" id="{9C50DD5A-2877-71FC-D076-87CEAF576FD8}"/>
              </a:ext>
            </a:extLst>
          </p:cNvPr>
          <p:cNvSpPr txBox="1"/>
          <p:nvPr userDrawn="1"/>
        </p:nvSpPr>
        <p:spPr>
          <a:xfrm>
            <a:off x="726504" y="3671692"/>
            <a:ext cx="10752370" cy="830997"/>
          </a:xfrm>
          <a:prstGeom prst="rect">
            <a:avLst/>
          </a:prstGeom>
          <a:noFill/>
        </p:spPr>
        <p:txBody>
          <a:bodyPr wrap="square">
            <a:spAutoFit/>
          </a:bodyPr>
          <a:lstStyle/>
          <a:p>
            <a:pPr algn="ctr"/>
            <a:r>
              <a:rPr lang="en-US" sz="2400" b="1" dirty="0">
                <a:solidFill>
                  <a:schemeClr val="tx2"/>
                </a:solidFill>
              </a:rPr>
              <a:t>We must ensure what is taught in school is fit-for-purpose and aligned with each student’s individual needs and strengths.</a:t>
            </a:r>
          </a:p>
        </p:txBody>
      </p:sp>
      <p:pic>
        <p:nvPicPr>
          <p:cNvPr id="7" name="Picture 6" descr="A black and white logo&#10;&#10;AI-generated content may be incorrect.">
            <a:extLst>
              <a:ext uri="{FF2B5EF4-FFF2-40B4-BE49-F238E27FC236}">
                <a16:creationId xmlns:a16="http://schemas.microsoft.com/office/drawing/2014/main" id="{6E35FA54-4E7A-ACB0-3086-17918E933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3729" y="1234731"/>
            <a:ext cx="4104540" cy="1371600"/>
          </a:xfrm>
          <a:prstGeom prst="rect">
            <a:avLst/>
          </a:prstGeom>
        </p:spPr>
      </p:pic>
      <p:sp>
        <p:nvSpPr>
          <p:cNvPr id="8" name="TextBox 7">
            <a:extLst>
              <a:ext uri="{FF2B5EF4-FFF2-40B4-BE49-F238E27FC236}">
                <a16:creationId xmlns:a16="http://schemas.microsoft.com/office/drawing/2014/main" id="{BE7634CF-6BDA-9DFD-CFD0-F986A3FAC347}"/>
              </a:ext>
            </a:extLst>
          </p:cNvPr>
          <p:cNvSpPr txBox="1"/>
          <p:nvPr userDrawn="1"/>
        </p:nvSpPr>
        <p:spPr>
          <a:xfrm>
            <a:off x="5137605" y="5038571"/>
            <a:ext cx="1916787" cy="523220"/>
          </a:xfrm>
          <a:prstGeom prst="rect">
            <a:avLst/>
          </a:prstGeom>
          <a:noFill/>
        </p:spPr>
        <p:txBody>
          <a:bodyPr wrap="square">
            <a:spAutoFit/>
          </a:bodyPr>
          <a:lstStyle/>
          <a:p>
            <a:pPr algn="ctr"/>
            <a:r>
              <a:rPr lang="en-US" sz="2800" b="1" dirty="0">
                <a:solidFill>
                  <a:schemeClr val="bg1"/>
                </a:solidFill>
              </a:rPr>
              <a:t>Principle 1</a:t>
            </a:r>
          </a:p>
        </p:txBody>
      </p:sp>
      <p:pic>
        <p:nvPicPr>
          <p:cNvPr id="9" name="Picture 8" descr="A black and white logo with white letters&#10;&#10;Description automatically generated">
            <a:extLst>
              <a:ext uri="{FF2B5EF4-FFF2-40B4-BE49-F238E27FC236}">
                <a16:creationId xmlns:a16="http://schemas.microsoft.com/office/drawing/2014/main" id="{3B624524-FF19-9C7F-3B83-A679E1B4A4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pic>
        <p:nvPicPr>
          <p:cNvPr id="2" name="Picture 1">
            <a:extLst>
              <a:ext uri="{FF2B5EF4-FFF2-40B4-BE49-F238E27FC236}">
                <a16:creationId xmlns:a16="http://schemas.microsoft.com/office/drawing/2014/main" id="{E8325512-8C6A-265C-6F26-3EA38B718E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916019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incip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23D0F8-0B99-16ED-0AA5-59AE0A26892D}"/>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a blue corner&#10;&#10;AI-generated content may be incorrect.">
            <a:extLst>
              <a:ext uri="{FF2B5EF4-FFF2-40B4-BE49-F238E27FC236}">
                <a16:creationId xmlns:a16="http://schemas.microsoft.com/office/drawing/2014/main" id="{03B58A37-02FF-DF3C-941F-CC4F15A174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pic>
        <p:nvPicPr>
          <p:cNvPr id="8" name="Picture 7" descr="A black and white logo with white letters&#10;&#10;Description automatically generated">
            <a:extLst>
              <a:ext uri="{FF2B5EF4-FFF2-40B4-BE49-F238E27FC236}">
                <a16:creationId xmlns:a16="http://schemas.microsoft.com/office/drawing/2014/main" id="{332517EB-FAD8-9AF5-3786-9FD4C3AEBA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sp>
        <p:nvSpPr>
          <p:cNvPr id="9" name="Data 7">
            <a:extLst>
              <a:ext uri="{FF2B5EF4-FFF2-40B4-BE49-F238E27FC236}">
                <a16:creationId xmlns:a16="http://schemas.microsoft.com/office/drawing/2014/main" id="{3202703E-D436-9A57-5953-AADFCCEBCAB8}"/>
              </a:ext>
            </a:extLst>
          </p:cNvPr>
          <p:cNvSpPr/>
          <p:nvPr userDrawn="1"/>
        </p:nvSpPr>
        <p:spPr>
          <a:xfrm>
            <a:off x="4560401" y="4586407"/>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ED8FC2-9A69-5DC7-E34A-022FE87EF16A}"/>
              </a:ext>
            </a:extLst>
          </p:cNvPr>
          <p:cNvSpPr txBox="1"/>
          <p:nvPr userDrawn="1"/>
        </p:nvSpPr>
        <p:spPr>
          <a:xfrm>
            <a:off x="5144295" y="4647885"/>
            <a:ext cx="1916787" cy="523220"/>
          </a:xfrm>
          <a:prstGeom prst="rect">
            <a:avLst/>
          </a:prstGeom>
          <a:noFill/>
        </p:spPr>
        <p:txBody>
          <a:bodyPr wrap="square">
            <a:spAutoFit/>
          </a:bodyPr>
          <a:lstStyle/>
          <a:p>
            <a:pPr algn="ctr"/>
            <a:r>
              <a:rPr lang="en-US" sz="2800" b="1" dirty="0">
                <a:solidFill>
                  <a:schemeClr val="bg1"/>
                </a:solidFill>
              </a:rPr>
              <a:t>Principle 1</a:t>
            </a:r>
          </a:p>
        </p:txBody>
      </p:sp>
      <p:pic>
        <p:nvPicPr>
          <p:cNvPr id="10" name="Picture 9" descr="A black and white logo&#10;&#10;AI-generated content may be incorrect.">
            <a:extLst>
              <a:ext uri="{FF2B5EF4-FFF2-40B4-BE49-F238E27FC236}">
                <a16:creationId xmlns:a16="http://schemas.microsoft.com/office/drawing/2014/main" id="{CE0F59FA-F806-C1DC-933F-2907A1D20C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3730" y="1625417"/>
            <a:ext cx="4104540" cy="1371600"/>
          </a:xfrm>
          <a:prstGeom prst="rect">
            <a:avLst/>
          </a:prstGeom>
        </p:spPr>
      </p:pic>
      <p:sp>
        <p:nvSpPr>
          <p:cNvPr id="11" name="TextBox 10">
            <a:extLst>
              <a:ext uri="{FF2B5EF4-FFF2-40B4-BE49-F238E27FC236}">
                <a16:creationId xmlns:a16="http://schemas.microsoft.com/office/drawing/2014/main" id="{A5DA1D10-04B2-C333-8DF8-3FE86519FAD3}"/>
              </a:ext>
            </a:extLst>
          </p:cNvPr>
          <p:cNvSpPr txBox="1"/>
          <p:nvPr userDrawn="1"/>
        </p:nvSpPr>
        <p:spPr>
          <a:xfrm>
            <a:off x="6689" y="3258097"/>
            <a:ext cx="12192000" cy="861774"/>
          </a:xfrm>
          <a:prstGeom prst="rect">
            <a:avLst/>
          </a:prstGeom>
          <a:noFill/>
        </p:spPr>
        <p:txBody>
          <a:bodyPr wrap="square" anchor="b">
            <a:spAutoFit/>
          </a:bodyPr>
          <a:lstStyle/>
          <a:p>
            <a:pPr algn="ctr"/>
            <a:r>
              <a:rPr lang="en-US" sz="5000" b="1" dirty="0">
                <a:solidFill>
                  <a:schemeClr val="tx2"/>
                </a:solidFill>
              </a:rPr>
              <a:t>Prioritize Student-Centered Learning</a:t>
            </a:r>
          </a:p>
        </p:txBody>
      </p:sp>
      <p:pic>
        <p:nvPicPr>
          <p:cNvPr id="2" name="Picture 1">
            <a:extLst>
              <a:ext uri="{FF2B5EF4-FFF2-40B4-BE49-F238E27FC236}">
                <a16:creationId xmlns:a16="http://schemas.microsoft.com/office/drawing/2014/main" id="{48334A37-E676-60A0-947E-82A544B230C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1146828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inciple 2 Ta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931028-4103-46D4-4891-7B23F4921223}"/>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a blue corner&#10;&#10;AI-generated content may be incorrect.">
            <a:extLst>
              <a:ext uri="{FF2B5EF4-FFF2-40B4-BE49-F238E27FC236}">
                <a16:creationId xmlns:a16="http://schemas.microsoft.com/office/drawing/2014/main" id="{11755A81-91D5-9542-BD9B-8DB9554DE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sp>
        <p:nvSpPr>
          <p:cNvPr id="14" name="Data 7">
            <a:extLst>
              <a:ext uri="{FF2B5EF4-FFF2-40B4-BE49-F238E27FC236}">
                <a16:creationId xmlns:a16="http://schemas.microsoft.com/office/drawing/2014/main" id="{0B129418-56B4-7520-2033-A1F184CA6761}"/>
              </a:ext>
            </a:extLst>
          </p:cNvPr>
          <p:cNvSpPr/>
          <p:nvPr userDrawn="1"/>
        </p:nvSpPr>
        <p:spPr>
          <a:xfrm>
            <a:off x="4553711" y="4977093"/>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0401B5-03BA-0D37-B0C5-DA0B0CEBC65E}"/>
              </a:ext>
            </a:extLst>
          </p:cNvPr>
          <p:cNvSpPr txBox="1"/>
          <p:nvPr userDrawn="1"/>
        </p:nvSpPr>
        <p:spPr>
          <a:xfrm>
            <a:off x="6689" y="2775628"/>
            <a:ext cx="12198689" cy="861774"/>
          </a:xfrm>
          <a:prstGeom prst="rect">
            <a:avLst/>
          </a:prstGeom>
          <a:noFill/>
        </p:spPr>
        <p:txBody>
          <a:bodyPr wrap="square" anchor="b">
            <a:spAutoFit/>
          </a:bodyPr>
          <a:lstStyle/>
          <a:p>
            <a:pPr algn="ctr"/>
            <a:r>
              <a:rPr lang="en-US" sz="5000" b="1" dirty="0">
                <a:solidFill>
                  <a:schemeClr val="bg1"/>
                </a:solidFill>
              </a:rPr>
              <a:t>The New Basics: Real Skills for Real Life</a:t>
            </a:r>
          </a:p>
        </p:txBody>
      </p:sp>
      <p:sp>
        <p:nvSpPr>
          <p:cNvPr id="6" name="TextBox 5">
            <a:extLst>
              <a:ext uri="{FF2B5EF4-FFF2-40B4-BE49-F238E27FC236}">
                <a16:creationId xmlns:a16="http://schemas.microsoft.com/office/drawing/2014/main" id="{9C50DD5A-2877-71FC-D076-87CEAF576FD8}"/>
              </a:ext>
            </a:extLst>
          </p:cNvPr>
          <p:cNvSpPr txBox="1"/>
          <p:nvPr userDrawn="1"/>
        </p:nvSpPr>
        <p:spPr>
          <a:xfrm>
            <a:off x="422910" y="3694552"/>
            <a:ext cx="11384280" cy="830997"/>
          </a:xfrm>
          <a:prstGeom prst="rect">
            <a:avLst/>
          </a:prstGeom>
          <a:noFill/>
        </p:spPr>
        <p:txBody>
          <a:bodyPr wrap="square">
            <a:spAutoFit/>
          </a:bodyPr>
          <a:lstStyle/>
          <a:p>
            <a:pPr algn="ctr"/>
            <a:r>
              <a:rPr lang="en-US" sz="2400" b="1" dirty="0">
                <a:solidFill>
                  <a:schemeClr val="tx2"/>
                </a:solidFill>
              </a:rPr>
              <a:t>In addition to academic skills, children need to learn how to think critically, solve problems, work well with others, develop resilience, and regulate their emotions.</a:t>
            </a:r>
          </a:p>
        </p:txBody>
      </p:sp>
      <p:pic>
        <p:nvPicPr>
          <p:cNvPr id="7" name="Picture 6" descr="A black and white logo&#10;&#10;AI-generated content may be incorrect.">
            <a:extLst>
              <a:ext uri="{FF2B5EF4-FFF2-40B4-BE49-F238E27FC236}">
                <a16:creationId xmlns:a16="http://schemas.microsoft.com/office/drawing/2014/main" id="{6E35FA54-4E7A-ACB0-3086-17918E933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3729" y="1234731"/>
            <a:ext cx="4104540" cy="1371600"/>
          </a:xfrm>
          <a:prstGeom prst="rect">
            <a:avLst/>
          </a:prstGeom>
        </p:spPr>
      </p:pic>
      <p:sp>
        <p:nvSpPr>
          <p:cNvPr id="8" name="TextBox 7">
            <a:extLst>
              <a:ext uri="{FF2B5EF4-FFF2-40B4-BE49-F238E27FC236}">
                <a16:creationId xmlns:a16="http://schemas.microsoft.com/office/drawing/2014/main" id="{BE7634CF-6BDA-9DFD-CFD0-F986A3FAC347}"/>
              </a:ext>
            </a:extLst>
          </p:cNvPr>
          <p:cNvSpPr txBox="1"/>
          <p:nvPr userDrawn="1"/>
        </p:nvSpPr>
        <p:spPr>
          <a:xfrm>
            <a:off x="5137605" y="5038571"/>
            <a:ext cx="1916787" cy="523220"/>
          </a:xfrm>
          <a:prstGeom prst="rect">
            <a:avLst/>
          </a:prstGeom>
          <a:noFill/>
        </p:spPr>
        <p:txBody>
          <a:bodyPr wrap="square">
            <a:spAutoFit/>
          </a:bodyPr>
          <a:lstStyle/>
          <a:p>
            <a:pPr algn="ctr"/>
            <a:r>
              <a:rPr lang="en-US" sz="2800" b="1" dirty="0">
                <a:solidFill>
                  <a:schemeClr val="bg1"/>
                </a:solidFill>
              </a:rPr>
              <a:t>Principle 2</a:t>
            </a:r>
          </a:p>
        </p:txBody>
      </p:sp>
      <p:pic>
        <p:nvPicPr>
          <p:cNvPr id="9" name="Picture 8" descr="A black and white logo with white letters&#10;&#10;Description automatically generated">
            <a:extLst>
              <a:ext uri="{FF2B5EF4-FFF2-40B4-BE49-F238E27FC236}">
                <a16:creationId xmlns:a16="http://schemas.microsoft.com/office/drawing/2014/main" id="{CBE0E21B-ADC3-9B62-8080-41EA8892DE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pic>
        <p:nvPicPr>
          <p:cNvPr id="2" name="Picture 1">
            <a:extLst>
              <a:ext uri="{FF2B5EF4-FFF2-40B4-BE49-F238E27FC236}">
                <a16:creationId xmlns:a16="http://schemas.microsoft.com/office/drawing/2014/main" id="{C57A9B63-6382-5336-EA17-2EE181CC058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2372863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inciple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845C8B1-8F41-1BCB-9793-2E56BEAA6742}"/>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a blue corner&#10;&#10;AI-generated content may be incorrect.">
            <a:extLst>
              <a:ext uri="{FF2B5EF4-FFF2-40B4-BE49-F238E27FC236}">
                <a16:creationId xmlns:a16="http://schemas.microsoft.com/office/drawing/2014/main" id="{B8472219-678C-B86F-48A9-949504A6F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pic>
        <p:nvPicPr>
          <p:cNvPr id="8" name="Picture 7" descr="A black and white logo with white letters&#10;&#10;Description automatically generated">
            <a:extLst>
              <a:ext uri="{FF2B5EF4-FFF2-40B4-BE49-F238E27FC236}">
                <a16:creationId xmlns:a16="http://schemas.microsoft.com/office/drawing/2014/main" id="{332517EB-FAD8-9AF5-3786-9FD4C3AEBA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sp>
        <p:nvSpPr>
          <p:cNvPr id="9" name="Data 7">
            <a:extLst>
              <a:ext uri="{FF2B5EF4-FFF2-40B4-BE49-F238E27FC236}">
                <a16:creationId xmlns:a16="http://schemas.microsoft.com/office/drawing/2014/main" id="{3202703E-D436-9A57-5953-AADFCCEBCAB8}"/>
              </a:ext>
            </a:extLst>
          </p:cNvPr>
          <p:cNvSpPr/>
          <p:nvPr userDrawn="1"/>
        </p:nvSpPr>
        <p:spPr>
          <a:xfrm>
            <a:off x="4560401" y="4586407"/>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ED8FC2-9A69-5DC7-E34A-022FE87EF16A}"/>
              </a:ext>
            </a:extLst>
          </p:cNvPr>
          <p:cNvSpPr txBox="1"/>
          <p:nvPr userDrawn="1"/>
        </p:nvSpPr>
        <p:spPr>
          <a:xfrm>
            <a:off x="5144295" y="4647885"/>
            <a:ext cx="1916787" cy="523220"/>
          </a:xfrm>
          <a:prstGeom prst="rect">
            <a:avLst/>
          </a:prstGeom>
          <a:noFill/>
        </p:spPr>
        <p:txBody>
          <a:bodyPr wrap="square">
            <a:spAutoFit/>
          </a:bodyPr>
          <a:lstStyle/>
          <a:p>
            <a:pPr algn="ctr"/>
            <a:r>
              <a:rPr lang="en-US" sz="2800" b="1" dirty="0">
                <a:solidFill>
                  <a:schemeClr val="bg1"/>
                </a:solidFill>
              </a:rPr>
              <a:t>Principle 2</a:t>
            </a:r>
          </a:p>
        </p:txBody>
      </p:sp>
      <p:pic>
        <p:nvPicPr>
          <p:cNvPr id="10" name="Picture 9" descr="A black and white logo&#10;&#10;AI-generated content may be incorrect.">
            <a:extLst>
              <a:ext uri="{FF2B5EF4-FFF2-40B4-BE49-F238E27FC236}">
                <a16:creationId xmlns:a16="http://schemas.microsoft.com/office/drawing/2014/main" id="{CC103DB1-564B-32D8-16F0-9A9F1F6AE7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3730" y="1625417"/>
            <a:ext cx="4104540" cy="1371600"/>
          </a:xfrm>
          <a:prstGeom prst="rect">
            <a:avLst/>
          </a:prstGeom>
        </p:spPr>
      </p:pic>
      <p:sp>
        <p:nvSpPr>
          <p:cNvPr id="13" name="TextBox 12">
            <a:extLst>
              <a:ext uri="{FF2B5EF4-FFF2-40B4-BE49-F238E27FC236}">
                <a16:creationId xmlns:a16="http://schemas.microsoft.com/office/drawing/2014/main" id="{785AEDAB-CACA-897C-5B18-9FBDEE431926}"/>
              </a:ext>
            </a:extLst>
          </p:cNvPr>
          <p:cNvSpPr txBox="1"/>
          <p:nvPr userDrawn="1"/>
        </p:nvSpPr>
        <p:spPr>
          <a:xfrm>
            <a:off x="6689" y="3258097"/>
            <a:ext cx="12192000" cy="861774"/>
          </a:xfrm>
          <a:prstGeom prst="rect">
            <a:avLst/>
          </a:prstGeom>
          <a:noFill/>
        </p:spPr>
        <p:txBody>
          <a:bodyPr wrap="square" anchor="b">
            <a:spAutoFit/>
          </a:bodyPr>
          <a:lstStyle/>
          <a:p>
            <a:pPr algn="ctr"/>
            <a:r>
              <a:rPr lang="en-US" sz="5000" b="1" dirty="0">
                <a:solidFill>
                  <a:schemeClr val="tx2"/>
                </a:solidFill>
              </a:rPr>
              <a:t>The New Basics: Real Skills for Real Life</a:t>
            </a:r>
          </a:p>
        </p:txBody>
      </p:sp>
      <p:pic>
        <p:nvPicPr>
          <p:cNvPr id="2" name="Picture 1">
            <a:extLst>
              <a:ext uri="{FF2B5EF4-FFF2-40B4-BE49-F238E27FC236}">
                <a16:creationId xmlns:a16="http://schemas.microsoft.com/office/drawing/2014/main" id="{61C5389F-A90C-90FD-24D1-4A503BF0B04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400682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lue PEP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122786-D0AF-05D8-D3A8-2D6CD124B5C3}"/>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a blue corner&#10;&#10;AI-generated content may be incorrect.">
            <a:extLst>
              <a:ext uri="{FF2B5EF4-FFF2-40B4-BE49-F238E27FC236}">
                <a16:creationId xmlns:a16="http://schemas.microsoft.com/office/drawing/2014/main" id="{ECD9F20D-00F1-1259-AC21-369CCBC8B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black and white logo with white letters&#10;&#10;Description automatically generated">
            <a:extLst>
              <a:ext uri="{FF2B5EF4-FFF2-40B4-BE49-F238E27FC236}">
                <a16:creationId xmlns:a16="http://schemas.microsoft.com/office/drawing/2014/main" id="{E8C2B2C3-5371-CA12-20A8-E81F23B114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pic>
        <p:nvPicPr>
          <p:cNvPr id="3" name="Picture 2" descr="A black background with blue and red text&#10;&#10;AI-generated content may be incorrect.">
            <a:extLst>
              <a:ext uri="{FF2B5EF4-FFF2-40B4-BE49-F238E27FC236}">
                <a16:creationId xmlns:a16="http://schemas.microsoft.com/office/drawing/2014/main" id="{6FE25C2B-A174-309F-75BF-5A6397B861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57005" y="118754"/>
            <a:ext cx="6858000" cy="6858000"/>
          </a:xfrm>
          <a:prstGeom prst="rect">
            <a:avLst/>
          </a:prstGeom>
        </p:spPr>
      </p:pic>
      <p:sp>
        <p:nvSpPr>
          <p:cNvPr id="8" name="Slide Number Placeholder 4">
            <a:extLst>
              <a:ext uri="{FF2B5EF4-FFF2-40B4-BE49-F238E27FC236}">
                <a16:creationId xmlns:a16="http://schemas.microsoft.com/office/drawing/2014/main" id="{C4B14714-7EC3-DD52-52FF-95E30ED72B86}"/>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bg1"/>
                </a:solidFill>
                <a:latin typeface="+mj-lt"/>
              </a:defRPr>
            </a:lvl1pPr>
          </a:lstStyle>
          <a:p>
            <a:r>
              <a:rPr lang="en-US" dirty="0"/>
              <a:t>© 2026, AASA. All Rights Reserved</a:t>
            </a:r>
            <a:r>
              <a:rPr lang="en-US" dirty="0">
                <a:solidFill>
                  <a:schemeClr val="bg1"/>
                </a:solidFill>
              </a:rPr>
              <a:t>. | </a:t>
            </a:r>
            <a:fld id="{1A5FB7AF-613F-4441-9E49-291D662BFEDE}" type="slidenum">
              <a:rPr lang="en-US" smtClean="0">
                <a:solidFill>
                  <a:schemeClr val="bg1"/>
                </a:solidFill>
              </a:rPr>
              <a:pPr/>
              <a:t>‹#›</a:t>
            </a:fld>
            <a:endParaRPr lang="en-US" dirty="0"/>
          </a:p>
        </p:txBody>
      </p:sp>
      <p:pic>
        <p:nvPicPr>
          <p:cNvPr id="2" name="Picture 1">
            <a:extLst>
              <a:ext uri="{FF2B5EF4-FFF2-40B4-BE49-F238E27FC236}">
                <a16:creationId xmlns:a16="http://schemas.microsoft.com/office/drawing/2014/main" id="{A78F9F35-B99C-9AEA-B885-E5085E69337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3277006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inciple 3 Ta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929262-735E-A1EA-D470-FFF72006FBE1}"/>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a blue corner&#10;&#10;AI-generated content may be incorrect.">
            <a:extLst>
              <a:ext uri="{FF2B5EF4-FFF2-40B4-BE49-F238E27FC236}">
                <a16:creationId xmlns:a16="http://schemas.microsoft.com/office/drawing/2014/main" id="{0DCE92A7-ABB3-99D9-F322-29216B2949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sp>
        <p:nvSpPr>
          <p:cNvPr id="14" name="Data 7">
            <a:extLst>
              <a:ext uri="{FF2B5EF4-FFF2-40B4-BE49-F238E27FC236}">
                <a16:creationId xmlns:a16="http://schemas.microsoft.com/office/drawing/2014/main" id="{0B129418-56B4-7520-2033-A1F184CA6761}"/>
              </a:ext>
            </a:extLst>
          </p:cNvPr>
          <p:cNvSpPr/>
          <p:nvPr userDrawn="1"/>
        </p:nvSpPr>
        <p:spPr>
          <a:xfrm>
            <a:off x="4553711" y="5297133"/>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0401B5-03BA-0D37-B0C5-DA0B0CEBC65E}"/>
              </a:ext>
            </a:extLst>
          </p:cNvPr>
          <p:cNvSpPr txBox="1"/>
          <p:nvPr userDrawn="1"/>
        </p:nvSpPr>
        <p:spPr>
          <a:xfrm>
            <a:off x="6689" y="2680556"/>
            <a:ext cx="12198689" cy="1631216"/>
          </a:xfrm>
          <a:prstGeom prst="rect">
            <a:avLst/>
          </a:prstGeom>
          <a:noFill/>
        </p:spPr>
        <p:txBody>
          <a:bodyPr wrap="square" anchor="b">
            <a:spAutoFit/>
          </a:bodyPr>
          <a:lstStyle/>
          <a:p>
            <a:pPr algn="ctr"/>
            <a:r>
              <a:rPr lang="en-US" sz="5000" b="1" dirty="0">
                <a:solidFill>
                  <a:schemeClr val="bg1"/>
                </a:solidFill>
              </a:rPr>
              <a:t>Attract, Hire, Retain, and Reward</a:t>
            </a:r>
          </a:p>
          <a:p>
            <a:pPr algn="ctr"/>
            <a:r>
              <a:rPr lang="en-US" sz="5000" b="1" dirty="0">
                <a:solidFill>
                  <a:schemeClr val="bg1"/>
                </a:solidFill>
              </a:rPr>
              <a:t>the Best People</a:t>
            </a:r>
          </a:p>
        </p:txBody>
      </p:sp>
      <p:sp>
        <p:nvSpPr>
          <p:cNvPr id="6" name="TextBox 5">
            <a:extLst>
              <a:ext uri="{FF2B5EF4-FFF2-40B4-BE49-F238E27FC236}">
                <a16:creationId xmlns:a16="http://schemas.microsoft.com/office/drawing/2014/main" id="{9C50DD5A-2877-71FC-D076-87CEAF576FD8}"/>
              </a:ext>
            </a:extLst>
          </p:cNvPr>
          <p:cNvSpPr txBox="1"/>
          <p:nvPr userDrawn="1"/>
        </p:nvSpPr>
        <p:spPr>
          <a:xfrm>
            <a:off x="422910" y="4323202"/>
            <a:ext cx="11384280" cy="830997"/>
          </a:xfrm>
          <a:prstGeom prst="rect">
            <a:avLst/>
          </a:prstGeom>
          <a:noFill/>
        </p:spPr>
        <p:txBody>
          <a:bodyPr wrap="square">
            <a:spAutoFit/>
          </a:bodyPr>
          <a:lstStyle/>
          <a:p>
            <a:pPr algn="ctr"/>
            <a:r>
              <a:rPr lang="en-US" sz="2400" b="1" dirty="0">
                <a:solidFill>
                  <a:schemeClr val="tx2"/>
                </a:solidFill>
              </a:rPr>
              <a:t>Talented, motivated, and highly effective educators are essential to student success. An investment in them is an investment in our children’s future.</a:t>
            </a:r>
          </a:p>
        </p:txBody>
      </p:sp>
      <p:pic>
        <p:nvPicPr>
          <p:cNvPr id="7" name="Picture 6" descr="A black and white logo&#10;&#10;AI-generated content may be incorrect.">
            <a:extLst>
              <a:ext uri="{FF2B5EF4-FFF2-40B4-BE49-F238E27FC236}">
                <a16:creationId xmlns:a16="http://schemas.microsoft.com/office/drawing/2014/main" id="{6E35FA54-4E7A-ACB0-3086-17918E933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3729" y="1234731"/>
            <a:ext cx="4104540" cy="1371600"/>
          </a:xfrm>
          <a:prstGeom prst="rect">
            <a:avLst/>
          </a:prstGeom>
        </p:spPr>
      </p:pic>
      <p:sp>
        <p:nvSpPr>
          <p:cNvPr id="8" name="TextBox 7">
            <a:extLst>
              <a:ext uri="{FF2B5EF4-FFF2-40B4-BE49-F238E27FC236}">
                <a16:creationId xmlns:a16="http://schemas.microsoft.com/office/drawing/2014/main" id="{BE7634CF-6BDA-9DFD-CFD0-F986A3FAC347}"/>
              </a:ext>
            </a:extLst>
          </p:cNvPr>
          <p:cNvSpPr txBox="1"/>
          <p:nvPr userDrawn="1"/>
        </p:nvSpPr>
        <p:spPr>
          <a:xfrm>
            <a:off x="5137605" y="5358611"/>
            <a:ext cx="1916787" cy="523220"/>
          </a:xfrm>
          <a:prstGeom prst="rect">
            <a:avLst/>
          </a:prstGeom>
          <a:noFill/>
        </p:spPr>
        <p:txBody>
          <a:bodyPr wrap="square">
            <a:spAutoFit/>
          </a:bodyPr>
          <a:lstStyle/>
          <a:p>
            <a:pPr algn="ctr"/>
            <a:r>
              <a:rPr lang="en-US" sz="2800" b="1" dirty="0">
                <a:solidFill>
                  <a:schemeClr val="bg1"/>
                </a:solidFill>
              </a:rPr>
              <a:t>Principle 3</a:t>
            </a:r>
          </a:p>
        </p:txBody>
      </p:sp>
      <p:pic>
        <p:nvPicPr>
          <p:cNvPr id="9" name="Picture 8" descr="A black and white logo with white letters&#10;&#10;Description automatically generated">
            <a:extLst>
              <a:ext uri="{FF2B5EF4-FFF2-40B4-BE49-F238E27FC236}">
                <a16:creationId xmlns:a16="http://schemas.microsoft.com/office/drawing/2014/main" id="{BC5D2CD9-CA13-43E3-E785-CDD31AF72C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pic>
        <p:nvPicPr>
          <p:cNvPr id="2" name="Picture 1">
            <a:extLst>
              <a:ext uri="{FF2B5EF4-FFF2-40B4-BE49-F238E27FC236}">
                <a16:creationId xmlns:a16="http://schemas.microsoft.com/office/drawing/2014/main" id="{EAE80892-F6B8-C675-C83C-6EB10E0C62D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1403168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incipl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93F594-9DCF-59D2-16EF-27F08D78FE19}"/>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background with a blue corner&#10;&#10;AI-generated content may be incorrect.">
            <a:extLst>
              <a:ext uri="{FF2B5EF4-FFF2-40B4-BE49-F238E27FC236}">
                <a16:creationId xmlns:a16="http://schemas.microsoft.com/office/drawing/2014/main" id="{DD6D94F2-DA37-6370-3CDA-F002E52901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pic>
        <p:nvPicPr>
          <p:cNvPr id="7" name="Picture 6" descr="A black and white logo&#10;&#10;AI-generated content may be incorrect.">
            <a:extLst>
              <a:ext uri="{FF2B5EF4-FFF2-40B4-BE49-F238E27FC236}">
                <a16:creationId xmlns:a16="http://schemas.microsoft.com/office/drawing/2014/main" id="{6E35FA54-4E7A-ACB0-3086-17918E933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3730" y="1625417"/>
            <a:ext cx="4104540" cy="1371600"/>
          </a:xfrm>
          <a:prstGeom prst="rect">
            <a:avLst/>
          </a:prstGeom>
        </p:spPr>
      </p:pic>
      <p:pic>
        <p:nvPicPr>
          <p:cNvPr id="8" name="Picture 7" descr="A black and white logo with white letters&#10;&#10;Description automatically generated">
            <a:extLst>
              <a:ext uri="{FF2B5EF4-FFF2-40B4-BE49-F238E27FC236}">
                <a16:creationId xmlns:a16="http://schemas.microsoft.com/office/drawing/2014/main" id="{332517EB-FAD8-9AF5-3786-9FD4C3AEBA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sp>
        <p:nvSpPr>
          <p:cNvPr id="9" name="Data 7">
            <a:extLst>
              <a:ext uri="{FF2B5EF4-FFF2-40B4-BE49-F238E27FC236}">
                <a16:creationId xmlns:a16="http://schemas.microsoft.com/office/drawing/2014/main" id="{3202703E-D436-9A57-5953-AADFCCEBCAB8}"/>
              </a:ext>
            </a:extLst>
          </p:cNvPr>
          <p:cNvSpPr/>
          <p:nvPr userDrawn="1"/>
        </p:nvSpPr>
        <p:spPr>
          <a:xfrm>
            <a:off x="4560401" y="4586407"/>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ED8FC2-9A69-5DC7-E34A-022FE87EF16A}"/>
              </a:ext>
            </a:extLst>
          </p:cNvPr>
          <p:cNvSpPr txBox="1"/>
          <p:nvPr userDrawn="1"/>
        </p:nvSpPr>
        <p:spPr>
          <a:xfrm>
            <a:off x="5144295" y="4647885"/>
            <a:ext cx="1916787" cy="523220"/>
          </a:xfrm>
          <a:prstGeom prst="rect">
            <a:avLst/>
          </a:prstGeom>
          <a:noFill/>
        </p:spPr>
        <p:txBody>
          <a:bodyPr wrap="square">
            <a:spAutoFit/>
          </a:bodyPr>
          <a:lstStyle/>
          <a:p>
            <a:pPr algn="ctr"/>
            <a:r>
              <a:rPr lang="en-US" sz="2800" b="1" dirty="0">
                <a:solidFill>
                  <a:schemeClr val="bg1"/>
                </a:solidFill>
              </a:rPr>
              <a:t>Principle 3</a:t>
            </a:r>
          </a:p>
        </p:txBody>
      </p:sp>
      <p:sp>
        <p:nvSpPr>
          <p:cNvPr id="10" name="TextBox 9">
            <a:extLst>
              <a:ext uri="{FF2B5EF4-FFF2-40B4-BE49-F238E27FC236}">
                <a16:creationId xmlns:a16="http://schemas.microsoft.com/office/drawing/2014/main" id="{B1778D5B-FC30-0E5D-3DDE-91F1670F0FFE}"/>
              </a:ext>
            </a:extLst>
          </p:cNvPr>
          <p:cNvSpPr txBox="1"/>
          <p:nvPr userDrawn="1"/>
        </p:nvSpPr>
        <p:spPr>
          <a:xfrm>
            <a:off x="6689" y="2869406"/>
            <a:ext cx="12198689" cy="1631216"/>
          </a:xfrm>
          <a:prstGeom prst="rect">
            <a:avLst/>
          </a:prstGeom>
          <a:noFill/>
        </p:spPr>
        <p:txBody>
          <a:bodyPr wrap="square" anchor="b">
            <a:spAutoFit/>
          </a:bodyPr>
          <a:lstStyle/>
          <a:p>
            <a:pPr algn="ctr"/>
            <a:r>
              <a:rPr lang="en-US" sz="5000" b="1" dirty="0">
                <a:solidFill>
                  <a:schemeClr val="tx2"/>
                </a:solidFill>
              </a:rPr>
              <a:t>Attract, Hire, Retain, and Reward</a:t>
            </a:r>
          </a:p>
          <a:p>
            <a:pPr algn="ctr"/>
            <a:r>
              <a:rPr lang="en-US" sz="5000" b="1" dirty="0">
                <a:solidFill>
                  <a:schemeClr val="tx2"/>
                </a:solidFill>
              </a:rPr>
              <a:t>the Best People</a:t>
            </a:r>
          </a:p>
        </p:txBody>
      </p:sp>
    </p:spTree>
    <p:extLst>
      <p:ext uri="{BB962C8B-B14F-4D97-AF65-F5344CB8AC3E}">
        <p14:creationId xmlns:p14="http://schemas.microsoft.com/office/powerpoint/2010/main" val="3609858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inciple 4 Ta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9CF6EC-D420-E9C9-D3E6-8B2EA1FD288D}"/>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a blue corner&#10;&#10;AI-generated content may be incorrect.">
            <a:extLst>
              <a:ext uri="{FF2B5EF4-FFF2-40B4-BE49-F238E27FC236}">
                <a16:creationId xmlns:a16="http://schemas.microsoft.com/office/drawing/2014/main" id="{FF51043C-8F62-EC64-B396-B56613E9F8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sp>
        <p:nvSpPr>
          <p:cNvPr id="14" name="Data 7">
            <a:extLst>
              <a:ext uri="{FF2B5EF4-FFF2-40B4-BE49-F238E27FC236}">
                <a16:creationId xmlns:a16="http://schemas.microsoft.com/office/drawing/2014/main" id="{0B129418-56B4-7520-2033-A1F184CA6761}"/>
              </a:ext>
            </a:extLst>
          </p:cNvPr>
          <p:cNvSpPr/>
          <p:nvPr userDrawn="1"/>
        </p:nvSpPr>
        <p:spPr>
          <a:xfrm>
            <a:off x="4553711" y="5297133"/>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0401B5-03BA-0D37-B0C5-DA0B0CEBC65E}"/>
              </a:ext>
            </a:extLst>
          </p:cNvPr>
          <p:cNvSpPr txBox="1"/>
          <p:nvPr userDrawn="1"/>
        </p:nvSpPr>
        <p:spPr>
          <a:xfrm>
            <a:off x="6689" y="2680556"/>
            <a:ext cx="12198689" cy="1631216"/>
          </a:xfrm>
          <a:prstGeom prst="rect">
            <a:avLst/>
          </a:prstGeom>
          <a:noFill/>
        </p:spPr>
        <p:txBody>
          <a:bodyPr wrap="square" anchor="b">
            <a:spAutoFit/>
          </a:bodyPr>
          <a:lstStyle/>
          <a:p>
            <a:pPr algn="ctr"/>
            <a:r>
              <a:rPr lang="en-US" sz="5000" b="1" dirty="0">
                <a:solidFill>
                  <a:schemeClr val="bg1"/>
                </a:solidFill>
              </a:rPr>
              <a:t>Build Highly Engaged Family, </a:t>
            </a:r>
          </a:p>
          <a:p>
            <a:pPr algn="ctr"/>
            <a:r>
              <a:rPr lang="en-US" sz="5000" b="1" dirty="0">
                <a:solidFill>
                  <a:schemeClr val="bg1"/>
                </a:solidFill>
              </a:rPr>
              <a:t>Community, and Business Partnerships</a:t>
            </a:r>
          </a:p>
        </p:txBody>
      </p:sp>
      <p:sp>
        <p:nvSpPr>
          <p:cNvPr id="6" name="TextBox 5">
            <a:extLst>
              <a:ext uri="{FF2B5EF4-FFF2-40B4-BE49-F238E27FC236}">
                <a16:creationId xmlns:a16="http://schemas.microsoft.com/office/drawing/2014/main" id="{9C50DD5A-2877-71FC-D076-87CEAF576FD8}"/>
              </a:ext>
            </a:extLst>
          </p:cNvPr>
          <p:cNvSpPr txBox="1"/>
          <p:nvPr userDrawn="1"/>
        </p:nvSpPr>
        <p:spPr>
          <a:xfrm>
            <a:off x="422910" y="4323202"/>
            <a:ext cx="11384280" cy="830997"/>
          </a:xfrm>
          <a:prstGeom prst="rect">
            <a:avLst/>
          </a:prstGeom>
          <a:noFill/>
        </p:spPr>
        <p:txBody>
          <a:bodyPr wrap="square">
            <a:spAutoFit/>
          </a:bodyPr>
          <a:lstStyle/>
          <a:p>
            <a:pPr algn="ctr"/>
            <a:r>
              <a:rPr lang="en-US" sz="2400" b="1" dirty="0">
                <a:solidFill>
                  <a:schemeClr val="tx2"/>
                </a:solidFill>
              </a:rPr>
              <a:t>Students succeed when families, schools, businesses, and communities </a:t>
            </a:r>
          </a:p>
          <a:p>
            <a:pPr algn="ctr"/>
            <a:r>
              <a:rPr lang="en-US" sz="2400" b="1" dirty="0">
                <a:solidFill>
                  <a:schemeClr val="tx2"/>
                </a:solidFill>
              </a:rPr>
              <a:t>work together as an engaged alliance.</a:t>
            </a:r>
          </a:p>
        </p:txBody>
      </p:sp>
      <p:pic>
        <p:nvPicPr>
          <p:cNvPr id="7" name="Picture 6" descr="A black and white logo&#10;&#10;AI-generated content may be incorrect.">
            <a:extLst>
              <a:ext uri="{FF2B5EF4-FFF2-40B4-BE49-F238E27FC236}">
                <a16:creationId xmlns:a16="http://schemas.microsoft.com/office/drawing/2014/main" id="{6E35FA54-4E7A-ACB0-3086-17918E933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3729" y="1234731"/>
            <a:ext cx="4104540" cy="1371600"/>
          </a:xfrm>
          <a:prstGeom prst="rect">
            <a:avLst/>
          </a:prstGeom>
        </p:spPr>
      </p:pic>
      <p:sp>
        <p:nvSpPr>
          <p:cNvPr id="8" name="TextBox 7">
            <a:extLst>
              <a:ext uri="{FF2B5EF4-FFF2-40B4-BE49-F238E27FC236}">
                <a16:creationId xmlns:a16="http://schemas.microsoft.com/office/drawing/2014/main" id="{BE7634CF-6BDA-9DFD-CFD0-F986A3FAC347}"/>
              </a:ext>
            </a:extLst>
          </p:cNvPr>
          <p:cNvSpPr txBox="1"/>
          <p:nvPr userDrawn="1"/>
        </p:nvSpPr>
        <p:spPr>
          <a:xfrm>
            <a:off x="5137605" y="5358611"/>
            <a:ext cx="1916787" cy="523220"/>
          </a:xfrm>
          <a:prstGeom prst="rect">
            <a:avLst/>
          </a:prstGeom>
          <a:noFill/>
        </p:spPr>
        <p:txBody>
          <a:bodyPr wrap="square">
            <a:spAutoFit/>
          </a:bodyPr>
          <a:lstStyle/>
          <a:p>
            <a:pPr algn="ctr"/>
            <a:r>
              <a:rPr lang="en-US" sz="2800" b="1" dirty="0">
                <a:solidFill>
                  <a:schemeClr val="bg1"/>
                </a:solidFill>
              </a:rPr>
              <a:t>Principle 4</a:t>
            </a:r>
          </a:p>
        </p:txBody>
      </p:sp>
      <p:pic>
        <p:nvPicPr>
          <p:cNvPr id="9" name="Picture 8" descr="A black and white logo with white letters&#10;&#10;Description automatically generated">
            <a:extLst>
              <a:ext uri="{FF2B5EF4-FFF2-40B4-BE49-F238E27FC236}">
                <a16:creationId xmlns:a16="http://schemas.microsoft.com/office/drawing/2014/main" id="{80186A80-8E44-9A4B-4CE6-EB2C705BDA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spTree>
    <p:extLst>
      <p:ext uri="{BB962C8B-B14F-4D97-AF65-F5344CB8AC3E}">
        <p14:creationId xmlns:p14="http://schemas.microsoft.com/office/powerpoint/2010/main" val="16792815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inciple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489FE3-6385-79F3-AE61-30F6DB7BA5D8}"/>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a blue corner&#10;&#10;AI-generated content may be incorrect.">
            <a:extLst>
              <a:ext uri="{FF2B5EF4-FFF2-40B4-BE49-F238E27FC236}">
                <a16:creationId xmlns:a16="http://schemas.microsoft.com/office/drawing/2014/main" id="{9D7A888E-CE8F-EC21-75CB-EFE62BF3C6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pic>
        <p:nvPicPr>
          <p:cNvPr id="7" name="Picture 6" descr="A black and white logo&#10;&#10;AI-generated content may be incorrect.">
            <a:extLst>
              <a:ext uri="{FF2B5EF4-FFF2-40B4-BE49-F238E27FC236}">
                <a16:creationId xmlns:a16="http://schemas.microsoft.com/office/drawing/2014/main" id="{6E35FA54-4E7A-ACB0-3086-17918E933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3730" y="1625417"/>
            <a:ext cx="4104540" cy="1371600"/>
          </a:xfrm>
          <a:prstGeom prst="rect">
            <a:avLst/>
          </a:prstGeom>
        </p:spPr>
      </p:pic>
      <p:pic>
        <p:nvPicPr>
          <p:cNvPr id="8" name="Picture 7" descr="A black and white logo with white letters&#10;&#10;Description automatically generated">
            <a:extLst>
              <a:ext uri="{FF2B5EF4-FFF2-40B4-BE49-F238E27FC236}">
                <a16:creationId xmlns:a16="http://schemas.microsoft.com/office/drawing/2014/main" id="{332517EB-FAD8-9AF5-3786-9FD4C3AEBA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sp>
        <p:nvSpPr>
          <p:cNvPr id="9" name="Data 7">
            <a:extLst>
              <a:ext uri="{FF2B5EF4-FFF2-40B4-BE49-F238E27FC236}">
                <a16:creationId xmlns:a16="http://schemas.microsoft.com/office/drawing/2014/main" id="{3202703E-D436-9A57-5953-AADFCCEBCAB8}"/>
              </a:ext>
            </a:extLst>
          </p:cNvPr>
          <p:cNvSpPr/>
          <p:nvPr userDrawn="1"/>
        </p:nvSpPr>
        <p:spPr>
          <a:xfrm>
            <a:off x="4560401" y="4586407"/>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ED8FC2-9A69-5DC7-E34A-022FE87EF16A}"/>
              </a:ext>
            </a:extLst>
          </p:cNvPr>
          <p:cNvSpPr txBox="1"/>
          <p:nvPr userDrawn="1"/>
        </p:nvSpPr>
        <p:spPr>
          <a:xfrm>
            <a:off x="5144295" y="4647885"/>
            <a:ext cx="1916787" cy="523220"/>
          </a:xfrm>
          <a:prstGeom prst="rect">
            <a:avLst/>
          </a:prstGeom>
          <a:noFill/>
        </p:spPr>
        <p:txBody>
          <a:bodyPr wrap="square">
            <a:spAutoFit/>
          </a:bodyPr>
          <a:lstStyle/>
          <a:p>
            <a:pPr algn="ctr"/>
            <a:r>
              <a:rPr lang="en-US" sz="2800" b="1" dirty="0">
                <a:solidFill>
                  <a:schemeClr val="bg1"/>
                </a:solidFill>
              </a:rPr>
              <a:t>Principle 4</a:t>
            </a:r>
          </a:p>
        </p:txBody>
      </p:sp>
      <p:sp>
        <p:nvSpPr>
          <p:cNvPr id="10" name="TextBox 9">
            <a:extLst>
              <a:ext uri="{FF2B5EF4-FFF2-40B4-BE49-F238E27FC236}">
                <a16:creationId xmlns:a16="http://schemas.microsoft.com/office/drawing/2014/main" id="{B1778D5B-FC30-0E5D-3DDE-91F1670F0FFE}"/>
              </a:ext>
            </a:extLst>
          </p:cNvPr>
          <p:cNvSpPr txBox="1"/>
          <p:nvPr userDrawn="1"/>
        </p:nvSpPr>
        <p:spPr>
          <a:xfrm>
            <a:off x="6689" y="2869406"/>
            <a:ext cx="12198689" cy="1631216"/>
          </a:xfrm>
          <a:prstGeom prst="rect">
            <a:avLst/>
          </a:prstGeom>
          <a:noFill/>
        </p:spPr>
        <p:txBody>
          <a:bodyPr wrap="square" anchor="b">
            <a:spAutoFit/>
          </a:bodyPr>
          <a:lstStyle/>
          <a:p>
            <a:pPr algn="ctr"/>
            <a:r>
              <a:rPr lang="en-US" sz="5000" b="1" dirty="0">
                <a:solidFill>
                  <a:schemeClr val="tx2"/>
                </a:solidFill>
              </a:rPr>
              <a:t>Build Highly Engaged Family, </a:t>
            </a:r>
          </a:p>
          <a:p>
            <a:pPr algn="ctr"/>
            <a:r>
              <a:rPr lang="en-US" sz="5000" b="1" dirty="0">
                <a:solidFill>
                  <a:schemeClr val="tx2"/>
                </a:solidFill>
              </a:rPr>
              <a:t>Community, and Business Partnerships</a:t>
            </a:r>
          </a:p>
        </p:txBody>
      </p:sp>
      <p:pic>
        <p:nvPicPr>
          <p:cNvPr id="2" name="Picture 1">
            <a:extLst>
              <a:ext uri="{FF2B5EF4-FFF2-40B4-BE49-F238E27FC236}">
                <a16:creationId xmlns:a16="http://schemas.microsoft.com/office/drawing/2014/main" id="{0B085B29-2FC9-B225-8EDD-EA855FD42A4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804466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inciple 5 Ta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FD3212-A912-6B08-0273-3EC8C51D86CE}"/>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a blue corner&#10;&#10;AI-generated content may be incorrect.">
            <a:extLst>
              <a:ext uri="{FF2B5EF4-FFF2-40B4-BE49-F238E27FC236}">
                <a16:creationId xmlns:a16="http://schemas.microsoft.com/office/drawing/2014/main" id="{B61D22F6-4D55-D269-B3AD-36CD6F7D1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sp>
        <p:nvSpPr>
          <p:cNvPr id="14" name="Data 7">
            <a:extLst>
              <a:ext uri="{FF2B5EF4-FFF2-40B4-BE49-F238E27FC236}">
                <a16:creationId xmlns:a16="http://schemas.microsoft.com/office/drawing/2014/main" id="{0B129418-56B4-7520-2033-A1F184CA6761}"/>
              </a:ext>
            </a:extLst>
          </p:cNvPr>
          <p:cNvSpPr/>
          <p:nvPr userDrawn="1"/>
        </p:nvSpPr>
        <p:spPr>
          <a:xfrm>
            <a:off x="4553711" y="4977093"/>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0401B5-03BA-0D37-B0C5-DA0B0CEBC65E}"/>
              </a:ext>
            </a:extLst>
          </p:cNvPr>
          <p:cNvSpPr txBox="1"/>
          <p:nvPr userDrawn="1"/>
        </p:nvSpPr>
        <p:spPr>
          <a:xfrm>
            <a:off x="6689" y="2672758"/>
            <a:ext cx="12198689" cy="861774"/>
          </a:xfrm>
          <a:prstGeom prst="rect">
            <a:avLst/>
          </a:prstGeom>
          <a:noFill/>
        </p:spPr>
        <p:txBody>
          <a:bodyPr wrap="square" anchor="b">
            <a:spAutoFit/>
          </a:bodyPr>
          <a:lstStyle/>
          <a:p>
            <a:pPr algn="ctr"/>
            <a:r>
              <a:rPr lang="en-US" sz="5000" b="1" dirty="0">
                <a:solidFill>
                  <a:schemeClr val="bg1"/>
                </a:solidFill>
              </a:rPr>
              <a:t>Measure What Matters</a:t>
            </a:r>
          </a:p>
        </p:txBody>
      </p:sp>
      <p:sp>
        <p:nvSpPr>
          <p:cNvPr id="6" name="TextBox 5">
            <a:extLst>
              <a:ext uri="{FF2B5EF4-FFF2-40B4-BE49-F238E27FC236}">
                <a16:creationId xmlns:a16="http://schemas.microsoft.com/office/drawing/2014/main" id="{9C50DD5A-2877-71FC-D076-87CEAF576FD8}"/>
              </a:ext>
            </a:extLst>
          </p:cNvPr>
          <p:cNvSpPr txBox="1"/>
          <p:nvPr userDrawn="1"/>
        </p:nvSpPr>
        <p:spPr>
          <a:xfrm>
            <a:off x="422910" y="3557392"/>
            <a:ext cx="11384280" cy="1200329"/>
          </a:xfrm>
          <a:prstGeom prst="rect">
            <a:avLst/>
          </a:prstGeom>
          <a:noFill/>
        </p:spPr>
        <p:txBody>
          <a:bodyPr wrap="square">
            <a:spAutoFit/>
          </a:bodyPr>
          <a:lstStyle/>
          <a:p>
            <a:pPr algn="ctr"/>
            <a:r>
              <a:rPr lang="en-US" sz="2400" b="1" dirty="0">
                <a:solidFill>
                  <a:schemeClr val="tx2"/>
                </a:solidFill>
              </a:rPr>
              <a:t>A successful K-12 education should result in more than just straight-A </a:t>
            </a:r>
          </a:p>
          <a:p>
            <a:pPr algn="ctr"/>
            <a:r>
              <a:rPr lang="en-US" sz="2400" b="1" dirty="0">
                <a:solidFill>
                  <a:schemeClr val="tx2"/>
                </a:solidFill>
              </a:rPr>
              <a:t>Students — it should graduate engaged citizens who can meaningfully </a:t>
            </a:r>
          </a:p>
          <a:p>
            <a:pPr algn="ctr"/>
            <a:r>
              <a:rPr lang="en-US" sz="2400" b="1" dirty="0">
                <a:solidFill>
                  <a:schemeClr val="tx2"/>
                </a:solidFill>
              </a:rPr>
              <a:t>contribute to their community and thrive in work and life.</a:t>
            </a:r>
          </a:p>
        </p:txBody>
      </p:sp>
      <p:pic>
        <p:nvPicPr>
          <p:cNvPr id="7" name="Picture 6" descr="A black and white logo&#10;&#10;AI-generated content may be incorrect.">
            <a:extLst>
              <a:ext uri="{FF2B5EF4-FFF2-40B4-BE49-F238E27FC236}">
                <a16:creationId xmlns:a16="http://schemas.microsoft.com/office/drawing/2014/main" id="{6E35FA54-4E7A-ACB0-3086-17918E933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3729" y="1234731"/>
            <a:ext cx="4104540" cy="1371600"/>
          </a:xfrm>
          <a:prstGeom prst="rect">
            <a:avLst/>
          </a:prstGeom>
        </p:spPr>
      </p:pic>
      <p:sp>
        <p:nvSpPr>
          <p:cNvPr id="8" name="TextBox 7">
            <a:extLst>
              <a:ext uri="{FF2B5EF4-FFF2-40B4-BE49-F238E27FC236}">
                <a16:creationId xmlns:a16="http://schemas.microsoft.com/office/drawing/2014/main" id="{BE7634CF-6BDA-9DFD-CFD0-F986A3FAC347}"/>
              </a:ext>
            </a:extLst>
          </p:cNvPr>
          <p:cNvSpPr txBox="1"/>
          <p:nvPr userDrawn="1"/>
        </p:nvSpPr>
        <p:spPr>
          <a:xfrm>
            <a:off x="5137605" y="5038571"/>
            <a:ext cx="1916787" cy="523220"/>
          </a:xfrm>
          <a:prstGeom prst="rect">
            <a:avLst/>
          </a:prstGeom>
          <a:noFill/>
        </p:spPr>
        <p:txBody>
          <a:bodyPr wrap="square">
            <a:spAutoFit/>
          </a:bodyPr>
          <a:lstStyle/>
          <a:p>
            <a:pPr algn="ctr"/>
            <a:r>
              <a:rPr lang="en-US" sz="2800" b="1" dirty="0">
                <a:solidFill>
                  <a:schemeClr val="bg1"/>
                </a:solidFill>
              </a:rPr>
              <a:t>Principle 5</a:t>
            </a:r>
          </a:p>
        </p:txBody>
      </p:sp>
      <p:pic>
        <p:nvPicPr>
          <p:cNvPr id="9" name="Picture 8" descr="A black and white logo with white letters&#10;&#10;Description automatically generated">
            <a:extLst>
              <a:ext uri="{FF2B5EF4-FFF2-40B4-BE49-F238E27FC236}">
                <a16:creationId xmlns:a16="http://schemas.microsoft.com/office/drawing/2014/main" id="{028FA79D-6773-5A3D-8A3C-4EC181B2A6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pic>
        <p:nvPicPr>
          <p:cNvPr id="2" name="Picture 1">
            <a:extLst>
              <a:ext uri="{FF2B5EF4-FFF2-40B4-BE49-F238E27FC236}">
                <a16:creationId xmlns:a16="http://schemas.microsoft.com/office/drawing/2014/main" id="{913562D8-280A-C367-20DC-04FE80E42EE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2210917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inciple 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29B7DE-423A-3136-33C0-AAF67014C7CC}"/>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a blue corner&#10;&#10;AI-generated content may be incorrect.">
            <a:extLst>
              <a:ext uri="{FF2B5EF4-FFF2-40B4-BE49-F238E27FC236}">
                <a16:creationId xmlns:a16="http://schemas.microsoft.com/office/drawing/2014/main" id="{18A3C229-E596-D9CC-5911-1E707BC83F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pic>
        <p:nvPicPr>
          <p:cNvPr id="8" name="Picture 7" descr="A black and white logo with white letters&#10;&#10;Description automatically generated">
            <a:extLst>
              <a:ext uri="{FF2B5EF4-FFF2-40B4-BE49-F238E27FC236}">
                <a16:creationId xmlns:a16="http://schemas.microsoft.com/office/drawing/2014/main" id="{332517EB-FAD8-9AF5-3786-9FD4C3AEBA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sp>
        <p:nvSpPr>
          <p:cNvPr id="9" name="Data 7">
            <a:extLst>
              <a:ext uri="{FF2B5EF4-FFF2-40B4-BE49-F238E27FC236}">
                <a16:creationId xmlns:a16="http://schemas.microsoft.com/office/drawing/2014/main" id="{3202703E-D436-9A57-5953-AADFCCEBCAB8}"/>
              </a:ext>
            </a:extLst>
          </p:cNvPr>
          <p:cNvSpPr/>
          <p:nvPr userDrawn="1"/>
        </p:nvSpPr>
        <p:spPr>
          <a:xfrm>
            <a:off x="4560401" y="4586407"/>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ED8FC2-9A69-5DC7-E34A-022FE87EF16A}"/>
              </a:ext>
            </a:extLst>
          </p:cNvPr>
          <p:cNvSpPr txBox="1"/>
          <p:nvPr userDrawn="1"/>
        </p:nvSpPr>
        <p:spPr>
          <a:xfrm>
            <a:off x="5144295" y="4647885"/>
            <a:ext cx="1916787" cy="523220"/>
          </a:xfrm>
          <a:prstGeom prst="rect">
            <a:avLst/>
          </a:prstGeom>
          <a:noFill/>
        </p:spPr>
        <p:txBody>
          <a:bodyPr wrap="square">
            <a:spAutoFit/>
          </a:bodyPr>
          <a:lstStyle/>
          <a:p>
            <a:pPr algn="ctr"/>
            <a:r>
              <a:rPr lang="en-US" sz="2800" b="1" dirty="0">
                <a:solidFill>
                  <a:schemeClr val="bg1"/>
                </a:solidFill>
              </a:rPr>
              <a:t>Principle 5</a:t>
            </a:r>
          </a:p>
        </p:txBody>
      </p:sp>
      <p:pic>
        <p:nvPicPr>
          <p:cNvPr id="10" name="Picture 9" descr="A black and white logo&#10;&#10;AI-generated content may be incorrect.">
            <a:extLst>
              <a:ext uri="{FF2B5EF4-FFF2-40B4-BE49-F238E27FC236}">
                <a16:creationId xmlns:a16="http://schemas.microsoft.com/office/drawing/2014/main" id="{CC103DB1-564B-32D8-16F0-9A9F1F6AE7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3730" y="1625417"/>
            <a:ext cx="4104540" cy="1371600"/>
          </a:xfrm>
          <a:prstGeom prst="rect">
            <a:avLst/>
          </a:prstGeom>
        </p:spPr>
      </p:pic>
      <p:sp>
        <p:nvSpPr>
          <p:cNvPr id="13" name="TextBox 12">
            <a:extLst>
              <a:ext uri="{FF2B5EF4-FFF2-40B4-BE49-F238E27FC236}">
                <a16:creationId xmlns:a16="http://schemas.microsoft.com/office/drawing/2014/main" id="{785AEDAB-CACA-897C-5B18-9FBDEE431926}"/>
              </a:ext>
            </a:extLst>
          </p:cNvPr>
          <p:cNvSpPr txBox="1"/>
          <p:nvPr userDrawn="1"/>
        </p:nvSpPr>
        <p:spPr>
          <a:xfrm>
            <a:off x="6689" y="3258097"/>
            <a:ext cx="12192000" cy="861774"/>
          </a:xfrm>
          <a:prstGeom prst="rect">
            <a:avLst/>
          </a:prstGeom>
          <a:noFill/>
        </p:spPr>
        <p:txBody>
          <a:bodyPr wrap="square" anchor="b">
            <a:spAutoFit/>
          </a:bodyPr>
          <a:lstStyle/>
          <a:p>
            <a:pPr algn="ctr"/>
            <a:r>
              <a:rPr lang="en-US" sz="5000" b="1" dirty="0">
                <a:solidFill>
                  <a:schemeClr val="tx2"/>
                </a:solidFill>
              </a:rPr>
              <a:t>Measure What Matters</a:t>
            </a:r>
          </a:p>
        </p:txBody>
      </p:sp>
      <p:pic>
        <p:nvPicPr>
          <p:cNvPr id="2" name="Picture 1">
            <a:extLst>
              <a:ext uri="{FF2B5EF4-FFF2-40B4-BE49-F238E27FC236}">
                <a16:creationId xmlns:a16="http://schemas.microsoft.com/office/drawing/2014/main" id="{A68BF1AD-92CA-7BF3-1BDB-8F280A6AEF5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3753368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LP Logo">
    <p:spTree>
      <p:nvGrpSpPr>
        <p:cNvPr id="1" name=""/>
        <p:cNvGrpSpPr/>
        <p:nvPr/>
      </p:nvGrpSpPr>
      <p:grpSpPr>
        <a:xfrm>
          <a:off x="0" y="0"/>
          <a:ext cx="0" cy="0"/>
          <a:chOff x="0" y="0"/>
          <a:chExt cx="0" cy="0"/>
        </a:xfrm>
      </p:grpSpPr>
      <p:pic>
        <p:nvPicPr>
          <p:cNvPr id="4" name="Picture 3" descr="A black background with a blue corner&#10;&#10;AI-generated content may be incorrect.">
            <a:extLst>
              <a:ext uri="{FF2B5EF4-FFF2-40B4-BE49-F238E27FC236}">
                <a16:creationId xmlns:a16="http://schemas.microsoft.com/office/drawing/2014/main" id="{AD0CEE82-0200-C42B-5BD7-628C07093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5" name="Picture 4" descr="A black background with red and blue stripes&#10;&#10;AI-generated content may be incorrect.">
            <a:extLst>
              <a:ext uri="{FF2B5EF4-FFF2-40B4-BE49-F238E27FC236}">
                <a16:creationId xmlns:a16="http://schemas.microsoft.com/office/drawing/2014/main" id="{282AFEF4-BFB2-8C43-B157-681C4CB91F58}"/>
              </a:ext>
            </a:extLst>
          </p:cNvPr>
          <p:cNvPicPr>
            <a:picLocks noChangeAspect="1"/>
          </p:cNvPicPr>
          <p:nvPr userDrawn="1"/>
        </p:nvPicPr>
        <p:blipFill>
          <a:blip r:embed="rId3">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sp>
        <p:nvSpPr>
          <p:cNvPr id="11" name="Freeform 5">
            <a:extLst>
              <a:ext uri="{FF2B5EF4-FFF2-40B4-BE49-F238E27FC236}">
                <a16:creationId xmlns:a16="http://schemas.microsoft.com/office/drawing/2014/main" id="{87DD856D-746A-6BE3-364D-9D31EEE45378}"/>
              </a:ext>
            </a:extLst>
          </p:cNvPr>
          <p:cNvSpPr/>
          <p:nvPr userDrawn="1"/>
        </p:nvSpPr>
        <p:spPr>
          <a:xfrm>
            <a:off x="3219720" y="1743979"/>
            <a:ext cx="5752560" cy="3370042"/>
          </a:xfrm>
          <a:custGeom>
            <a:avLst/>
            <a:gdLst/>
            <a:ahLst/>
            <a:cxnLst/>
            <a:rect l="l" t="t" r="r" b="b"/>
            <a:pathLst>
              <a:path w="10545625" h="6177979">
                <a:moveTo>
                  <a:pt x="0" y="0"/>
                </a:moveTo>
                <a:lnTo>
                  <a:pt x="10545626" y="0"/>
                </a:lnTo>
                <a:lnTo>
                  <a:pt x="10545626" y="6177978"/>
                </a:lnTo>
                <a:lnTo>
                  <a:pt x="0" y="6177978"/>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77FC0776-08A7-37EA-8ACA-83C353E66F7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11250"/>
            <a:ext cx="2052269" cy="685799"/>
          </a:xfrm>
          <a:prstGeom prst="rect">
            <a:avLst/>
          </a:prstGeom>
        </p:spPr>
      </p:pic>
    </p:spTree>
    <p:extLst>
      <p:ext uri="{BB962C8B-B14F-4D97-AF65-F5344CB8AC3E}">
        <p14:creationId xmlns:p14="http://schemas.microsoft.com/office/powerpoint/2010/main" val="41949215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LP Text">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5" name="Picture 4" descr="A black background with red and blue stripes&#10;&#10;AI-generated content may be incorrect.">
            <a:extLst>
              <a:ext uri="{FF2B5EF4-FFF2-40B4-BE49-F238E27FC236}">
                <a16:creationId xmlns:a16="http://schemas.microsoft.com/office/drawing/2014/main" id="{282AFEF4-BFB2-8C43-B157-681C4CB91F58}"/>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pic>
        <p:nvPicPr>
          <p:cNvPr id="3" name="Picture 2">
            <a:extLst>
              <a:ext uri="{FF2B5EF4-FFF2-40B4-BE49-F238E27FC236}">
                <a16:creationId xmlns:a16="http://schemas.microsoft.com/office/drawing/2014/main" id="{77FC0776-08A7-37EA-8ACA-83C353E66F7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4063" y="5911250"/>
            <a:ext cx="2052269" cy="685799"/>
          </a:xfrm>
          <a:prstGeom prst="rect">
            <a:avLst/>
          </a:prstGeom>
        </p:spPr>
      </p:pic>
      <p:sp>
        <p:nvSpPr>
          <p:cNvPr id="6" name="Freeform 5">
            <a:extLst>
              <a:ext uri="{FF2B5EF4-FFF2-40B4-BE49-F238E27FC236}">
                <a16:creationId xmlns:a16="http://schemas.microsoft.com/office/drawing/2014/main" id="{AE9D597B-BE3E-D692-0538-375488CAF2DC}"/>
              </a:ext>
            </a:extLst>
          </p:cNvPr>
          <p:cNvSpPr/>
          <p:nvPr userDrawn="1"/>
        </p:nvSpPr>
        <p:spPr>
          <a:xfrm>
            <a:off x="3709870" y="485333"/>
            <a:ext cx="4772257" cy="2795748"/>
          </a:xfrm>
          <a:custGeom>
            <a:avLst/>
            <a:gdLst/>
            <a:ahLst/>
            <a:cxnLst/>
            <a:rect l="l" t="t" r="r" b="b"/>
            <a:pathLst>
              <a:path w="10545625" h="6177979">
                <a:moveTo>
                  <a:pt x="0" y="0"/>
                </a:moveTo>
                <a:lnTo>
                  <a:pt x="10545626" y="0"/>
                </a:lnTo>
                <a:lnTo>
                  <a:pt x="10545626" y="6177978"/>
                </a:lnTo>
                <a:lnTo>
                  <a:pt x="0" y="6177978"/>
                </a:lnTo>
                <a:lnTo>
                  <a:pt x="0" y="0"/>
                </a:lnTo>
                <a:close/>
              </a:path>
            </a:pathLst>
          </a:custGeom>
          <a:blipFill>
            <a:blip r:embed="rId4"/>
            <a:stretch>
              <a:fillRect/>
            </a:stretch>
          </a:blipFill>
        </p:spPr>
        <p:txBody>
          <a:bodyPr/>
          <a:lstStyle/>
          <a:p>
            <a:endParaRPr lang="en-US"/>
          </a:p>
        </p:txBody>
      </p:sp>
      <p:sp>
        <p:nvSpPr>
          <p:cNvPr id="7" name="Subtitle 2">
            <a:extLst>
              <a:ext uri="{FF2B5EF4-FFF2-40B4-BE49-F238E27FC236}">
                <a16:creationId xmlns:a16="http://schemas.microsoft.com/office/drawing/2014/main" id="{329DE84E-778D-0AF3-8BE2-875B5B935032}"/>
              </a:ext>
            </a:extLst>
          </p:cNvPr>
          <p:cNvSpPr txBox="1">
            <a:spLocks/>
          </p:cNvSpPr>
          <p:nvPr userDrawn="1"/>
        </p:nvSpPr>
        <p:spPr>
          <a:xfrm>
            <a:off x="1025645" y="3429000"/>
            <a:ext cx="10140708" cy="2049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t>The </a:t>
            </a:r>
            <a:r>
              <a:rPr lang="en-US" sz="3000" b="1" dirty="0" err="1"/>
              <a:t>EdLeader</a:t>
            </a:r>
            <a:r>
              <a:rPr lang="en-US" sz="3000" b="1" dirty="0"/>
              <a:t> Promise Network provides superintendents and their teams with a collaborative </a:t>
            </a:r>
            <a:r>
              <a:rPr lang="en-US" sz="3000" b="1" dirty="0">
                <a:solidFill>
                  <a:srgbClr val="B11116"/>
                </a:solidFill>
              </a:rPr>
              <a:t>community</a:t>
            </a:r>
            <a:r>
              <a:rPr lang="en-US" sz="3000" b="1" dirty="0"/>
              <a:t>, practical </a:t>
            </a:r>
            <a:r>
              <a:rPr lang="en-US" sz="3000" b="1" dirty="0">
                <a:solidFill>
                  <a:srgbClr val="B11116"/>
                </a:solidFill>
              </a:rPr>
              <a:t>tools</a:t>
            </a:r>
            <a:r>
              <a:rPr lang="en-US" sz="3000" b="1" dirty="0"/>
              <a:t>, and shared </a:t>
            </a:r>
            <a:r>
              <a:rPr lang="en-US" sz="3000" b="1" dirty="0">
                <a:solidFill>
                  <a:srgbClr val="B11116"/>
                </a:solidFill>
              </a:rPr>
              <a:t>learning experiences </a:t>
            </a:r>
            <a:r>
              <a:rPr lang="en-US" sz="3000" b="1" dirty="0"/>
              <a:t>that help transform vision into action – accelerating progress on the Public Education Promise in every district.</a:t>
            </a:r>
          </a:p>
        </p:txBody>
      </p:sp>
      <p:cxnSp>
        <p:nvCxnSpPr>
          <p:cNvPr id="8" name="Straight Connector 7">
            <a:extLst>
              <a:ext uri="{FF2B5EF4-FFF2-40B4-BE49-F238E27FC236}">
                <a16:creationId xmlns:a16="http://schemas.microsoft.com/office/drawing/2014/main" id="{3AC00465-7AEA-B90A-BD17-8923D21136BD}"/>
              </a:ext>
            </a:extLst>
          </p:cNvPr>
          <p:cNvCxnSpPr>
            <a:cxnSpLocks/>
          </p:cNvCxnSpPr>
          <p:nvPr userDrawn="1"/>
        </p:nvCxnSpPr>
        <p:spPr>
          <a:xfrm>
            <a:off x="2314687" y="3270327"/>
            <a:ext cx="7562626" cy="0"/>
          </a:xfrm>
          <a:prstGeom prst="line">
            <a:avLst/>
          </a:prstGeom>
          <a:ln>
            <a:solidFill>
              <a:srgbClr val="1B2E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669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LP Experience">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B851FCD1-8C12-9B5C-4431-B2A83D23898D}"/>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9" name="Picture 8" descr="A black background with red and blue stripes&#10;&#10;AI-generated content may be incorrect.">
            <a:extLst>
              <a:ext uri="{FF2B5EF4-FFF2-40B4-BE49-F238E27FC236}">
                <a16:creationId xmlns:a16="http://schemas.microsoft.com/office/drawing/2014/main" id="{E8B72BD2-CE7D-5E3F-604B-C2F5FCD92410}"/>
              </a:ext>
            </a:extLst>
          </p:cNvPr>
          <p:cNvPicPr>
            <a:picLocks noChangeAspect="1"/>
          </p:cNvPicPr>
          <p:nvPr userDrawn="1"/>
        </p:nvPicPr>
        <p:blipFill>
          <a:blip r:embed="rId2">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pic>
        <p:nvPicPr>
          <p:cNvPr id="2" name="Picture 1">
            <a:extLst>
              <a:ext uri="{FF2B5EF4-FFF2-40B4-BE49-F238E27FC236}">
                <a16:creationId xmlns:a16="http://schemas.microsoft.com/office/drawing/2014/main" id="{05DF8E73-A514-6226-008F-CB024E1631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4063" y="5911250"/>
            <a:ext cx="2052269" cy="685799"/>
          </a:xfrm>
          <a:prstGeom prst="rect">
            <a:avLst/>
          </a:prstGeom>
        </p:spPr>
      </p:pic>
      <p:pic>
        <p:nvPicPr>
          <p:cNvPr id="4" name="Content Placeholder 5" descr="A blue circle with a gear and connected lines&#10;&#10;AI-generated content may be incorrect.">
            <a:extLst>
              <a:ext uri="{FF2B5EF4-FFF2-40B4-BE49-F238E27FC236}">
                <a16:creationId xmlns:a16="http://schemas.microsoft.com/office/drawing/2014/main" id="{462D4929-6E2F-6AFA-8CFA-3527EB8E805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1095" y="2540226"/>
            <a:ext cx="914400" cy="951430"/>
          </a:xfrm>
          <a:prstGeom prst="rect">
            <a:avLst/>
          </a:prstGeom>
        </p:spPr>
      </p:pic>
      <p:pic>
        <p:nvPicPr>
          <p:cNvPr id="5" name="Picture 4" descr="A blue circle with a book on the screen&#10;&#10;AI-generated content may be incorrect.">
            <a:extLst>
              <a:ext uri="{FF2B5EF4-FFF2-40B4-BE49-F238E27FC236}">
                <a16:creationId xmlns:a16="http://schemas.microsoft.com/office/drawing/2014/main" id="{0A684444-300D-D2FF-7F76-434136DCE1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71095" y="1413675"/>
            <a:ext cx="914400" cy="940780"/>
          </a:xfrm>
          <a:prstGeom prst="rect">
            <a:avLst/>
          </a:prstGeom>
        </p:spPr>
      </p:pic>
      <p:pic>
        <p:nvPicPr>
          <p:cNvPr id="7" name="Picture 6" descr="A blue circle with a trophy on it&#10;&#10;AI-generated content may be incorrect.">
            <a:extLst>
              <a:ext uri="{FF2B5EF4-FFF2-40B4-BE49-F238E27FC236}">
                <a16:creationId xmlns:a16="http://schemas.microsoft.com/office/drawing/2014/main" id="{622A0882-4124-6186-1A46-1D37E3CF764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1095" y="4664112"/>
            <a:ext cx="914400" cy="911690"/>
          </a:xfrm>
          <a:prstGeom prst="rect">
            <a:avLst/>
          </a:prstGeom>
        </p:spPr>
      </p:pic>
      <p:pic>
        <p:nvPicPr>
          <p:cNvPr id="8" name="Picture 7" descr="A blue circle with arrows in center&#10;&#10;AI-generated content may be incorrect.">
            <a:extLst>
              <a:ext uri="{FF2B5EF4-FFF2-40B4-BE49-F238E27FC236}">
                <a16:creationId xmlns:a16="http://schemas.microsoft.com/office/drawing/2014/main" id="{13768F46-A06D-07B0-F537-21C6D278617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71095" y="3604754"/>
            <a:ext cx="914400" cy="946260"/>
          </a:xfrm>
          <a:prstGeom prst="rect">
            <a:avLst/>
          </a:prstGeom>
        </p:spPr>
      </p:pic>
      <p:sp>
        <p:nvSpPr>
          <p:cNvPr id="10" name="TextBox 9">
            <a:extLst>
              <a:ext uri="{FF2B5EF4-FFF2-40B4-BE49-F238E27FC236}">
                <a16:creationId xmlns:a16="http://schemas.microsoft.com/office/drawing/2014/main" id="{8E2F2BFE-A385-8AAC-E12B-44A68E9814CA}"/>
              </a:ext>
            </a:extLst>
          </p:cNvPr>
          <p:cNvSpPr txBox="1"/>
          <p:nvPr userDrawn="1"/>
        </p:nvSpPr>
        <p:spPr>
          <a:xfrm>
            <a:off x="2299580" y="1558582"/>
            <a:ext cx="4952246" cy="646331"/>
          </a:xfrm>
          <a:prstGeom prst="rect">
            <a:avLst/>
          </a:prstGeom>
          <a:noFill/>
        </p:spPr>
        <p:txBody>
          <a:bodyPr wrap="square" rtlCol="0">
            <a:spAutoFit/>
          </a:bodyPr>
          <a:lstStyle/>
          <a:p>
            <a:r>
              <a:rPr lang="en-US" sz="3600" b="1"/>
              <a:t>Professional Learning</a:t>
            </a:r>
          </a:p>
        </p:txBody>
      </p:sp>
      <p:sp>
        <p:nvSpPr>
          <p:cNvPr id="11" name="TextBox 10">
            <a:extLst>
              <a:ext uri="{FF2B5EF4-FFF2-40B4-BE49-F238E27FC236}">
                <a16:creationId xmlns:a16="http://schemas.microsoft.com/office/drawing/2014/main" id="{4C25570C-85A3-29C9-5C48-3B539560F578}"/>
              </a:ext>
            </a:extLst>
          </p:cNvPr>
          <p:cNvSpPr txBox="1"/>
          <p:nvPr userDrawn="1"/>
        </p:nvSpPr>
        <p:spPr>
          <a:xfrm>
            <a:off x="2299580" y="2692775"/>
            <a:ext cx="4952246" cy="646331"/>
          </a:xfrm>
          <a:prstGeom prst="rect">
            <a:avLst/>
          </a:prstGeom>
          <a:noFill/>
        </p:spPr>
        <p:txBody>
          <a:bodyPr wrap="square" rtlCol="0">
            <a:spAutoFit/>
          </a:bodyPr>
          <a:lstStyle/>
          <a:p>
            <a:r>
              <a:rPr lang="en-US" sz="3600" b="1"/>
              <a:t>Tools &amp; Resources</a:t>
            </a:r>
          </a:p>
        </p:txBody>
      </p:sp>
      <p:sp>
        <p:nvSpPr>
          <p:cNvPr id="12" name="TextBox 11">
            <a:extLst>
              <a:ext uri="{FF2B5EF4-FFF2-40B4-BE49-F238E27FC236}">
                <a16:creationId xmlns:a16="http://schemas.microsoft.com/office/drawing/2014/main" id="{54751AD1-D0FF-BC7F-B983-80E0615B18C3}"/>
              </a:ext>
            </a:extLst>
          </p:cNvPr>
          <p:cNvSpPr txBox="1"/>
          <p:nvPr userDrawn="1"/>
        </p:nvSpPr>
        <p:spPr>
          <a:xfrm>
            <a:off x="2299580" y="3754718"/>
            <a:ext cx="8100196" cy="646331"/>
          </a:xfrm>
          <a:prstGeom prst="rect">
            <a:avLst/>
          </a:prstGeom>
          <a:noFill/>
        </p:spPr>
        <p:txBody>
          <a:bodyPr wrap="square" rtlCol="0">
            <a:spAutoFit/>
          </a:bodyPr>
          <a:lstStyle/>
          <a:p>
            <a:r>
              <a:rPr lang="en-US" sz="3600" b="1"/>
              <a:t>Networking &amp; Collaboration</a:t>
            </a:r>
          </a:p>
        </p:txBody>
      </p:sp>
      <p:sp>
        <p:nvSpPr>
          <p:cNvPr id="13" name="TextBox 12">
            <a:extLst>
              <a:ext uri="{FF2B5EF4-FFF2-40B4-BE49-F238E27FC236}">
                <a16:creationId xmlns:a16="http://schemas.microsoft.com/office/drawing/2014/main" id="{7FEA5D88-FBC0-12E2-5599-540A5D241A9E}"/>
              </a:ext>
            </a:extLst>
          </p:cNvPr>
          <p:cNvSpPr txBox="1"/>
          <p:nvPr userDrawn="1"/>
        </p:nvSpPr>
        <p:spPr>
          <a:xfrm>
            <a:off x="2299580" y="4796791"/>
            <a:ext cx="7246756" cy="646331"/>
          </a:xfrm>
          <a:prstGeom prst="rect">
            <a:avLst/>
          </a:prstGeom>
          <a:noFill/>
        </p:spPr>
        <p:txBody>
          <a:bodyPr wrap="square" rtlCol="0">
            <a:spAutoFit/>
          </a:bodyPr>
          <a:lstStyle/>
          <a:p>
            <a:r>
              <a:rPr lang="en-US" sz="3600" b="1"/>
              <a:t>Awards &amp; Recognition</a:t>
            </a:r>
          </a:p>
        </p:txBody>
      </p:sp>
      <p:sp>
        <p:nvSpPr>
          <p:cNvPr id="15" name="Freeform 5">
            <a:extLst>
              <a:ext uri="{FF2B5EF4-FFF2-40B4-BE49-F238E27FC236}">
                <a16:creationId xmlns:a16="http://schemas.microsoft.com/office/drawing/2014/main" id="{DA480CE9-FFA3-A31D-8537-6DAF289DEF24}"/>
              </a:ext>
            </a:extLst>
          </p:cNvPr>
          <p:cNvSpPr/>
          <p:nvPr userDrawn="1"/>
        </p:nvSpPr>
        <p:spPr>
          <a:xfrm>
            <a:off x="7641227" y="488791"/>
            <a:ext cx="3826658" cy="2241784"/>
          </a:xfrm>
          <a:custGeom>
            <a:avLst/>
            <a:gdLst/>
            <a:ahLst/>
            <a:cxnLst/>
            <a:rect l="l" t="t" r="r" b="b"/>
            <a:pathLst>
              <a:path w="10545625" h="6177979">
                <a:moveTo>
                  <a:pt x="0" y="0"/>
                </a:moveTo>
                <a:lnTo>
                  <a:pt x="10545626" y="0"/>
                </a:lnTo>
                <a:lnTo>
                  <a:pt x="10545626" y="6177978"/>
                </a:lnTo>
                <a:lnTo>
                  <a:pt x="0" y="6177978"/>
                </a:lnTo>
                <a:lnTo>
                  <a:pt x="0" y="0"/>
                </a:lnTo>
                <a:close/>
              </a:path>
            </a:pathLst>
          </a:custGeom>
          <a:blipFill>
            <a:blip r:embed="rId8"/>
            <a:stretch>
              <a:fillRect/>
            </a:stretch>
          </a:blipFill>
        </p:spPr>
        <p:txBody>
          <a:bodyPr/>
          <a:lstStyle/>
          <a:p>
            <a:endParaRPr lang="en-US"/>
          </a:p>
        </p:txBody>
      </p:sp>
      <p:sp>
        <p:nvSpPr>
          <p:cNvPr id="17" name="TextBox 16">
            <a:extLst>
              <a:ext uri="{FF2B5EF4-FFF2-40B4-BE49-F238E27FC236}">
                <a16:creationId xmlns:a16="http://schemas.microsoft.com/office/drawing/2014/main" id="{500077B1-6235-27B1-ECBF-9A2D39D55BE1}"/>
              </a:ext>
            </a:extLst>
          </p:cNvPr>
          <p:cNvSpPr txBox="1"/>
          <p:nvPr userDrawn="1"/>
        </p:nvSpPr>
        <p:spPr>
          <a:xfrm>
            <a:off x="838200" y="435093"/>
            <a:ext cx="6097836" cy="769441"/>
          </a:xfrm>
          <a:prstGeom prst="rect">
            <a:avLst/>
          </a:prstGeom>
          <a:noFill/>
        </p:spPr>
        <p:txBody>
          <a:bodyPr wrap="square">
            <a:spAutoFit/>
          </a:bodyPr>
          <a:lstStyle/>
          <a:p>
            <a:r>
              <a:rPr lang="en-US" sz="4400" b="1" dirty="0"/>
              <a:t>Network Experience</a:t>
            </a:r>
          </a:p>
        </p:txBody>
      </p:sp>
    </p:spTree>
    <p:extLst>
      <p:ext uri="{BB962C8B-B14F-4D97-AF65-F5344CB8AC3E}">
        <p14:creationId xmlns:p14="http://schemas.microsoft.com/office/powerpoint/2010/main" val="785748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ASA ELP Lockup">
    <p:spTree>
      <p:nvGrpSpPr>
        <p:cNvPr id="1" name=""/>
        <p:cNvGrpSpPr/>
        <p:nvPr/>
      </p:nvGrpSpPr>
      <p:grpSpPr>
        <a:xfrm>
          <a:off x="0" y="0"/>
          <a:ext cx="0" cy="0"/>
          <a:chOff x="0" y="0"/>
          <a:chExt cx="0" cy="0"/>
        </a:xfrm>
      </p:grpSpPr>
      <p:pic>
        <p:nvPicPr>
          <p:cNvPr id="4" name="Picture 3" descr="A black background with a blue corner&#10;&#10;AI-generated content may be incorrect.">
            <a:extLst>
              <a:ext uri="{FF2B5EF4-FFF2-40B4-BE49-F238E27FC236}">
                <a16:creationId xmlns:a16="http://schemas.microsoft.com/office/drawing/2014/main" id="{AD0CEE82-0200-C42B-5BD7-628C07093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pic>
        <p:nvPicPr>
          <p:cNvPr id="5" name="Picture 4" descr="A black background with red and blue stripes&#10;&#10;AI-generated content may be incorrect.">
            <a:extLst>
              <a:ext uri="{FF2B5EF4-FFF2-40B4-BE49-F238E27FC236}">
                <a16:creationId xmlns:a16="http://schemas.microsoft.com/office/drawing/2014/main" id="{282AFEF4-BFB2-8C43-B157-681C4CB91F58}"/>
              </a:ext>
            </a:extLst>
          </p:cNvPr>
          <p:cNvPicPr>
            <a:picLocks noChangeAspect="1"/>
          </p:cNvPicPr>
          <p:nvPr userDrawn="1"/>
        </p:nvPicPr>
        <p:blipFill>
          <a:blip r:embed="rId3">
            <a:extLst>
              <a:ext uri="{28A0092B-C50C-407E-A947-70E740481C1C}">
                <a14:useLocalDpi xmlns:a14="http://schemas.microsoft.com/office/drawing/2010/main" val="0"/>
              </a:ext>
            </a:extLst>
          </a:blip>
          <a:srcRect l="60567" t="54596" r="9401"/>
          <a:stretch>
            <a:fillRect/>
          </a:stretch>
        </p:blipFill>
        <p:spPr>
          <a:xfrm>
            <a:off x="10001250" y="4994910"/>
            <a:ext cx="2190750" cy="1863090"/>
          </a:xfrm>
          <a:prstGeom prst="rect">
            <a:avLst/>
          </a:prstGeom>
        </p:spPr>
      </p:pic>
      <p:pic>
        <p:nvPicPr>
          <p:cNvPr id="8" name="Picture 7" descr="A close-up of logos&#10;&#10;AI-generated content may be incorrect.">
            <a:extLst>
              <a:ext uri="{FF2B5EF4-FFF2-40B4-BE49-F238E27FC236}">
                <a16:creationId xmlns:a16="http://schemas.microsoft.com/office/drawing/2014/main" id="{9BEC03F4-782C-3BF6-D6D7-725249B613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88460" y="2420982"/>
            <a:ext cx="8028457" cy="2016035"/>
          </a:xfrm>
          <a:prstGeom prst="rect">
            <a:avLst/>
          </a:prstGeom>
        </p:spPr>
      </p:pic>
      <p:pic>
        <p:nvPicPr>
          <p:cNvPr id="3" name="Picture 2">
            <a:extLst>
              <a:ext uri="{FF2B5EF4-FFF2-40B4-BE49-F238E27FC236}">
                <a16:creationId xmlns:a16="http://schemas.microsoft.com/office/drawing/2014/main" id="{C359677A-DB42-7B3C-D3F0-C4246D0410E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74063" y="5911250"/>
            <a:ext cx="2052269" cy="685799"/>
          </a:xfrm>
          <a:prstGeom prst="rect">
            <a:avLst/>
          </a:prstGeom>
        </p:spPr>
      </p:pic>
    </p:spTree>
    <p:extLst>
      <p:ext uri="{BB962C8B-B14F-4D97-AF65-F5344CB8AC3E}">
        <p14:creationId xmlns:p14="http://schemas.microsoft.com/office/powerpoint/2010/main" val="176802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5" name="Picture 4" descr="A black background with a blue corner&#10;&#10;AI-generated content may be incorrect.">
            <a:extLst>
              <a:ext uri="{FF2B5EF4-FFF2-40B4-BE49-F238E27FC236}">
                <a16:creationId xmlns:a16="http://schemas.microsoft.com/office/drawing/2014/main" id="{ECD9F20D-00F1-1259-AC21-369CCBC8B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4">
            <a:extLst>
              <a:ext uri="{FF2B5EF4-FFF2-40B4-BE49-F238E27FC236}">
                <a16:creationId xmlns:a16="http://schemas.microsoft.com/office/drawing/2014/main" id="{C4B14714-7EC3-DD52-52FF-95E30ED72B86}"/>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a:t>
            </a:r>
          </a:p>
        </p:txBody>
      </p:sp>
      <p:pic>
        <p:nvPicPr>
          <p:cNvPr id="7" name="Picture 6" descr="A blue and yellow logo&#10;&#10;AI-generated content may be incorrect.">
            <a:extLst>
              <a:ext uri="{FF2B5EF4-FFF2-40B4-BE49-F238E27FC236}">
                <a16:creationId xmlns:a16="http://schemas.microsoft.com/office/drawing/2014/main" id="{6F8FBB31-C1AA-FEAC-6A65-87079555FD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5649" y="6136532"/>
            <a:ext cx="1371600" cy="372647"/>
          </a:xfrm>
          <a:prstGeom prst="rect">
            <a:avLst/>
          </a:prstGeom>
        </p:spPr>
      </p:pic>
      <p:sp>
        <p:nvSpPr>
          <p:cNvPr id="6" name="Title 1">
            <a:extLst>
              <a:ext uri="{FF2B5EF4-FFF2-40B4-BE49-F238E27FC236}">
                <a16:creationId xmlns:a16="http://schemas.microsoft.com/office/drawing/2014/main" id="{D6D35CB1-F176-DBAA-80B5-271F512F3714}"/>
              </a:ext>
            </a:extLst>
          </p:cNvPr>
          <p:cNvSpPr>
            <a:spLocks noGrp="1"/>
          </p:cNvSpPr>
          <p:nvPr>
            <p:ph type="ctrTitle"/>
          </p:nvPr>
        </p:nvSpPr>
        <p:spPr>
          <a:xfrm>
            <a:off x="1721201" y="2402732"/>
            <a:ext cx="9903869" cy="1767783"/>
          </a:xfrm>
        </p:spPr>
        <p:txBody>
          <a:bodyPr anchor="b">
            <a:noAutofit/>
          </a:bodyPr>
          <a:lstStyle>
            <a:lvl1pPr algn="l">
              <a:defRPr sz="6000">
                <a:solidFill>
                  <a:schemeClr val="tx1"/>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9ECD3DD4-272E-6353-F5BB-CF783DD634BF}"/>
              </a:ext>
            </a:extLst>
          </p:cNvPr>
          <p:cNvSpPr>
            <a:spLocks noGrp="1"/>
          </p:cNvSpPr>
          <p:nvPr>
            <p:ph type="subTitle" idx="1"/>
          </p:nvPr>
        </p:nvSpPr>
        <p:spPr>
          <a:xfrm>
            <a:off x="1721200" y="4223759"/>
            <a:ext cx="9903869" cy="457200"/>
          </a:xfrm>
        </p:spPr>
        <p:txBody>
          <a:bodyPr>
            <a:noAutofit/>
          </a:bodyPr>
          <a:lstStyle>
            <a:lvl1pPr marL="0" indent="0" algn="l">
              <a:buNone/>
              <a:defRPr sz="3000" b="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3" name="Picture 2">
            <a:extLst>
              <a:ext uri="{FF2B5EF4-FFF2-40B4-BE49-F238E27FC236}">
                <a16:creationId xmlns:a16="http://schemas.microsoft.com/office/drawing/2014/main" id="{D3A2F9A0-56D1-1E3A-FB0D-5C01DB63F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28689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P Video Overview">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2025, AASA. All Rights Reserved. | </a:t>
            </a:r>
            <a:fld id="{1A5FB7AF-613F-4441-9E49-291D662BFEDE}" type="slidenum">
              <a:rPr lang="en-US" smtClean="0"/>
              <a:pPr/>
              <a:t>‹#›</a:t>
            </a:fld>
            <a:endParaRPr lang="en-US" dirty="0"/>
          </a:p>
        </p:txBody>
      </p:sp>
      <p:pic>
        <p:nvPicPr>
          <p:cNvPr id="3" name="Picture 2">
            <a:extLst>
              <a:ext uri="{FF2B5EF4-FFF2-40B4-BE49-F238E27FC236}">
                <a16:creationId xmlns:a16="http://schemas.microsoft.com/office/drawing/2014/main" id="{C359677A-DB42-7B3C-D3F0-C4246D0410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4063" y="5911250"/>
            <a:ext cx="2052269" cy="685799"/>
          </a:xfrm>
          <a:prstGeom prst="rect">
            <a:avLst/>
          </a:prstGeom>
        </p:spPr>
      </p:pic>
      <p:pic>
        <p:nvPicPr>
          <p:cNvPr id="6" name="Online Media 5" title="The Public Education Promise: United for Our Children’s Future">
            <a:hlinkClick r:id="" action="ppaction://media"/>
            <a:extLst>
              <a:ext uri="{FF2B5EF4-FFF2-40B4-BE49-F238E27FC236}">
                <a16:creationId xmlns:a16="http://schemas.microsoft.com/office/drawing/2014/main" id="{A7467937-BC1E-3B8D-E4FA-BACD3847E370}"/>
              </a:ext>
            </a:extLst>
          </p:cNvPr>
          <p:cNvPicPr>
            <a:picLocks noRot="1" noChangeAspect="1"/>
          </p:cNvPicPr>
          <p:nvPr userDrawn="1">
            <a:videoFile r:link="rId1"/>
          </p:nvPr>
        </p:nvPicPr>
        <p:blipFill>
          <a:blip r:embed="rId4"/>
          <a:stretch>
            <a:fillRect/>
          </a:stretch>
        </p:blipFill>
        <p:spPr>
          <a:xfrm>
            <a:off x="29233" y="0"/>
            <a:ext cx="12138053" cy="6858000"/>
          </a:xfrm>
          <a:prstGeom prst="rect">
            <a:avLst/>
          </a:prstGeom>
        </p:spPr>
      </p:pic>
    </p:spTree>
    <p:extLst>
      <p:ext uri="{BB962C8B-B14F-4D97-AF65-F5344CB8AC3E}">
        <p14:creationId xmlns:p14="http://schemas.microsoft.com/office/powerpoint/2010/main" val="361065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P Video Jo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295E7DA-89D5-240D-CB7D-7228D203691A}"/>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2025, AASA. All Rights Reserved. | </a:t>
            </a:r>
            <a:fld id="{1A5FB7AF-613F-4441-9E49-291D662BFEDE}" type="slidenum">
              <a:rPr lang="en-US" smtClean="0"/>
              <a:pPr/>
              <a:t>‹#›</a:t>
            </a:fld>
            <a:endParaRPr lang="en-US" dirty="0"/>
          </a:p>
        </p:txBody>
      </p:sp>
      <p:pic>
        <p:nvPicPr>
          <p:cNvPr id="3" name="Picture 2">
            <a:extLst>
              <a:ext uri="{FF2B5EF4-FFF2-40B4-BE49-F238E27FC236}">
                <a16:creationId xmlns:a16="http://schemas.microsoft.com/office/drawing/2014/main" id="{C359677A-DB42-7B3C-D3F0-C4246D0410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4063" y="5911250"/>
            <a:ext cx="2052269" cy="685799"/>
          </a:xfrm>
          <a:prstGeom prst="rect">
            <a:avLst/>
          </a:prstGeom>
        </p:spPr>
      </p:pic>
      <p:pic>
        <p:nvPicPr>
          <p:cNvPr id="4" name="Online Media 3" title="Bringing Joy Back to Teaching: The Public Education Promise">
            <a:hlinkClick r:id="" action="ppaction://media"/>
            <a:extLst>
              <a:ext uri="{FF2B5EF4-FFF2-40B4-BE49-F238E27FC236}">
                <a16:creationId xmlns:a16="http://schemas.microsoft.com/office/drawing/2014/main" id="{0BDC784F-6925-5574-9809-1B4D8960B1EE}"/>
              </a:ext>
            </a:extLst>
          </p:cNvPr>
          <p:cNvPicPr>
            <a:picLocks noRot="1" noChangeAspect="1"/>
          </p:cNvPicPr>
          <p:nvPr userDrawn="1">
            <a:videoFile r:link="rId1"/>
          </p:nvPr>
        </p:nvPicPr>
        <p:blipFill>
          <a:blip r:embed="rId4"/>
          <a:stretch>
            <a:fillRect/>
          </a:stretch>
        </p:blipFill>
        <p:spPr>
          <a:xfrm>
            <a:off x="24714" y="0"/>
            <a:ext cx="12138053" cy="6858000"/>
          </a:xfrm>
          <a:prstGeom prst="rect">
            <a:avLst/>
          </a:prstGeom>
        </p:spPr>
      </p:pic>
    </p:spTree>
    <p:extLst>
      <p:ext uri="{BB962C8B-B14F-4D97-AF65-F5344CB8AC3E}">
        <p14:creationId xmlns:p14="http://schemas.microsoft.com/office/powerpoint/2010/main" val="220309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hite PEP">
    <p:spTree>
      <p:nvGrpSpPr>
        <p:cNvPr id="1" name=""/>
        <p:cNvGrpSpPr/>
        <p:nvPr/>
      </p:nvGrpSpPr>
      <p:grpSpPr>
        <a:xfrm>
          <a:off x="0" y="0"/>
          <a:ext cx="0" cy="0"/>
          <a:chOff x="0" y="0"/>
          <a:chExt cx="0" cy="0"/>
        </a:xfrm>
      </p:grpSpPr>
      <p:pic>
        <p:nvPicPr>
          <p:cNvPr id="5" name="Picture 4" descr="A black background with a blue corner&#10;&#10;AI-generated content may be incorrect.">
            <a:extLst>
              <a:ext uri="{FF2B5EF4-FFF2-40B4-BE49-F238E27FC236}">
                <a16:creationId xmlns:a16="http://schemas.microsoft.com/office/drawing/2014/main" id="{ECD9F20D-00F1-1259-AC21-369CCBC8B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4">
            <a:extLst>
              <a:ext uri="{FF2B5EF4-FFF2-40B4-BE49-F238E27FC236}">
                <a16:creationId xmlns:a16="http://schemas.microsoft.com/office/drawing/2014/main" id="{C4B14714-7EC3-DD52-52FF-95E30ED72B86}"/>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a:t>
            </a:r>
          </a:p>
        </p:txBody>
      </p:sp>
      <p:pic>
        <p:nvPicPr>
          <p:cNvPr id="7" name="Picture 6" descr="A blue and yellow logo&#10;&#10;AI-generated content may be incorrect.">
            <a:extLst>
              <a:ext uri="{FF2B5EF4-FFF2-40B4-BE49-F238E27FC236}">
                <a16:creationId xmlns:a16="http://schemas.microsoft.com/office/drawing/2014/main" id="{6F8FBB31-C1AA-FEAC-6A65-87079555FD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5649" y="6136532"/>
            <a:ext cx="1371600" cy="372647"/>
          </a:xfrm>
          <a:prstGeom prst="rect">
            <a:avLst/>
          </a:prstGeom>
        </p:spPr>
      </p:pic>
      <p:pic>
        <p:nvPicPr>
          <p:cNvPr id="9" name="Picture 8">
            <a:extLst>
              <a:ext uri="{FF2B5EF4-FFF2-40B4-BE49-F238E27FC236}">
                <a16:creationId xmlns:a16="http://schemas.microsoft.com/office/drawing/2014/main" id="{08FA98E6-AB45-EF10-64C5-081767D8AF8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861371" y="706796"/>
            <a:ext cx="4469255" cy="1493475"/>
          </a:xfrm>
          <a:prstGeom prst="rect">
            <a:avLst/>
          </a:prstGeom>
        </p:spPr>
      </p:pic>
      <p:sp>
        <p:nvSpPr>
          <p:cNvPr id="10" name="Title 1">
            <a:extLst>
              <a:ext uri="{FF2B5EF4-FFF2-40B4-BE49-F238E27FC236}">
                <a16:creationId xmlns:a16="http://schemas.microsoft.com/office/drawing/2014/main" id="{7BD1F4EC-A9D1-765E-BC32-CD4EE231D00E}"/>
              </a:ext>
            </a:extLst>
          </p:cNvPr>
          <p:cNvSpPr>
            <a:spLocks noGrp="1"/>
          </p:cNvSpPr>
          <p:nvPr>
            <p:ph type="ctrTitle"/>
          </p:nvPr>
        </p:nvSpPr>
        <p:spPr>
          <a:xfrm>
            <a:off x="1721201" y="2402732"/>
            <a:ext cx="9903869" cy="1767783"/>
          </a:xfrm>
        </p:spPr>
        <p:txBody>
          <a:bodyPr anchor="b">
            <a:noAutofit/>
          </a:bodyPr>
          <a:lstStyle>
            <a:lvl1pPr algn="l">
              <a:defRPr sz="6000">
                <a:solidFill>
                  <a:schemeClr val="tx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3351B05E-03A4-9141-EFDE-94C8994EDF67}"/>
              </a:ext>
            </a:extLst>
          </p:cNvPr>
          <p:cNvSpPr>
            <a:spLocks noGrp="1"/>
          </p:cNvSpPr>
          <p:nvPr>
            <p:ph type="subTitle" idx="1"/>
          </p:nvPr>
        </p:nvSpPr>
        <p:spPr>
          <a:xfrm>
            <a:off x="1721200" y="4223759"/>
            <a:ext cx="9903869" cy="457200"/>
          </a:xfrm>
        </p:spPr>
        <p:txBody>
          <a:bodyPr>
            <a:noAutofit/>
          </a:bodyPr>
          <a:lstStyle>
            <a:lvl1pPr marL="0" indent="0" algn="l">
              <a:buNone/>
              <a:defRPr sz="3000" b="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 name="Picture 1">
            <a:extLst>
              <a:ext uri="{FF2B5EF4-FFF2-40B4-BE49-F238E27FC236}">
                <a16:creationId xmlns:a16="http://schemas.microsoft.com/office/drawing/2014/main" id="{BA5ADFF2-5C01-E094-4103-003C975B71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2414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hite PEP Logo">
    <p:spTree>
      <p:nvGrpSpPr>
        <p:cNvPr id="1" name=""/>
        <p:cNvGrpSpPr/>
        <p:nvPr/>
      </p:nvGrpSpPr>
      <p:grpSpPr>
        <a:xfrm>
          <a:off x="0" y="0"/>
          <a:ext cx="0" cy="0"/>
          <a:chOff x="0" y="0"/>
          <a:chExt cx="0" cy="0"/>
        </a:xfrm>
      </p:grpSpPr>
      <p:pic>
        <p:nvPicPr>
          <p:cNvPr id="5" name="Picture 4" descr="A black background with a blue corner&#10;&#10;AI-generated content may be incorrect.">
            <a:extLst>
              <a:ext uri="{FF2B5EF4-FFF2-40B4-BE49-F238E27FC236}">
                <a16:creationId xmlns:a16="http://schemas.microsoft.com/office/drawing/2014/main" id="{ECD9F20D-00F1-1259-AC21-369CCBC8B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4">
            <a:extLst>
              <a:ext uri="{FF2B5EF4-FFF2-40B4-BE49-F238E27FC236}">
                <a16:creationId xmlns:a16="http://schemas.microsoft.com/office/drawing/2014/main" id="{C4B14714-7EC3-DD52-52FF-95E30ED72B86}"/>
              </a:ext>
            </a:extLst>
          </p:cNvPr>
          <p:cNvSpPr>
            <a:spLocks noGrp="1"/>
          </p:cNvSpPr>
          <p:nvPr>
            <p:ph type="sldNum" sz="quarter" idx="4"/>
          </p:nvPr>
        </p:nvSpPr>
        <p:spPr>
          <a:xfrm>
            <a:off x="4222358" y="6254150"/>
            <a:ext cx="3760663" cy="365125"/>
          </a:xfrm>
          <a:prstGeom prst="rect">
            <a:avLst/>
          </a:prstGeom>
        </p:spPr>
        <p:txBody>
          <a:bodyPr vert="horz" lIns="91440" tIns="45720" rIns="91440" bIns="45720" rtlCol="0" anchor="ctr"/>
          <a:lstStyle>
            <a:lvl1pPr algn="ctr">
              <a:defRPr sz="1200" b="0">
                <a:solidFill>
                  <a:schemeClr val="tx1"/>
                </a:solidFill>
                <a:latin typeface="+mj-lt"/>
              </a:defRPr>
            </a:lvl1pPr>
          </a:lstStyle>
          <a:p>
            <a:r>
              <a:rPr lang="en-US" dirty="0"/>
              <a:t>© 2026, AASA. All Rights Reserved.</a:t>
            </a:r>
          </a:p>
        </p:txBody>
      </p:sp>
      <p:pic>
        <p:nvPicPr>
          <p:cNvPr id="7" name="Picture 6" descr="A blue and yellow logo&#10;&#10;AI-generated content may be incorrect.">
            <a:extLst>
              <a:ext uri="{FF2B5EF4-FFF2-40B4-BE49-F238E27FC236}">
                <a16:creationId xmlns:a16="http://schemas.microsoft.com/office/drawing/2014/main" id="{6F8FBB31-C1AA-FEAC-6A65-87079555FD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5649" y="6136532"/>
            <a:ext cx="1371600" cy="372647"/>
          </a:xfrm>
          <a:prstGeom prst="rect">
            <a:avLst/>
          </a:prstGeom>
        </p:spPr>
      </p:pic>
      <p:pic>
        <p:nvPicPr>
          <p:cNvPr id="2" name="Picture 1">
            <a:extLst>
              <a:ext uri="{FF2B5EF4-FFF2-40B4-BE49-F238E27FC236}">
                <a16:creationId xmlns:a16="http://schemas.microsoft.com/office/drawing/2014/main" id="{26D68069-A24D-49A9-BBCE-DB010664AE3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80655" y="1113655"/>
            <a:ext cx="4630689" cy="4630689"/>
          </a:xfrm>
          <a:prstGeom prst="rect">
            <a:avLst/>
          </a:prstGeom>
        </p:spPr>
      </p:pic>
      <p:pic>
        <p:nvPicPr>
          <p:cNvPr id="3" name="Picture 2">
            <a:extLst>
              <a:ext uri="{FF2B5EF4-FFF2-40B4-BE49-F238E27FC236}">
                <a16:creationId xmlns:a16="http://schemas.microsoft.com/office/drawing/2014/main" id="{749D46B9-FED0-6B99-4A5C-3EEBF9840B7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3052378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ith Sub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8964AF-AD84-D05C-B0EA-7FCB1DC03DA2}"/>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background with a blue corner&#10;&#10;AI-generated content may be incorrect.">
            <a:extLst>
              <a:ext uri="{FF2B5EF4-FFF2-40B4-BE49-F238E27FC236}">
                <a16:creationId xmlns:a16="http://schemas.microsoft.com/office/drawing/2014/main" id="{3B450FBF-1F01-2869-AFB8-67E0FA04A3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sp>
        <p:nvSpPr>
          <p:cNvPr id="9" name="Title 1">
            <a:extLst>
              <a:ext uri="{FF2B5EF4-FFF2-40B4-BE49-F238E27FC236}">
                <a16:creationId xmlns:a16="http://schemas.microsoft.com/office/drawing/2014/main" id="{7CB8EFEB-2375-BCA9-EC63-807155A18EE5}"/>
              </a:ext>
            </a:extLst>
          </p:cNvPr>
          <p:cNvSpPr>
            <a:spLocks noGrp="1"/>
          </p:cNvSpPr>
          <p:nvPr>
            <p:ph type="ctrTitle"/>
          </p:nvPr>
        </p:nvSpPr>
        <p:spPr>
          <a:xfrm>
            <a:off x="1496154" y="2181869"/>
            <a:ext cx="9156903" cy="1760206"/>
          </a:xfrm>
        </p:spPr>
        <p:txBody>
          <a:bodyPr anchor="b">
            <a:noAutofit/>
          </a:bodyPr>
          <a:lstStyle>
            <a:lvl1pPr algn="ctr">
              <a:defRPr sz="6000">
                <a:solidFill>
                  <a:schemeClr val="bg1"/>
                </a:solidFill>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7095AA4E-0F70-2642-DD2B-6FDEB8DE0D4C}"/>
              </a:ext>
            </a:extLst>
          </p:cNvPr>
          <p:cNvSpPr>
            <a:spLocks noGrp="1"/>
          </p:cNvSpPr>
          <p:nvPr>
            <p:ph type="subTitle" idx="1"/>
          </p:nvPr>
        </p:nvSpPr>
        <p:spPr>
          <a:xfrm>
            <a:off x="1525465" y="3989409"/>
            <a:ext cx="9098280" cy="457200"/>
          </a:xfrm>
        </p:spPr>
        <p:txBody>
          <a:bodyPr>
            <a:noAutofit/>
          </a:bodyPr>
          <a:lstStyle>
            <a:lvl1pPr marL="0" indent="0" algn="ctr">
              <a:buNone/>
              <a:defRPr sz="3000" b="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a 7">
            <a:extLst>
              <a:ext uri="{FF2B5EF4-FFF2-40B4-BE49-F238E27FC236}">
                <a16:creationId xmlns:a16="http://schemas.microsoft.com/office/drawing/2014/main" id="{0B129418-56B4-7520-2033-A1F184CA6761}"/>
              </a:ext>
            </a:extLst>
          </p:cNvPr>
          <p:cNvSpPr/>
          <p:nvPr userDrawn="1"/>
        </p:nvSpPr>
        <p:spPr>
          <a:xfrm>
            <a:off x="4560401" y="4645269"/>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logo with white letters&#10;&#10;Description automatically generated">
            <a:extLst>
              <a:ext uri="{FF2B5EF4-FFF2-40B4-BE49-F238E27FC236}">
                <a16:creationId xmlns:a16="http://schemas.microsoft.com/office/drawing/2014/main" id="{6EE01D91-4E14-6434-417E-16DAE6A04A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pic>
        <p:nvPicPr>
          <p:cNvPr id="2" name="Picture 1">
            <a:extLst>
              <a:ext uri="{FF2B5EF4-FFF2-40B4-BE49-F238E27FC236}">
                <a16:creationId xmlns:a16="http://schemas.microsoft.com/office/drawing/2014/main" id="{2258ACF4-06D8-44DB-48D7-5E1CC40A428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3657365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No Sub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C09988-BD32-B92A-7D03-A2080DDE08D7}"/>
              </a:ext>
            </a:extLst>
          </p:cNvPr>
          <p:cNvSpPr/>
          <p:nvPr userDrawn="1"/>
        </p:nvSpPr>
        <p:spPr>
          <a:xfrm>
            <a:off x="295"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a blue corner&#10;&#10;AI-generated content may be incorrect.">
            <a:extLst>
              <a:ext uri="{FF2B5EF4-FFF2-40B4-BE49-F238E27FC236}">
                <a16:creationId xmlns:a16="http://schemas.microsoft.com/office/drawing/2014/main" id="{78F6DAB8-14D7-5809-EB98-CFB9CC32E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2026, AASA. All Rights Reserved. | </a:t>
            </a:r>
            <a:fld id="{1A5FB7AF-613F-4441-9E49-291D662BFEDE}" type="slidenum">
              <a:rPr lang="en-US" smtClean="0">
                <a:solidFill>
                  <a:schemeClr val="bg1"/>
                </a:solidFill>
              </a:rPr>
              <a:pPr/>
              <a:t>‹#›</a:t>
            </a:fld>
            <a:endParaRPr lang="en-US" dirty="0">
              <a:solidFill>
                <a:schemeClr val="bg1"/>
              </a:solidFill>
            </a:endParaRPr>
          </a:p>
        </p:txBody>
      </p:sp>
      <p:sp>
        <p:nvSpPr>
          <p:cNvPr id="9" name="Title 1">
            <a:extLst>
              <a:ext uri="{FF2B5EF4-FFF2-40B4-BE49-F238E27FC236}">
                <a16:creationId xmlns:a16="http://schemas.microsoft.com/office/drawing/2014/main" id="{7CB8EFEB-2375-BCA9-EC63-807155A18EE5}"/>
              </a:ext>
            </a:extLst>
          </p:cNvPr>
          <p:cNvSpPr>
            <a:spLocks noGrp="1"/>
          </p:cNvSpPr>
          <p:nvPr>
            <p:ph type="ctrTitle"/>
          </p:nvPr>
        </p:nvSpPr>
        <p:spPr>
          <a:xfrm>
            <a:off x="1496154" y="2516301"/>
            <a:ext cx="9156903" cy="1746785"/>
          </a:xfrm>
        </p:spPr>
        <p:txBody>
          <a:bodyPr anchor="b">
            <a:noAutofit/>
          </a:bodyPr>
          <a:lstStyle>
            <a:lvl1pPr algn="ctr">
              <a:defRPr sz="6000">
                <a:solidFill>
                  <a:schemeClr val="bg1"/>
                </a:solidFill>
              </a:defRPr>
            </a:lvl1pPr>
          </a:lstStyle>
          <a:p>
            <a:r>
              <a:rPr lang="en-US"/>
              <a:t>Click to edit Master title style</a:t>
            </a:r>
            <a:endParaRPr lang="en-US" dirty="0"/>
          </a:p>
        </p:txBody>
      </p:sp>
      <p:pic>
        <p:nvPicPr>
          <p:cNvPr id="5" name="Picture 4" descr="A black and white logo with white letters&#10;&#10;Description automatically generated">
            <a:extLst>
              <a:ext uri="{FF2B5EF4-FFF2-40B4-BE49-F238E27FC236}">
                <a16:creationId xmlns:a16="http://schemas.microsoft.com/office/drawing/2014/main" id="{A0577CD1-FAC2-3D56-B66A-A560D6F0F0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6337" y="6136281"/>
            <a:ext cx="1371600" cy="372898"/>
          </a:xfrm>
          <a:prstGeom prst="rect">
            <a:avLst/>
          </a:prstGeom>
        </p:spPr>
      </p:pic>
      <p:sp>
        <p:nvSpPr>
          <p:cNvPr id="2" name="Data 7">
            <a:extLst>
              <a:ext uri="{FF2B5EF4-FFF2-40B4-BE49-F238E27FC236}">
                <a16:creationId xmlns:a16="http://schemas.microsoft.com/office/drawing/2014/main" id="{1F95DD5C-AEAB-D00A-3BFD-B40354B854DA}"/>
              </a:ext>
            </a:extLst>
          </p:cNvPr>
          <p:cNvSpPr/>
          <p:nvPr userDrawn="1"/>
        </p:nvSpPr>
        <p:spPr>
          <a:xfrm>
            <a:off x="4553712" y="4656697"/>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D2BF70-70A9-8492-33E0-80C189C7E7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4063" y="5927339"/>
            <a:ext cx="1181114" cy="691935"/>
          </a:xfrm>
          <a:prstGeom prst="rect">
            <a:avLst/>
          </a:prstGeom>
        </p:spPr>
      </p:pic>
    </p:spTree>
    <p:extLst>
      <p:ext uri="{BB962C8B-B14F-4D97-AF65-F5344CB8AC3E}">
        <p14:creationId xmlns:p14="http://schemas.microsoft.com/office/powerpoint/2010/main" val="2945435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with Sub White">
    <p:spTree>
      <p:nvGrpSpPr>
        <p:cNvPr id="1" name=""/>
        <p:cNvGrpSpPr/>
        <p:nvPr/>
      </p:nvGrpSpPr>
      <p:grpSpPr>
        <a:xfrm>
          <a:off x="0" y="0"/>
          <a:ext cx="0" cy="0"/>
          <a:chOff x="0" y="0"/>
          <a:chExt cx="0" cy="0"/>
        </a:xfrm>
      </p:grpSpPr>
      <p:pic>
        <p:nvPicPr>
          <p:cNvPr id="5" name="Picture 4" descr="A black background with a blue corner&#10;&#10;AI-generated content may be incorrect.">
            <a:extLst>
              <a:ext uri="{FF2B5EF4-FFF2-40B4-BE49-F238E27FC236}">
                <a16:creationId xmlns:a16="http://schemas.microsoft.com/office/drawing/2014/main" id="{F8D011E0-6D9F-9A70-029A-C7B926E8D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A6F08B61-59BA-2689-0299-03191ED4FD2A}"/>
              </a:ext>
            </a:extLst>
          </p:cNvPr>
          <p:cNvSpPr txBox="1">
            <a:spLocks/>
          </p:cNvSpPr>
          <p:nvPr userDrawn="1"/>
        </p:nvSpPr>
        <p:spPr>
          <a:xfrm>
            <a:off x="4222358" y="6254150"/>
            <a:ext cx="3760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 2026, AASA. All Rights Reserved. | </a:t>
            </a:r>
            <a:fld id="{1A5FB7AF-613F-4441-9E49-291D662BFEDE}" type="slidenum">
              <a:rPr lang="en-US" smtClean="0">
                <a:solidFill>
                  <a:schemeClr val="tx1"/>
                </a:solidFill>
              </a:rPr>
              <a:pPr/>
              <a:t>‹#›</a:t>
            </a:fld>
            <a:endParaRPr lang="en-US" dirty="0">
              <a:solidFill>
                <a:schemeClr val="tx1"/>
              </a:solidFill>
            </a:endParaRPr>
          </a:p>
        </p:txBody>
      </p:sp>
      <p:pic>
        <p:nvPicPr>
          <p:cNvPr id="2" name="Picture 1" descr="A blue and yellow logo&#10;&#10;AI-generated content may be incorrect.">
            <a:extLst>
              <a:ext uri="{FF2B5EF4-FFF2-40B4-BE49-F238E27FC236}">
                <a16:creationId xmlns:a16="http://schemas.microsoft.com/office/drawing/2014/main" id="{8EEB3B82-DC9D-B60B-7607-A69BED21BC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5649" y="6136532"/>
            <a:ext cx="1371600" cy="372647"/>
          </a:xfrm>
          <a:prstGeom prst="rect">
            <a:avLst/>
          </a:prstGeom>
        </p:spPr>
      </p:pic>
      <p:sp>
        <p:nvSpPr>
          <p:cNvPr id="6" name="Title 1">
            <a:extLst>
              <a:ext uri="{FF2B5EF4-FFF2-40B4-BE49-F238E27FC236}">
                <a16:creationId xmlns:a16="http://schemas.microsoft.com/office/drawing/2014/main" id="{E8478578-20F0-97FD-EC78-0A9DC9060D44}"/>
              </a:ext>
            </a:extLst>
          </p:cNvPr>
          <p:cNvSpPr>
            <a:spLocks noGrp="1"/>
          </p:cNvSpPr>
          <p:nvPr>
            <p:ph type="ctrTitle"/>
          </p:nvPr>
        </p:nvSpPr>
        <p:spPr>
          <a:xfrm>
            <a:off x="1496154" y="2181869"/>
            <a:ext cx="9156903" cy="1760206"/>
          </a:xfrm>
        </p:spPr>
        <p:txBody>
          <a:bodyPr anchor="b">
            <a:noAutofit/>
          </a:bodyPr>
          <a:lstStyle>
            <a:lvl1pPr algn="ctr">
              <a:defRPr sz="6000">
                <a:solidFill>
                  <a:schemeClr val="tx1"/>
                </a:solidFill>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61D3C7C0-3280-7C56-D503-0775C0F58932}"/>
              </a:ext>
            </a:extLst>
          </p:cNvPr>
          <p:cNvSpPr>
            <a:spLocks noGrp="1"/>
          </p:cNvSpPr>
          <p:nvPr>
            <p:ph type="subTitle" idx="1"/>
          </p:nvPr>
        </p:nvSpPr>
        <p:spPr>
          <a:xfrm>
            <a:off x="1525465" y="3989409"/>
            <a:ext cx="9098280" cy="457200"/>
          </a:xfrm>
        </p:spPr>
        <p:txBody>
          <a:bodyPr>
            <a:noAutofit/>
          </a:bodyPr>
          <a:lstStyle>
            <a:lvl1pPr marL="0" indent="0" algn="ctr">
              <a:buNone/>
              <a:defRPr sz="3000" b="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a 7">
            <a:extLst>
              <a:ext uri="{FF2B5EF4-FFF2-40B4-BE49-F238E27FC236}">
                <a16:creationId xmlns:a16="http://schemas.microsoft.com/office/drawing/2014/main" id="{A242124B-E30C-88CA-6111-4DA2E2502A5C}"/>
              </a:ext>
            </a:extLst>
          </p:cNvPr>
          <p:cNvSpPr/>
          <p:nvPr userDrawn="1"/>
        </p:nvSpPr>
        <p:spPr>
          <a:xfrm>
            <a:off x="4560401" y="4645269"/>
            <a:ext cx="3084576" cy="646176"/>
          </a:xfrm>
          <a:prstGeom prst="flowChartInputOutpu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5D542A-D324-27B0-060C-6442E3C11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4063" y="5927339"/>
            <a:ext cx="1181114" cy="691936"/>
          </a:xfrm>
          <a:prstGeom prst="rect">
            <a:avLst/>
          </a:prstGeom>
        </p:spPr>
      </p:pic>
    </p:spTree>
    <p:extLst>
      <p:ext uri="{BB962C8B-B14F-4D97-AF65-F5344CB8AC3E}">
        <p14:creationId xmlns:p14="http://schemas.microsoft.com/office/powerpoint/2010/main" val="12559441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8B21C5-A9F4-3AED-CF0B-CE3B15FD6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41F1217-FDEB-E3EA-3E54-7F22491F2D40}"/>
              </a:ext>
            </a:extLst>
          </p:cNvPr>
          <p:cNvSpPr>
            <a:spLocks noGrp="1"/>
          </p:cNvSpPr>
          <p:nvPr>
            <p:ph type="body" idx="1"/>
          </p:nvPr>
        </p:nvSpPr>
        <p:spPr>
          <a:xfrm>
            <a:off x="838200" y="1690688"/>
            <a:ext cx="10515600" cy="4486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FAA40B9-ED84-E67F-6B2A-9D2D5690ACEA}"/>
              </a:ext>
            </a:extLst>
          </p:cNvPr>
          <p:cNvSpPr>
            <a:spLocks noGrp="1"/>
          </p:cNvSpPr>
          <p:nvPr>
            <p:ph type="sldNum" sz="quarter" idx="4"/>
          </p:nvPr>
        </p:nvSpPr>
        <p:spPr>
          <a:xfrm>
            <a:off x="4222358" y="6311900"/>
            <a:ext cx="3760663" cy="365125"/>
          </a:xfrm>
          <a:prstGeom prst="rect">
            <a:avLst/>
          </a:prstGeom>
        </p:spPr>
        <p:txBody>
          <a:bodyPr vert="horz" lIns="91440" tIns="45720" rIns="91440" bIns="45720" rtlCol="0" anchor="ctr"/>
          <a:lstStyle>
            <a:lvl1pPr algn="ctr">
              <a:defRPr sz="1200">
                <a:solidFill>
                  <a:schemeClr val="tx1"/>
                </a:solidFill>
                <a:latin typeface="+mj-lt"/>
              </a:defRPr>
            </a:lvl1pPr>
          </a:lstStyle>
          <a:p>
            <a:r>
              <a:rPr lang="en-US" dirty="0"/>
              <a:t>© 2026, AASA. All Rights Reserved. | </a:t>
            </a:r>
            <a:fld id="{1A5FB7AF-613F-4441-9E49-291D662BFEDE}" type="slidenum">
              <a:rPr lang="en-US" smtClean="0"/>
              <a:pPr/>
              <a:t>‹#›</a:t>
            </a:fld>
            <a:endParaRPr lang="en-US" dirty="0"/>
          </a:p>
        </p:txBody>
      </p:sp>
    </p:spTree>
    <p:extLst>
      <p:ext uri="{BB962C8B-B14F-4D97-AF65-F5344CB8AC3E}">
        <p14:creationId xmlns:p14="http://schemas.microsoft.com/office/powerpoint/2010/main" val="33369886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72" r:id="rId3"/>
    <p:sldLayoutId id="2147483704" r:id="rId4"/>
    <p:sldLayoutId id="2147483705" r:id="rId5"/>
    <p:sldLayoutId id="2147483773"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71" r:id="rId15"/>
    <p:sldLayoutId id="2147483770" r:id="rId16"/>
    <p:sldLayoutId id="2147483714" r:id="rId17"/>
    <p:sldLayoutId id="2147483715" r:id="rId18"/>
    <p:sldLayoutId id="2147483716" r:id="rId19"/>
    <p:sldLayoutId id="2147483717" r:id="rId20"/>
    <p:sldLayoutId id="2147483718" r:id="rId21"/>
    <p:sldLayoutId id="2147483719" r:id="rId22"/>
    <p:sldLayoutId id="2147483774"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69" r:id="rId38"/>
    <p:sldLayoutId id="2147483734" r:id="rId39"/>
    <p:sldLayoutId id="2147483775" r:id="rId40"/>
    <p:sldLayoutId id="2147483776" r:id="rId41"/>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9F9C55-CDC1-D0DB-F321-93255B6BE9E0}"/>
              </a:ext>
            </a:extLst>
          </p:cNvPr>
          <p:cNvSpPr>
            <a:spLocks noGrp="1"/>
          </p:cNvSpPr>
          <p:nvPr>
            <p:ph type="sldNum" sz="quarter" idx="4"/>
          </p:nvPr>
        </p:nvSpPr>
        <p:spPr/>
        <p:txBody>
          <a:bodyPr/>
          <a:lstStyle/>
          <a:p>
            <a:r>
              <a:rPr lang="en-US" dirty="0"/>
              <a:t>© 2026, AASA. All Rights Reserved.</a:t>
            </a:r>
          </a:p>
        </p:txBody>
      </p:sp>
      <p:sp>
        <p:nvSpPr>
          <p:cNvPr id="3" name="Title 2">
            <a:extLst>
              <a:ext uri="{FF2B5EF4-FFF2-40B4-BE49-F238E27FC236}">
                <a16:creationId xmlns:a16="http://schemas.microsoft.com/office/drawing/2014/main" id="{11157930-43CF-3DE7-121F-681ACDC871E1}"/>
              </a:ext>
            </a:extLst>
          </p:cNvPr>
          <p:cNvSpPr>
            <a:spLocks noGrp="1"/>
          </p:cNvSpPr>
          <p:nvPr>
            <p:ph type="ctrTitle"/>
          </p:nvPr>
        </p:nvSpPr>
        <p:spPr>
          <a:xfrm>
            <a:off x="1721201" y="2785237"/>
            <a:ext cx="9903869" cy="1029747"/>
          </a:xfrm>
        </p:spPr>
        <p:txBody>
          <a:bodyPr/>
          <a:lstStyle/>
          <a:p>
            <a:r>
              <a:rPr lang="en-US" dirty="0" err="1"/>
              <a:t>EdLeader</a:t>
            </a:r>
            <a:r>
              <a:rPr lang="en-US" dirty="0"/>
              <a:t> Promise Network</a:t>
            </a:r>
          </a:p>
        </p:txBody>
      </p:sp>
      <p:sp>
        <p:nvSpPr>
          <p:cNvPr id="4" name="Subtitle 3">
            <a:extLst>
              <a:ext uri="{FF2B5EF4-FFF2-40B4-BE49-F238E27FC236}">
                <a16:creationId xmlns:a16="http://schemas.microsoft.com/office/drawing/2014/main" id="{4320F40D-DB60-81F0-4B5C-E447B3E571BB}"/>
              </a:ext>
            </a:extLst>
          </p:cNvPr>
          <p:cNvSpPr>
            <a:spLocks noGrp="1"/>
          </p:cNvSpPr>
          <p:nvPr>
            <p:ph type="subTitle" idx="1"/>
          </p:nvPr>
        </p:nvSpPr>
        <p:spPr>
          <a:xfrm>
            <a:off x="1721200" y="3868228"/>
            <a:ext cx="9903869" cy="904836"/>
          </a:xfrm>
        </p:spPr>
        <p:txBody>
          <a:bodyPr/>
          <a:lstStyle/>
          <a:p>
            <a:r>
              <a:rPr lang="en-US" dirty="0"/>
              <a:t>Where vision, strategy, and practice align to deliver on the promise of public education.</a:t>
            </a:r>
          </a:p>
        </p:txBody>
      </p:sp>
    </p:spTree>
    <p:extLst>
      <p:ext uri="{BB962C8B-B14F-4D97-AF65-F5344CB8AC3E}">
        <p14:creationId xmlns:p14="http://schemas.microsoft.com/office/powerpoint/2010/main" val="4245158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057C5B-87F4-A4EA-E091-435E5B2561C8}"/>
              </a:ext>
            </a:extLst>
          </p:cNvPr>
          <p:cNvSpPr>
            <a:spLocks noGrp="1"/>
          </p:cNvSpPr>
          <p:nvPr>
            <p:ph type="sldNum" sz="quarter" idx="4"/>
          </p:nvPr>
        </p:nvSpPr>
        <p:spPr/>
        <p:txBody>
          <a:bodyPr/>
          <a:lstStyle/>
          <a:p>
            <a:r>
              <a:rPr lang="en-US"/>
              <a:t>© 2026, AASA. All Rights Reserved. | </a:t>
            </a:r>
            <a:fld id="{1A5FB7AF-613F-4441-9E49-291D662BFEDE}" type="slidenum">
              <a:rPr lang="en-US" smtClean="0"/>
              <a:pPr/>
              <a:t>10</a:t>
            </a:fld>
            <a:endParaRPr lang="en-US" dirty="0"/>
          </a:p>
        </p:txBody>
      </p:sp>
      <p:pic>
        <p:nvPicPr>
          <p:cNvPr id="4" name="Picture 3">
            <a:extLst>
              <a:ext uri="{FF2B5EF4-FFF2-40B4-BE49-F238E27FC236}">
                <a16:creationId xmlns:a16="http://schemas.microsoft.com/office/drawing/2014/main" id="{4B560207-5735-C75D-795C-6AC6B61AF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906" y="162273"/>
            <a:ext cx="8598147" cy="1555941"/>
          </a:xfrm>
          <a:prstGeom prst="rect">
            <a:avLst/>
          </a:prstGeom>
        </p:spPr>
      </p:pic>
      <p:pic>
        <p:nvPicPr>
          <p:cNvPr id="11" name="Picture 10">
            <a:extLst>
              <a:ext uri="{FF2B5EF4-FFF2-40B4-BE49-F238E27FC236}">
                <a16:creationId xmlns:a16="http://schemas.microsoft.com/office/drawing/2014/main" id="{7784BFC2-6870-3388-8B64-FC5075C22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326" y="3874654"/>
            <a:ext cx="3163608" cy="1976784"/>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AF43550C-2F46-405E-7FC4-E34C1D6E02B6}"/>
              </a:ext>
            </a:extLst>
          </p:cNvPr>
          <p:cNvPicPr>
            <a:picLocks noChangeAspect="1"/>
          </p:cNvPicPr>
          <p:nvPr/>
        </p:nvPicPr>
        <p:blipFill>
          <a:blip r:embed="rId5">
            <a:extLst>
              <a:ext uri="{28A0092B-C50C-407E-A947-70E740481C1C}">
                <a14:useLocalDpi xmlns:a14="http://schemas.microsoft.com/office/drawing/2010/main" val="0"/>
              </a:ext>
            </a:extLst>
          </a:blip>
          <a:srcRect b="16971"/>
          <a:stretch>
            <a:fillRect/>
          </a:stretch>
        </p:blipFill>
        <p:spPr>
          <a:xfrm>
            <a:off x="4682176" y="1783497"/>
            <a:ext cx="3163824" cy="1970156"/>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C34C6784-71D2-6DA5-A7B0-2F23AF380DAA}"/>
              </a:ext>
            </a:extLst>
          </p:cNvPr>
          <p:cNvPicPr>
            <a:picLocks noChangeAspect="1"/>
          </p:cNvPicPr>
          <p:nvPr/>
        </p:nvPicPr>
        <p:blipFill>
          <a:blip r:embed="rId6">
            <a:extLst>
              <a:ext uri="{28A0092B-C50C-407E-A947-70E740481C1C}">
                <a14:useLocalDpi xmlns:a14="http://schemas.microsoft.com/office/drawing/2010/main" val="0"/>
              </a:ext>
            </a:extLst>
          </a:blip>
          <a:srcRect b="16971"/>
          <a:stretch>
            <a:fillRect/>
          </a:stretch>
        </p:blipFill>
        <p:spPr>
          <a:xfrm>
            <a:off x="3025265" y="3874654"/>
            <a:ext cx="3163824" cy="1970156"/>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5BA1E9E2-0DC0-AD83-2C0A-0A1FAC2B7B05}"/>
              </a:ext>
            </a:extLst>
          </p:cNvPr>
          <p:cNvPicPr>
            <a:picLocks noChangeAspect="1"/>
          </p:cNvPicPr>
          <p:nvPr/>
        </p:nvPicPr>
        <p:blipFill>
          <a:blip r:embed="rId7">
            <a:extLst>
              <a:ext uri="{28A0092B-C50C-407E-A947-70E740481C1C}">
                <a14:useLocalDpi xmlns:a14="http://schemas.microsoft.com/office/drawing/2010/main" val="0"/>
              </a:ext>
            </a:extLst>
          </a:blip>
          <a:srcRect l="5444" b="17172"/>
          <a:stretch>
            <a:fillRect/>
          </a:stretch>
        </p:blipFill>
        <p:spPr>
          <a:xfrm>
            <a:off x="7982805" y="1776869"/>
            <a:ext cx="3163824" cy="1970157"/>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C7C65AB2-4EA6-090A-DED3-DE6E11CC8311}"/>
              </a:ext>
            </a:extLst>
          </p:cNvPr>
          <p:cNvPicPr>
            <a:picLocks noChangeAspect="1"/>
          </p:cNvPicPr>
          <p:nvPr/>
        </p:nvPicPr>
        <p:blipFill>
          <a:blip r:embed="rId8">
            <a:extLst>
              <a:ext uri="{28A0092B-C50C-407E-A947-70E740481C1C}">
                <a14:useLocalDpi xmlns:a14="http://schemas.microsoft.com/office/drawing/2010/main" val="0"/>
              </a:ext>
            </a:extLst>
          </a:blip>
          <a:srcRect l="3535" t="19022" r="5969" b="6094"/>
          <a:stretch>
            <a:fillRect/>
          </a:stretch>
        </p:blipFill>
        <p:spPr>
          <a:xfrm>
            <a:off x="1381331" y="1783497"/>
            <a:ext cx="3163824" cy="1963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6831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69E6-8FA8-51ED-9E0B-D96119DF9DFD}"/>
              </a:ext>
            </a:extLst>
          </p:cNvPr>
          <p:cNvSpPr>
            <a:spLocks noGrp="1"/>
          </p:cNvSpPr>
          <p:nvPr>
            <p:ph type="title"/>
          </p:nvPr>
        </p:nvSpPr>
        <p:spPr/>
        <p:txBody>
          <a:bodyPr/>
          <a:lstStyle/>
          <a:p>
            <a:r>
              <a:rPr lang="en-US" dirty="0"/>
              <a:t>Innovation Groups</a:t>
            </a:r>
          </a:p>
        </p:txBody>
      </p:sp>
      <p:sp>
        <p:nvSpPr>
          <p:cNvPr id="3" name="Content Placeholder 2">
            <a:extLst>
              <a:ext uri="{FF2B5EF4-FFF2-40B4-BE49-F238E27FC236}">
                <a16:creationId xmlns:a16="http://schemas.microsoft.com/office/drawing/2014/main" id="{3F448780-EE29-EBB6-EEF8-8297AA92A6E3}"/>
              </a:ext>
            </a:extLst>
          </p:cNvPr>
          <p:cNvSpPr>
            <a:spLocks noGrp="1"/>
          </p:cNvSpPr>
          <p:nvPr>
            <p:ph idx="1"/>
          </p:nvPr>
        </p:nvSpPr>
        <p:spPr/>
        <p:txBody>
          <a:bodyPr>
            <a:normAutofit/>
          </a:bodyPr>
          <a:lstStyle/>
          <a:p>
            <a:pPr>
              <a:spcAft>
                <a:spcPts val="1000"/>
              </a:spcAft>
            </a:pPr>
            <a:r>
              <a:rPr lang="en-US" dirty="0" err="1"/>
              <a:t>EdLeader</a:t>
            </a:r>
            <a:r>
              <a:rPr lang="en-US" dirty="0"/>
              <a:t> Promise Innovation Groups are designed for district teams who want to take on a challenge they are actively navigating and work alongside peers to </a:t>
            </a:r>
            <a:r>
              <a:rPr lang="en-US" b="1" dirty="0">
                <a:solidFill>
                  <a:schemeClr val="tx2"/>
                </a:solidFill>
              </a:rPr>
              <a:t>move from idea to action</a:t>
            </a:r>
            <a:r>
              <a:rPr lang="en-US" dirty="0"/>
              <a:t>.</a:t>
            </a:r>
          </a:p>
          <a:p>
            <a:pPr>
              <a:spcAft>
                <a:spcPts val="1000"/>
              </a:spcAft>
            </a:pPr>
            <a:r>
              <a:rPr lang="en-US" dirty="0"/>
              <a:t>These small, collaborative working groups bring together a cohort of districts around a </a:t>
            </a:r>
            <a:r>
              <a:rPr lang="en-US" b="1" dirty="0">
                <a:solidFill>
                  <a:srgbClr val="0084C8"/>
                </a:solidFill>
              </a:rPr>
              <a:t>shared problem of practice</a:t>
            </a:r>
            <a:r>
              <a:rPr lang="en-US" dirty="0"/>
              <a:t>. </a:t>
            </a:r>
          </a:p>
          <a:p>
            <a:pPr>
              <a:spcAft>
                <a:spcPts val="1000"/>
              </a:spcAft>
            </a:pPr>
            <a:r>
              <a:rPr lang="en-US" dirty="0"/>
              <a:t>Each group is </a:t>
            </a:r>
            <a:r>
              <a:rPr lang="en-US" b="1" dirty="0">
                <a:solidFill>
                  <a:schemeClr val="tx2"/>
                </a:solidFill>
              </a:rPr>
              <a:t>focused, time-bound, and designed to produce meaningful progress </a:t>
            </a:r>
            <a:r>
              <a:rPr lang="en-US" dirty="0"/>
              <a:t>within participating districts while also contributing something of value back to the broader network.</a:t>
            </a:r>
          </a:p>
        </p:txBody>
      </p:sp>
      <p:sp>
        <p:nvSpPr>
          <p:cNvPr id="4" name="Slide Number Placeholder 3">
            <a:extLst>
              <a:ext uri="{FF2B5EF4-FFF2-40B4-BE49-F238E27FC236}">
                <a16:creationId xmlns:a16="http://schemas.microsoft.com/office/drawing/2014/main" id="{253D39DC-B405-A892-6818-A0CC73478821}"/>
              </a:ext>
            </a:extLst>
          </p:cNvPr>
          <p:cNvSpPr>
            <a:spLocks noGrp="1"/>
          </p:cNvSpPr>
          <p:nvPr>
            <p:ph type="sldNum" sz="quarter" idx="4"/>
          </p:nvPr>
        </p:nvSpPr>
        <p:spPr/>
        <p:txBody>
          <a:bodyPr/>
          <a:lstStyle/>
          <a:p>
            <a:r>
              <a:rPr lang="en-US" dirty="0"/>
              <a:t>© 2026, AASA. All Rights Reserved. | </a:t>
            </a:r>
            <a:fld id="{1A5FB7AF-613F-4441-9E49-291D662BFEDE}" type="slidenum">
              <a:rPr lang="en-US" smtClean="0"/>
              <a:pPr/>
              <a:t>11</a:t>
            </a:fld>
            <a:endParaRPr lang="en-US" dirty="0"/>
          </a:p>
        </p:txBody>
      </p:sp>
    </p:spTree>
    <p:extLst>
      <p:ext uri="{BB962C8B-B14F-4D97-AF65-F5344CB8AC3E}">
        <p14:creationId xmlns:p14="http://schemas.microsoft.com/office/powerpoint/2010/main" val="11184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0993-6B60-6C00-0B92-CBB55F8CFE81}"/>
              </a:ext>
            </a:extLst>
          </p:cNvPr>
          <p:cNvSpPr>
            <a:spLocks noGrp="1"/>
          </p:cNvSpPr>
          <p:nvPr>
            <p:ph type="title"/>
          </p:nvPr>
        </p:nvSpPr>
        <p:spPr/>
        <p:txBody>
          <a:bodyPr/>
          <a:lstStyle/>
          <a:p>
            <a:r>
              <a:rPr lang="en-US" dirty="0"/>
              <a:t>Tools and Resources Built from Practice</a:t>
            </a:r>
          </a:p>
        </p:txBody>
      </p:sp>
      <p:sp>
        <p:nvSpPr>
          <p:cNvPr id="3" name="Slide Number Placeholder 2">
            <a:extLst>
              <a:ext uri="{FF2B5EF4-FFF2-40B4-BE49-F238E27FC236}">
                <a16:creationId xmlns:a16="http://schemas.microsoft.com/office/drawing/2014/main" id="{5D41A36C-E1F9-814A-EB3C-DDB97393DED3}"/>
              </a:ext>
            </a:extLst>
          </p:cNvPr>
          <p:cNvSpPr>
            <a:spLocks noGrp="1"/>
          </p:cNvSpPr>
          <p:nvPr>
            <p:ph type="sldNum" sz="quarter" idx="4"/>
          </p:nvPr>
        </p:nvSpPr>
        <p:spPr/>
        <p:txBody>
          <a:bodyPr/>
          <a:lstStyle/>
          <a:p>
            <a:r>
              <a:rPr lang="en-US"/>
              <a:t>© 2026, AASA. All Rights Reserved. | </a:t>
            </a:r>
            <a:fld id="{1A5FB7AF-613F-4441-9E49-291D662BFEDE}" type="slidenum">
              <a:rPr lang="en-US" smtClean="0"/>
              <a:pPr/>
              <a:t>12</a:t>
            </a:fld>
            <a:endParaRPr lang="en-US" dirty="0"/>
          </a:p>
        </p:txBody>
      </p:sp>
      <p:pic>
        <p:nvPicPr>
          <p:cNvPr id="4" name="Picture 3">
            <a:extLst>
              <a:ext uri="{FF2B5EF4-FFF2-40B4-BE49-F238E27FC236}">
                <a16:creationId xmlns:a16="http://schemas.microsoft.com/office/drawing/2014/main" id="{8F8991CD-93AD-BDCB-9FBA-C51939710D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
            <a:off x="6369014" y="2077584"/>
            <a:ext cx="2775552" cy="359189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AAD85718-8C52-2A32-1597-89F3D6BDCF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900000">
            <a:off x="3681480" y="1899772"/>
            <a:ext cx="2775553" cy="3591892"/>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660D233-42D6-E0FA-8311-E84C6B5F3D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900000">
            <a:off x="812765" y="1810865"/>
            <a:ext cx="2775552" cy="3591891"/>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01428BD-6B9F-EE69-4D33-C450A32E0B1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900000">
            <a:off x="8783949" y="1899770"/>
            <a:ext cx="2775552" cy="359189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7829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85B39-79D7-671A-8B73-B82FA3268979}"/>
              </a:ext>
            </a:extLst>
          </p:cNvPr>
          <p:cNvSpPr>
            <a:spLocks noGrp="1"/>
          </p:cNvSpPr>
          <p:nvPr>
            <p:ph type="title"/>
          </p:nvPr>
        </p:nvSpPr>
        <p:spPr/>
        <p:txBody>
          <a:bodyPr/>
          <a:lstStyle/>
          <a:p>
            <a:r>
              <a:rPr lang="en-US" dirty="0"/>
              <a:t>Built from Practice. Ready to Use.</a:t>
            </a:r>
          </a:p>
        </p:txBody>
      </p:sp>
      <p:sp>
        <p:nvSpPr>
          <p:cNvPr id="3" name="Content Placeholder 2">
            <a:extLst>
              <a:ext uri="{FF2B5EF4-FFF2-40B4-BE49-F238E27FC236}">
                <a16:creationId xmlns:a16="http://schemas.microsoft.com/office/drawing/2014/main" id="{8C3520A2-FF99-CD3D-7270-CD8874E4A363}"/>
              </a:ext>
            </a:extLst>
          </p:cNvPr>
          <p:cNvSpPr>
            <a:spLocks noGrp="1"/>
          </p:cNvSpPr>
          <p:nvPr>
            <p:ph idx="1"/>
          </p:nvPr>
        </p:nvSpPr>
        <p:spPr>
          <a:xfrm>
            <a:off x="838200" y="1588770"/>
            <a:ext cx="10515600" cy="4322481"/>
          </a:xfrm>
        </p:spPr>
        <p:txBody>
          <a:bodyPr/>
          <a:lstStyle/>
          <a:p>
            <a:pPr lvl="0"/>
            <a:r>
              <a:rPr lang="en-US" b="1" dirty="0"/>
              <a:t>Case studies from leading districts</a:t>
            </a:r>
            <a:r>
              <a:rPr lang="en-US" dirty="0"/>
              <a:t> that show how systems are being redesigned in real contexts.</a:t>
            </a:r>
          </a:p>
          <a:p>
            <a:pPr lvl="0"/>
            <a:r>
              <a:rPr lang="en-US" b="1" dirty="0"/>
              <a:t>Playbooks and implementation frameworks</a:t>
            </a:r>
            <a:r>
              <a:rPr lang="en-US" dirty="0"/>
              <a:t> that break down complex work into actionable steps.</a:t>
            </a:r>
          </a:p>
          <a:p>
            <a:pPr lvl="0"/>
            <a:r>
              <a:rPr lang="en-US" b="1" dirty="0"/>
              <a:t>Ready-to-use tools </a:t>
            </a:r>
            <a:r>
              <a:rPr lang="en-US" dirty="0"/>
              <a:t>aligned to the Public Education Promise.</a:t>
            </a:r>
          </a:p>
          <a:p>
            <a:pPr lvl="0"/>
            <a:r>
              <a:rPr lang="en-US" b="1" dirty="0"/>
              <a:t>Discussion guides and facilitation resources</a:t>
            </a:r>
            <a:r>
              <a:rPr lang="en-US" dirty="0"/>
              <a:t> to support leadership teams and stakeholder engagement.</a:t>
            </a:r>
          </a:p>
          <a:p>
            <a:pPr lvl="0"/>
            <a:r>
              <a:rPr lang="en-US" b="1" dirty="0"/>
              <a:t>Thought leadership articles</a:t>
            </a:r>
            <a:r>
              <a:rPr lang="en-US" dirty="0"/>
              <a:t> that connect emerging ideas to practical application.</a:t>
            </a:r>
          </a:p>
        </p:txBody>
      </p:sp>
      <p:sp>
        <p:nvSpPr>
          <p:cNvPr id="4" name="Slide Number Placeholder 3">
            <a:extLst>
              <a:ext uri="{FF2B5EF4-FFF2-40B4-BE49-F238E27FC236}">
                <a16:creationId xmlns:a16="http://schemas.microsoft.com/office/drawing/2014/main" id="{9F7C7AF9-3294-5B67-4BE0-D610B24E0284}"/>
              </a:ext>
            </a:extLst>
          </p:cNvPr>
          <p:cNvSpPr>
            <a:spLocks noGrp="1"/>
          </p:cNvSpPr>
          <p:nvPr>
            <p:ph type="sldNum" sz="quarter" idx="4"/>
          </p:nvPr>
        </p:nvSpPr>
        <p:spPr/>
        <p:txBody>
          <a:bodyPr/>
          <a:lstStyle/>
          <a:p>
            <a:r>
              <a:rPr lang="en-US"/>
              <a:t>© 2026, AASA. All Rights Reserved. | </a:t>
            </a:r>
            <a:fld id="{1A5FB7AF-613F-4441-9E49-291D662BFEDE}" type="slidenum">
              <a:rPr lang="en-US" smtClean="0"/>
              <a:pPr/>
              <a:t>13</a:t>
            </a:fld>
            <a:endParaRPr lang="en-US" dirty="0"/>
          </a:p>
        </p:txBody>
      </p:sp>
    </p:spTree>
    <p:extLst>
      <p:ext uri="{BB962C8B-B14F-4D97-AF65-F5344CB8AC3E}">
        <p14:creationId xmlns:p14="http://schemas.microsoft.com/office/powerpoint/2010/main" val="991272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2B47-D14D-64C6-F5C5-E8A5F86C8ECC}"/>
              </a:ext>
            </a:extLst>
          </p:cNvPr>
          <p:cNvSpPr>
            <a:spLocks noGrp="1"/>
          </p:cNvSpPr>
          <p:nvPr>
            <p:ph type="title"/>
          </p:nvPr>
        </p:nvSpPr>
        <p:spPr/>
        <p:txBody>
          <a:bodyPr/>
          <a:lstStyle/>
          <a:p>
            <a:r>
              <a:rPr lang="en-US" dirty="0"/>
              <a:t>2025-2025 Published Resources</a:t>
            </a:r>
          </a:p>
        </p:txBody>
      </p:sp>
      <p:sp>
        <p:nvSpPr>
          <p:cNvPr id="3" name="Content Placeholder 2">
            <a:extLst>
              <a:ext uri="{FF2B5EF4-FFF2-40B4-BE49-F238E27FC236}">
                <a16:creationId xmlns:a16="http://schemas.microsoft.com/office/drawing/2014/main" id="{4B054DE1-92A6-7920-B140-2D73001A5C4D}"/>
              </a:ext>
            </a:extLst>
          </p:cNvPr>
          <p:cNvSpPr>
            <a:spLocks noGrp="1"/>
          </p:cNvSpPr>
          <p:nvPr>
            <p:ph idx="1"/>
          </p:nvPr>
        </p:nvSpPr>
        <p:spPr>
          <a:xfrm>
            <a:off x="838200" y="1690689"/>
            <a:ext cx="6385560" cy="4220562"/>
          </a:xfrm>
        </p:spPr>
        <p:txBody>
          <a:bodyPr>
            <a:normAutofit/>
          </a:bodyPr>
          <a:lstStyle/>
          <a:p>
            <a:pPr marL="457200" lvl="0" indent="-457200">
              <a:buFont typeface="Wingdings" panose="05000000000000000000" pitchFamily="2" charset="2"/>
              <a:buChar char="ü"/>
            </a:pPr>
            <a:r>
              <a:rPr lang="en-US" dirty="0"/>
              <a:t>Academic Conversations Toolkit</a:t>
            </a:r>
          </a:p>
          <a:p>
            <a:pPr marL="457200" lvl="0" indent="-457200">
              <a:buFont typeface="Wingdings" panose="05000000000000000000" pitchFamily="2" charset="2"/>
              <a:buChar char="ü"/>
            </a:pPr>
            <a:r>
              <a:rPr lang="en-US" dirty="0"/>
              <a:t>AI Strategy Toolkit</a:t>
            </a:r>
          </a:p>
          <a:p>
            <a:pPr marL="457200" lvl="0" indent="-457200">
              <a:buFont typeface="Wingdings" panose="05000000000000000000" pitchFamily="2" charset="2"/>
              <a:buChar char="ü"/>
            </a:pPr>
            <a:r>
              <a:rPr lang="en-US" dirty="0"/>
              <a:t>Literacy and Deeper Learning Playbook</a:t>
            </a:r>
          </a:p>
          <a:p>
            <a:pPr marL="457200" lvl="0" indent="-457200">
              <a:buFont typeface="Wingdings" panose="05000000000000000000" pitchFamily="2" charset="2"/>
              <a:buChar char="ü"/>
            </a:pPr>
            <a:r>
              <a:rPr lang="en-US" dirty="0"/>
              <a:t>People Systems Framework Action Guide</a:t>
            </a:r>
          </a:p>
          <a:p>
            <a:pPr marL="457200" lvl="0" indent="-457200">
              <a:buFont typeface="Wingdings" panose="05000000000000000000" pitchFamily="2" charset="2"/>
              <a:buChar char="ü"/>
            </a:pPr>
            <a:r>
              <a:rPr lang="en-US" dirty="0"/>
              <a:t>Purposeful Assessment Playbook</a:t>
            </a:r>
          </a:p>
          <a:p>
            <a:pPr marL="457200" lvl="0" indent="-457200">
              <a:buFont typeface="Wingdings" panose="05000000000000000000" pitchFamily="2" charset="2"/>
              <a:buChar char="ü"/>
            </a:pPr>
            <a:r>
              <a:rPr lang="en-US" dirty="0"/>
              <a:t>District Case Studies</a:t>
            </a:r>
          </a:p>
        </p:txBody>
      </p:sp>
      <p:sp>
        <p:nvSpPr>
          <p:cNvPr id="4" name="Slide Number Placeholder 3">
            <a:extLst>
              <a:ext uri="{FF2B5EF4-FFF2-40B4-BE49-F238E27FC236}">
                <a16:creationId xmlns:a16="http://schemas.microsoft.com/office/drawing/2014/main" id="{A50AE4BC-536B-722E-85BD-D46C714F13BD}"/>
              </a:ext>
            </a:extLst>
          </p:cNvPr>
          <p:cNvSpPr>
            <a:spLocks noGrp="1"/>
          </p:cNvSpPr>
          <p:nvPr>
            <p:ph type="sldNum" sz="quarter" idx="4"/>
          </p:nvPr>
        </p:nvSpPr>
        <p:spPr/>
        <p:txBody>
          <a:bodyPr/>
          <a:lstStyle/>
          <a:p>
            <a:r>
              <a:rPr lang="en-US"/>
              <a:t>© 2026, AASA. All Rights Reserved. | </a:t>
            </a:r>
            <a:fld id="{1A5FB7AF-613F-4441-9E49-291D662BFEDE}" type="slidenum">
              <a:rPr lang="en-US" smtClean="0"/>
              <a:pPr/>
              <a:t>14</a:t>
            </a:fld>
            <a:endParaRPr lang="en-US" dirty="0"/>
          </a:p>
        </p:txBody>
      </p:sp>
      <p:pic>
        <p:nvPicPr>
          <p:cNvPr id="5" name="Picture 4">
            <a:extLst>
              <a:ext uri="{FF2B5EF4-FFF2-40B4-BE49-F238E27FC236}">
                <a16:creationId xmlns:a16="http://schemas.microsoft.com/office/drawing/2014/main" id="{D4137476-C2F7-FBDE-D85A-6CD6B2B3D7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
            <a:off x="9037043" y="1001476"/>
            <a:ext cx="2511904" cy="3250699"/>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400F605-D941-78B2-0E22-9BC4AE3E91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900000">
            <a:off x="7195157" y="2602844"/>
            <a:ext cx="2514032" cy="325345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1332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1E2E92C-8B44-810F-6049-267C57E0F42C}"/>
              </a:ext>
            </a:extLst>
          </p:cNvPr>
          <p:cNvSpPr>
            <a:spLocks noGrp="1"/>
          </p:cNvSpPr>
          <p:nvPr>
            <p:ph type="title"/>
          </p:nvPr>
        </p:nvSpPr>
        <p:spPr/>
        <p:txBody>
          <a:bodyPr/>
          <a:lstStyle/>
          <a:p>
            <a:r>
              <a:rPr lang="en-US" dirty="0"/>
              <a:t>Learn More</a:t>
            </a:r>
          </a:p>
        </p:txBody>
      </p:sp>
      <p:sp>
        <p:nvSpPr>
          <p:cNvPr id="2" name="Slide Number Placeholder 1">
            <a:extLst>
              <a:ext uri="{FF2B5EF4-FFF2-40B4-BE49-F238E27FC236}">
                <a16:creationId xmlns:a16="http://schemas.microsoft.com/office/drawing/2014/main" id="{120B92AE-E8F0-A685-70A4-CEBC19905454}"/>
              </a:ext>
            </a:extLst>
          </p:cNvPr>
          <p:cNvSpPr>
            <a:spLocks noGrp="1"/>
          </p:cNvSpPr>
          <p:nvPr>
            <p:ph type="sldNum" sz="quarter" idx="4"/>
          </p:nvPr>
        </p:nvSpPr>
        <p:spPr/>
        <p:txBody>
          <a:bodyPr/>
          <a:lstStyle/>
          <a:p>
            <a:r>
              <a:rPr lang="en-US"/>
              <a:t>© 2026, AASA. All Rights Reserved. | </a:t>
            </a:r>
            <a:fld id="{1A5FB7AF-613F-4441-9E49-291D662BFEDE}" type="slidenum">
              <a:rPr lang="en-US" smtClean="0"/>
              <a:pPr/>
              <a:t>15</a:t>
            </a:fld>
            <a:endParaRPr lang="en-US" dirty="0"/>
          </a:p>
        </p:txBody>
      </p:sp>
      <p:pic>
        <p:nvPicPr>
          <p:cNvPr id="7" name="Picture 6">
            <a:extLst>
              <a:ext uri="{FF2B5EF4-FFF2-40B4-BE49-F238E27FC236}">
                <a16:creationId xmlns:a16="http://schemas.microsoft.com/office/drawing/2014/main" id="{F2D87969-0199-B810-0196-956361C82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209" y="1311963"/>
            <a:ext cx="4451185" cy="4451185"/>
          </a:xfrm>
          <a:prstGeom prst="rect">
            <a:avLst/>
          </a:prstGeom>
        </p:spPr>
      </p:pic>
      <p:pic>
        <p:nvPicPr>
          <p:cNvPr id="9" name="Picture 8">
            <a:extLst>
              <a:ext uri="{FF2B5EF4-FFF2-40B4-BE49-F238E27FC236}">
                <a16:creationId xmlns:a16="http://schemas.microsoft.com/office/drawing/2014/main" id="{D43C7CE5-0CF6-D714-53C7-AEAD2FCA8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65264"/>
            <a:ext cx="3657600" cy="2142744"/>
          </a:xfrm>
          <a:prstGeom prst="rect">
            <a:avLst/>
          </a:prstGeom>
        </p:spPr>
      </p:pic>
      <p:sp>
        <p:nvSpPr>
          <p:cNvPr id="10" name="TextBox 9">
            <a:extLst>
              <a:ext uri="{FF2B5EF4-FFF2-40B4-BE49-F238E27FC236}">
                <a16:creationId xmlns:a16="http://schemas.microsoft.com/office/drawing/2014/main" id="{F7504E74-2D4C-E84C-FD6B-5492F961D32C}"/>
              </a:ext>
            </a:extLst>
          </p:cNvPr>
          <p:cNvSpPr txBox="1"/>
          <p:nvPr/>
        </p:nvSpPr>
        <p:spPr>
          <a:xfrm>
            <a:off x="5905067" y="4411385"/>
            <a:ext cx="4039466" cy="400110"/>
          </a:xfrm>
          <a:prstGeom prst="rect">
            <a:avLst/>
          </a:prstGeom>
          <a:noFill/>
        </p:spPr>
        <p:txBody>
          <a:bodyPr wrap="square">
            <a:spAutoFit/>
          </a:bodyPr>
          <a:lstStyle/>
          <a:p>
            <a:pPr algn="ctr"/>
            <a:r>
              <a:rPr lang="en-US" sz="2000" b="1" dirty="0">
                <a:solidFill>
                  <a:schemeClr val="accent1"/>
                </a:solidFill>
              </a:rPr>
              <a:t>links.aasa.org/</a:t>
            </a:r>
            <a:r>
              <a:rPr lang="en-US" sz="2000" b="1" dirty="0" err="1">
                <a:solidFill>
                  <a:schemeClr val="accent1"/>
                </a:solidFill>
              </a:rPr>
              <a:t>edleader</a:t>
            </a:r>
            <a:r>
              <a:rPr lang="en-US" sz="2000" b="1" dirty="0">
                <a:solidFill>
                  <a:schemeClr val="accent1"/>
                </a:solidFill>
              </a:rPr>
              <a:t>-promise</a:t>
            </a:r>
          </a:p>
        </p:txBody>
      </p:sp>
    </p:spTree>
    <p:extLst>
      <p:ext uri="{BB962C8B-B14F-4D97-AF65-F5344CB8AC3E}">
        <p14:creationId xmlns:p14="http://schemas.microsoft.com/office/powerpoint/2010/main" val="4068824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361250-3EF4-2ADC-DA61-CB0C9BB11D57}"/>
              </a:ext>
            </a:extLst>
          </p:cNvPr>
          <p:cNvSpPr>
            <a:spLocks noGrp="1"/>
          </p:cNvSpPr>
          <p:nvPr>
            <p:ph type="sldNum" sz="quarter" idx="4"/>
          </p:nvPr>
        </p:nvSpPr>
        <p:spPr/>
        <p:txBody>
          <a:bodyPr/>
          <a:lstStyle/>
          <a:p>
            <a:r>
              <a:rPr lang="en-US"/>
              <a:t>© 2026, AASA. All Rights Reserved</a:t>
            </a:r>
            <a:r>
              <a:rPr lang="en-US">
                <a:solidFill>
                  <a:schemeClr val="bg1"/>
                </a:solidFill>
              </a:rPr>
              <a:t>. | </a:t>
            </a:r>
            <a:fld id="{1A5FB7AF-613F-4441-9E49-291D662BFEDE}" type="slidenum">
              <a:rPr lang="en-US" smtClean="0">
                <a:solidFill>
                  <a:schemeClr val="bg1"/>
                </a:solidFill>
              </a:rPr>
              <a:pPr/>
              <a:t>2</a:t>
            </a:fld>
            <a:endParaRPr lang="en-US" dirty="0"/>
          </a:p>
        </p:txBody>
      </p:sp>
    </p:spTree>
    <p:extLst>
      <p:ext uri="{BB962C8B-B14F-4D97-AF65-F5344CB8AC3E}">
        <p14:creationId xmlns:p14="http://schemas.microsoft.com/office/powerpoint/2010/main" val="3305977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95CA6-BD05-A1C8-BD05-A5AA8A6E7AD8}"/>
              </a:ext>
            </a:extLst>
          </p:cNvPr>
          <p:cNvSpPr>
            <a:spLocks noGrp="1"/>
          </p:cNvSpPr>
          <p:nvPr>
            <p:ph type="sldNum" sz="quarter" idx="4"/>
          </p:nvPr>
        </p:nvSpPr>
        <p:spPr/>
        <p:txBody>
          <a:bodyPr/>
          <a:lstStyle/>
          <a:p>
            <a:r>
              <a:rPr lang="en-US"/>
              <a:t>© 2026, AASA. All Rights Reserved. | </a:t>
            </a:r>
            <a:fld id="{1A5FB7AF-613F-4441-9E49-291D662BFEDE}" type="slidenum">
              <a:rPr lang="en-US" smtClean="0"/>
              <a:pPr/>
              <a:t>3</a:t>
            </a:fld>
            <a:endParaRPr lang="en-US" dirty="0"/>
          </a:p>
        </p:txBody>
      </p:sp>
    </p:spTree>
    <p:extLst>
      <p:ext uri="{BB962C8B-B14F-4D97-AF65-F5344CB8AC3E}">
        <p14:creationId xmlns:p14="http://schemas.microsoft.com/office/powerpoint/2010/main" val="38987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A8D588-57FE-DE36-E2BB-D910D1BE5969}"/>
              </a:ext>
            </a:extLst>
          </p:cNvPr>
          <p:cNvSpPr>
            <a:spLocks noGrp="1"/>
          </p:cNvSpPr>
          <p:nvPr>
            <p:ph type="sldNum" sz="quarter" idx="4"/>
          </p:nvPr>
        </p:nvSpPr>
        <p:spPr/>
        <p:txBody>
          <a:bodyPr/>
          <a:lstStyle/>
          <a:p>
            <a:r>
              <a:rPr lang="en-US" dirty="0"/>
              <a:t>© 2026, AASA. All Rights Reserved. | </a:t>
            </a:r>
            <a:fld id="{1A5FB7AF-613F-4441-9E49-291D662BFEDE}" type="slidenum">
              <a:rPr lang="en-US" smtClean="0"/>
              <a:pPr/>
              <a:t>4</a:t>
            </a:fld>
            <a:endParaRPr lang="en-US" dirty="0"/>
          </a:p>
        </p:txBody>
      </p:sp>
    </p:spTree>
    <p:extLst>
      <p:ext uri="{BB962C8B-B14F-4D97-AF65-F5344CB8AC3E}">
        <p14:creationId xmlns:p14="http://schemas.microsoft.com/office/powerpoint/2010/main" val="773078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87FE5-1179-447F-33E6-A0B203207A3B}"/>
              </a:ext>
            </a:extLst>
          </p:cNvPr>
          <p:cNvSpPr>
            <a:spLocks noGrp="1"/>
          </p:cNvSpPr>
          <p:nvPr>
            <p:ph type="title"/>
          </p:nvPr>
        </p:nvSpPr>
        <p:spPr/>
        <p:txBody>
          <a:bodyPr/>
          <a:lstStyle/>
          <a:p>
            <a:r>
              <a:rPr lang="en-US" dirty="0"/>
              <a:t>What Is the </a:t>
            </a:r>
            <a:r>
              <a:rPr lang="en-US" dirty="0" err="1"/>
              <a:t>EdLeader</a:t>
            </a:r>
            <a:r>
              <a:rPr lang="en-US" dirty="0"/>
              <a:t> Promise Network?</a:t>
            </a:r>
          </a:p>
        </p:txBody>
      </p:sp>
      <p:sp>
        <p:nvSpPr>
          <p:cNvPr id="3" name="Content Placeholder 2">
            <a:extLst>
              <a:ext uri="{FF2B5EF4-FFF2-40B4-BE49-F238E27FC236}">
                <a16:creationId xmlns:a16="http://schemas.microsoft.com/office/drawing/2014/main" id="{822248F2-FB99-DCF7-C1DC-12EC21FC0DC9}"/>
              </a:ext>
            </a:extLst>
          </p:cNvPr>
          <p:cNvSpPr>
            <a:spLocks noGrp="1"/>
          </p:cNvSpPr>
          <p:nvPr>
            <p:ph idx="1"/>
          </p:nvPr>
        </p:nvSpPr>
        <p:spPr>
          <a:xfrm>
            <a:off x="838200" y="1690689"/>
            <a:ext cx="6246091" cy="4220562"/>
          </a:xfrm>
        </p:spPr>
        <p:txBody>
          <a:bodyPr/>
          <a:lstStyle/>
          <a:p>
            <a:r>
              <a:rPr lang="en-US" dirty="0"/>
              <a:t>A </a:t>
            </a:r>
            <a:r>
              <a:rPr lang="en-US" b="1" dirty="0">
                <a:solidFill>
                  <a:schemeClr val="tx2"/>
                </a:solidFill>
              </a:rPr>
              <a:t>national network </a:t>
            </a:r>
            <a:r>
              <a:rPr lang="en-US" dirty="0"/>
              <a:t>of school system leaders advancing the Public Education Promise.</a:t>
            </a:r>
          </a:p>
          <a:p>
            <a:r>
              <a:rPr lang="en-US" dirty="0"/>
              <a:t>Focused on </a:t>
            </a:r>
            <a:r>
              <a:rPr lang="en-US" b="1" dirty="0">
                <a:solidFill>
                  <a:schemeClr val="tx2"/>
                </a:solidFill>
              </a:rPr>
              <a:t>redesigning systems </a:t>
            </a:r>
            <a:r>
              <a:rPr lang="en-US" dirty="0"/>
              <a:t>to better serve every student.</a:t>
            </a:r>
          </a:p>
          <a:p>
            <a:r>
              <a:rPr lang="en-US" dirty="0"/>
              <a:t>Grounded in </a:t>
            </a:r>
            <a:r>
              <a:rPr lang="en-US" b="1" dirty="0">
                <a:solidFill>
                  <a:schemeClr val="tx2"/>
                </a:solidFill>
              </a:rPr>
              <a:t>collaboration</a:t>
            </a:r>
            <a:r>
              <a:rPr lang="en-US" dirty="0"/>
              <a:t>, not compliance.</a:t>
            </a:r>
          </a:p>
          <a:p>
            <a:r>
              <a:rPr lang="en-US" dirty="0"/>
              <a:t>Connecting districts across contexts to </a:t>
            </a:r>
            <a:r>
              <a:rPr lang="en-US" b="1" dirty="0">
                <a:solidFill>
                  <a:schemeClr val="tx2"/>
                </a:solidFill>
              </a:rPr>
              <a:t>learn, test, and lead </a:t>
            </a:r>
            <a:r>
              <a:rPr lang="en-US" dirty="0"/>
              <a:t>together.</a:t>
            </a:r>
          </a:p>
        </p:txBody>
      </p:sp>
      <p:sp>
        <p:nvSpPr>
          <p:cNvPr id="4" name="Slide Number Placeholder 3">
            <a:extLst>
              <a:ext uri="{FF2B5EF4-FFF2-40B4-BE49-F238E27FC236}">
                <a16:creationId xmlns:a16="http://schemas.microsoft.com/office/drawing/2014/main" id="{D63130E8-1140-ACC8-BCA7-2F1A1222511A}"/>
              </a:ext>
            </a:extLst>
          </p:cNvPr>
          <p:cNvSpPr>
            <a:spLocks noGrp="1"/>
          </p:cNvSpPr>
          <p:nvPr>
            <p:ph type="sldNum" sz="quarter" idx="4"/>
          </p:nvPr>
        </p:nvSpPr>
        <p:spPr/>
        <p:txBody>
          <a:bodyPr/>
          <a:lstStyle/>
          <a:p>
            <a:r>
              <a:rPr lang="en-US"/>
              <a:t>© 2026, AASA. All Rights Reserved. | </a:t>
            </a:r>
            <a:fld id="{1A5FB7AF-613F-4441-9E49-291D662BFEDE}" type="slidenum">
              <a:rPr lang="en-US" smtClean="0"/>
              <a:pPr/>
              <a:t>5</a:t>
            </a:fld>
            <a:endParaRPr lang="en-US" dirty="0"/>
          </a:p>
        </p:txBody>
      </p:sp>
      <p:pic>
        <p:nvPicPr>
          <p:cNvPr id="7" name="Picture 6">
            <a:extLst>
              <a:ext uri="{FF2B5EF4-FFF2-40B4-BE49-F238E27FC236}">
                <a16:creationId xmlns:a16="http://schemas.microsoft.com/office/drawing/2014/main" id="{8DA2BD7E-A14A-9200-EB85-C374661404E1}"/>
              </a:ext>
            </a:extLst>
          </p:cNvPr>
          <p:cNvPicPr>
            <a:picLocks noChangeAspect="1"/>
          </p:cNvPicPr>
          <p:nvPr/>
        </p:nvPicPr>
        <p:blipFill>
          <a:blip r:embed="rId3">
            <a:extLst>
              <a:ext uri="{28A0092B-C50C-407E-A947-70E740481C1C}">
                <a14:useLocalDpi xmlns:a14="http://schemas.microsoft.com/office/drawing/2010/main" val="0"/>
              </a:ext>
            </a:extLst>
          </a:blip>
          <a:srcRect t="8694" r="4622"/>
          <a:stretch>
            <a:fillRect/>
          </a:stretch>
        </p:blipFill>
        <p:spPr>
          <a:xfrm>
            <a:off x="7465783" y="1778143"/>
            <a:ext cx="4254908" cy="27154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35210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3B35-0F90-B8FD-2B66-B7F3B6BCC0B7}"/>
              </a:ext>
            </a:extLst>
          </p:cNvPr>
          <p:cNvSpPr>
            <a:spLocks noGrp="1"/>
          </p:cNvSpPr>
          <p:nvPr>
            <p:ph type="title"/>
          </p:nvPr>
        </p:nvSpPr>
        <p:spPr/>
        <p:txBody>
          <a:bodyPr/>
          <a:lstStyle/>
          <a:p>
            <a:r>
              <a:rPr lang="en-US" dirty="0"/>
              <a:t>Superintendent Executive Network</a:t>
            </a:r>
          </a:p>
        </p:txBody>
      </p:sp>
      <p:sp>
        <p:nvSpPr>
          <p:cNvPr id="3" name="Content Placeholder 2">
            <a:extLst>
              <a:ext uri="{FF2B5EF4-FFF2-40B4-BE49-F238E27FC236}">
                <a16:creationId xmlns:a16="http://schemas.microsoft.com/office/drawing/2014/main" id="{B84A0FB7-1D95-B3D8-71A7-D8AC670B65F8}"/>
              </a:ext>
            </a:extLst>
          </p:cNvPr>
          <p:cNvSpPr>
            <a:spLocks noGrp="1"/>
          </p:cNvSpPr>
          <p:nvPr>
            <p:ph idx="1"/>
          </p:nvPr>
        </p:nvSpPr>
        <p:spPr>
          <a:xfrm>
            <a:off x="838200" y="1690689"/>
            <a:ext cx="6520543" cy="4220562"/>
          </a:xfrm>
        </p:spPr>
        <p:txBody>
          <a:bodyPr>
            <a:normAutofit/>
          </a:bodyPr>
          <a:lstStyle/>
          <a:p>
            <a:pPr marL="0" indent="0">
              <a:buNone/>
            </a:pPr>
            <a:r>
              <a:rPr lang="en-US" b="1" dirty="0">
                <a:solidFill>
                  <a:schemeClr val="tx2"/>
                </a:solidFill>
              </a:rPr>
              <a:t>A Dedicated Space for Superintendents</a:t>
            </a:r>
          </a:p>
          <a:p>
            <a:pPr marL="0" indent="0">
              <a:buNone/>
            </a:pPr>
            <a:r>
              <a:rPr lang="en-US" dirty="0"/>
              <a:t>As part of membership in </a:t>
            </a:r>
            <a:r>
              <a:rPr lang="en-US" dirty="0" err="1"/>
              <a:t>EdLeader</a:t>
            </a:r>
            <a:r>
              <a:rPr lang="en-US" dirty="0"/>
              <a:t> Promise, superintendents can participate in the </a:t>
            </a:r>
            <a:r>
              <a:rPr lang="en-US" b="1" dirty="0"/>
              <a:t>Superintendent Executive Network </a:t>
            </a:r>
            <a:r>
              <a:rPr lang="en-US" dirty="0"/>
              <a:t>— a trusted environment where superintendents can share challenges, discuss problems of practice, and support one another in this important work.</a:t>
            </a:r>
          </a:p>
        </p:txBody>
      </p:sp>
      <p:sp>
        <p:nvSpPr>
          <p:cNvPr id="4" name="Slide Number Placeholder 3">
            <a:extLst>
              <a:ext uri="{FF2B5EF4-FFF2-40B4-BE49-F238E27FC236}">
                <a16:creationId xmlns:a16="http://schemas.microsoft.com/office/drawing/2014/main" id="{0E6A9610-B991-2C59-5A94-811C3C2B3256}"/>
              </a:ext>
            </a:extLst>
          </p:cNvPr>
          <p:cNvSpPr>
            <a:spLocks noGrp="1"/>
          </p:cNvSpPr>
          <p:nvPr>
            <p:ph type="sldNum" sz="quarter" idx="4"/>
          </p:nvPr>
        </p:nvSpPr>
        <p:spPr/>
        <p:txBody>
          <a:bodyPr/>
          <a:lstStyle/>
          <a:p>
            <a:r>
              <a:rPr lang="en-US"/>
              <a:t>© 2026, AASA. All Rights Reserved. | </a:t>
            </a:r>
            <a:fld id="{1A5FB7AF-613F-4441-9E49-291D662BFEDE}" type="slidenum">
              <a:rPr lang="en-US" smtClean="0"/>
              <a:pPr/>
              <a:t>6</a:t>
            </a:fld>
            <a:endParaRPr lang="en-US" dirty="0"/>
          </a:p>
        </p:txBody>
      </p:sp>
      <p:pic>
        <p:nvPicPr>
          <p:cNvPr id="7" name="Picture 6">
            <a:extLst>
              <a:ext uri="{FF2B5EF4-FFF2-40B4-BE49-F238E27FC236}">
                <a16:creationId xmlns:a16="http://schemas.microsoft.com/office/drawing/2014/main" id="{9E6855CC-E483-65EE-311C-26B3C4572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721" y="1777866"/>
            <a:ext cx="4011175" cy="29465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5495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7ABE-F218-FE7B-8D60-7215BAF00EAF}"/>
              </a:ext>
            </a:extLst>
          </p:cNvPr>
          <p:cNvSpPr>
            <a:spLocks noGrp="1"/>
          </p:cNvSpPr>
          <p:nvPr>
            <p:ph type="title"/>
          </p:nvPr>
        </p:nvSpPr>
        <p:spPr>
          <a:xfrm>
            <a:off x="838200" y="365125"/>
            <a:ext cx="10955482" cy="1325563"/>
          </a:xfrm>
        </p:spPr>
        <p:txBody>
          <a:bodyPr/>
          <a:lstStyle/>
          <a:p>
            <a:r>
              <a:rPr lang="en-US" dirty="0"/>
              <a:t>Professional Learning That Moves Practice</a:t>
            </a:r>
          </a:p>
        </p:txBody>
      </p:sp>
      <p:sp>
        <p:nvSpPr>
          <p:cNvPr id="3" name="Content Placeholder 2">
            <a:extLst>
              <a:ext uri="{FF2B5EF4-FFF2-40B4-BE49-F238E27FC236}">
                <a16:creationId xmlns:a16="http://schemas.microsoft.com/office/drawing/2014/main" id="{62EBB19D-5BDB-41C4-DE66-4478E4E54CA5}"/>
              </a:ext>
            </a:extLst>
          </p:cNvPr>
          <p:cNvSpPr>
            <a:spLocks noGrp="1"/>
          </p:cNvSpPr>
          <p:nvPr>
            <p:ph idx="1"/>
          </p:nvPr>
        </p:nvSpPr>
        <p:spPr>
          <a:xfrm>
            <a:off x="838200" y="1690689"/>
            <a:ext cx="6269182" cy="4220562"/>
          </a:xfrm>
        </p:spPr>
        <p:txBody>
          <a:bodyPr/>
          <a:lstStyle/>
          <a:p>
            <a:r>
              <a:rPr lang="en-US" dirty="0"/>
              <a:t>Learning </a:t>
            </a:r>
            <a:r>
              <a:rPr lang="en-US" b="1" dirty="0">
                <a:solidFill>
                  <a:schemeClr val="tx2"/>
                </a:solidFill>
              </a:rPr>
              <a:t>grounded in real district work</a:t>
            </a:r>
            <a:r>
              <a:rPr lang="en-US" dirty="0"/>
              <a:t>.</a:t>
            </a:r>
          </a:p>
          <a:p>
            <a:r>
              <a:rPr lang="en-US" dirty="0"/>
              <a:t>Interactive sessions with peers facing similar challenges.</a:t>
            </a:r>
          </a:p>
          <a:p>
            <a:r>
              <a:rPr lang="en-US" dirty="0"/>
              <a:t>Focus on </a:t>
            </a:r>
            <a:r>
              <a:rPr lang="en-US" b="1" dirty="0">
                <a:solidFill>
                  <a:schemeClr val="tx2"/>
                </a:solidFill>
              </a:rPr>
              <a:t>system design</a:t>
            </a:r>
            <a:r>
              <a:rPr lang="en-US" dirty="0"/>
              <a:t>, not isolated initiatives.</a:t>
            </a:r>
          </a:p>
          <a:p>
            <a:r>
              <a:rPr lang="en-US" dirty="0"/>
              <a:t>Ongoing engagement, not one-time events.</a:t>
            </a:r>
          </a:p>
        </p:txBody>
      </p:sp>
      <p:sp>
        <p:nvSpPr>
          <p:cNvPr id="4" name="Slide Number Placeholder 3">
            <a:extLst>
              <a:ext uri="{FF2B5EF4-FFF2-40B4-BE49-F238E27FC236}">
                <a16:creationId xmlns:a16="http://schemas.microsoft.com/office/drawing/2014/main" id="{D49761AF-C668-40E9-D71E-D9965134CE5C}"/>
              </a:ext>
            </a:extLst>
          </p:cNvPr>
          <p:cNvSpPr>
            <a:spLocks noGrp="1"/>
          </p:cNvSpPr>
          <p:nvPr>
            <p:ph type="sldNum" sz="quarter" idx="4"/>
          </p:nvPr>
        </p:nvSpPr>
        <p:spPr/>
        <p:txBody>
          <a:bodyPr/>
          <a:lstStyle/>
          <a:p>
            <a:r>
              <a:rPr lang="en-US"/>
              <a:t>© 2026, AASA. All Rights Reserved. | </a:t>
            </a:r>
            <a:fld id="{1A5FB7AF-613F-4441-9E49-291D662BFEDE}" type="slidenum">
              <a:rPr lang="en-US" smtClean="0"/>
              <a:pPr/>
              <a:t>7</a:t>
            </a:fld>
            <a:endParaRPr lang="en-US" dirty="0"/>
          </a:p>
        </p:txBody>
      </p:sp>
      <p:pic>
        <p:nvPicPr>
          <p:cNvPr id="9" name="Picture 8">
            <a:extLst>
              <a:ext uri="{FF2B5EF4-FFF2-40B4-BE49-F238E27FC236}">
                <a16:creationId xmlns:a16="http://schemas.microsoft.com/office/drawing/2014/main" id="{8F9874C8-DEFF-3F2C-92CC-7482FE3F41C7}"/>
              </a:ext>
            </a:extLst>
          </p:cNvPr>
          <p:cNvPicPr>
            <a:picLocks noChangeAspect="1"/>
          </p:cNvPicPr>
          <p:nvPr/>
        </p:nvPicPr>
        <p:blipFill>
          <a:blip r:embed="rId3">
            <a:extLst>
              <a:ext uri="{28A0092B-C50C-407E-A947-70E740481C1C}">
                <a14:useLocalDpi xmlns:a14="http://schemas.microsoft.com/office/drawing/2010/main" val="0"/>
              </a:ext>
            </a:extLst>
          </a:blip>
          <a:srcRect t="4282"/>
          <a:stretch>
            <a:fillRect/>
          </a:stretch>
        </p:blipFill>
        <p:spPr>
          <a:xfrm>
            <a:off x="7465783" y="1778143"/>
            <a:ext cx="4254908" cy="27154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87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33FE-3F0D-9C10-932F-366B63127108}"/>
              </a:ext>
            </a:extLst>
          </p:cNvPr>
          <p:cNvSpPr>
            <a:spLocks noGrp="1"/>
          </p:cNvSpPr>
          <p:nvPr>
            <p:ph type="title"/>
          </p:nvPr>
        </p:nvSpPr>
        <p:spPr/>
        <p:txBody>
          <a:bodyPr/>
          <a:lstStyle/>
          <a:p>
            <a:r>
              <a:rPr lang="en-US" dirty="0"/>
              <a:t>Cohort Learning for District Teams</a:t>
            </a:r>
          </a:p>
        </p:txBody>
      </p:sp>
      <p:sp>
        <p:nvSpPr>
          <p:cNvPr id="3" name="Content Placeholder 2">
            <a:extLst>
              <a:ext uri="{FF2B5EF4-FFF2-40B4-BE49-F238E27FC236}">
                <a16:creationId xmlns:a16="http://schemas.microsoft.com/office/drawing/2014/main" id="{7DAC6932-B317-BE13-1956-4FB7927ECA3C}"/>
              </a:ext>
            </a:extLst>
          </p:cNvPr>
          <p:cNvSpPr>
            <a:spLocks noGrp="1"/>
          </p:cNvSpPr>
          <p:nvPr>
            <p:ph idx="1"/>
          </p:nvPr>
        </p:nvSpPr>
        <p:spPr>
          <a:xfrm>
            <a:off x="838200" y="1589314"/>
            <a:ext cx="7043057" cy="4321937"/>
          </a:xfrm>
        </p:spPr>
        <p:txBody>
          <a:bodyPr>
            <a:normAutofit lnSpcReduction="10000"/>
          </a:bodyPr>
          <a:lstStyle/>
          <a:p>
            <a:pPr marL="0" indent="0">
              <a:spcAft>
                <a:spcPts val="600"/>
              </a:spcAft>
              <a:buNone/>
            </a:pPr>
            <a:r>
              <a:rPr lang="en-US" b="1" dirty="0">
                <a:solidFill>
                  <a:srgbClr val="0084C8"/>
                </a:solidFill>
              </a:rPr>
              <a:t>Cohort membership allows districts to:</a:t>
            </a:r>
          </a:p>
          <a:p>
            <a:pPr lvl="1"/>
            <a:r>
              <a:rPr lang="en-US" dirty="0"/>
              <a:t>Send as many leaders as they would like to virtual sessions.</a:t>
            </a:r>
          </a:p>
          <a:p>
            <a:pPr lvl="1"/>
            <a:r>
              <a:rPr lang="en-US" dirty="0"/>
              <a:t>Send one participant to </a:t>
            </a:r>
            <a:r>
              <a:rPr lang="en-US" b="1" dirty="0">
                <a:solidFill>
                  <a:srgbClr val="0084C8"/>
                </a:solidFill>
              </a:rPr>
              <a:t>in-person events at no cost</a:t>
            </a:r>
            <a:r>
              <a:rPr lang="en-US" dirty="0"/>
              <a:t>.</a:t>
            </a:r>
          </a:p>
          <a:p>
            <a:pPr lvl="1"/>
            <a:r>
              <a:rPr lang="en-US" dirty="0"/>
              <a:t>Register additional team members at a reduced rate.</a:t>
            </a:r>
          </a:p>
          <a:p>
            <a:pPr lvl="1"/>
            <a:r>
              <a:rPr lang="en-US" dirty="0"/>
              <a:t>Collaborate with peers working on </a:t>
            </a:r>
            <a:r>
              <a:rPr lang="en-US" b="1" dirty="0">
                <a:solidFill>
                  <a:srgbClr val="0084C8"/>
                </a:solidFill>
              </a:rPr>
              <a:t>similar district priorities</a:t>
            </a:r>
            <a:r>
              <a:rPr lang="en-US" dirty="0"/>
              <a:t>.</a:t>
            </a:r>
          </a:p>
          <a:p>
            <a:pPr lvl="1"/>
            <a:r>
              <a:rPr lang="en-US" dirty="0"/>
              <a:t>Align work with the Public Education Promise.</a:t>
            </a:r>
          </a:p>
        </p:txBody>
      </p:sp>
      <p:sp>
        <p:nvSpPr>
          <p:cNvPr id="4" name="Slide Number Placeholder 3">
            <a:extLst>
              <a:ext uri="{FF2B5EF4-FFF2-40B4-BE49-F238E27FC236}">
                <a16:creationId xmlns:a16="http://schemas.microsoft.com/office/drawing/2014/main" id="{D40913A1-996A-EF1F-5846-54D13F80BBFE}"/>
              </a:ext>
            </a:extLst>
          </p:cNvPr>
          <p:cNvSpPr>
            <a:spLocks noGrp="1"/>
          </p:cNvSpPr>
          <p:nvPr>
            <p:ph type="sldNum" sz="quarter" idx="4"/>
          </p:nvPr>
        </p:nvSpPr>
        <p:spPr/>
        <p:txBody>
          <a:bodyPr/>
          <a:lstStyle/>
          <a:p>
            <a:r>
              <a:rPr lang="en-US"/>
              <a:t>© 2026, AASA. All Rights Reserved. | </a:t>
            </a:r>
            <a:fld id="{1A5FB7AF-613F-4441-9E49-291D662BFEDE}" type="slidenum">
              <a:rPr lang="en-US" smtClean="0"/>
              <a:pPr/>
              <a:t>8</a:t>
            </a:fld>
            <a:endParaRPr lang="en-US" dirty="0"/>
          </a:p>
        </p:txBody>
      </p:sp>
      <p:pic>
        <p:nvPicPr>
          <p:cNvPr id="6" name="Picture 5">
            <a:extLst>
              <a:ext uri="{FF2B5EF4-FFF2-40B4-BE49-F238E27FC236}">
                <a16:creationId xmlns:a16="http://schemas.microsoft.com/office/drawing/2014/main" id="{555E4081-194B-C7FD-6630-67B3CC422846}"/>
              </a:ext>
            </a:extLst>
          </p:cNvPr>
          <p:cNvPicPr>
            <a:picLocks noChangeAspect="1"/>
          </p:cNvPicPr>
          <p:nvPr/>
        </p:nvPicPr>
        <p:blipFill>
          <a:blip r:embed="rId3">
            <a:extLst>
              <a:ext uri="{28A0092B-C50C-407E-A947-70E740481C1C}">
                <a14:useLocalDpi xmlns:a14="http://schemas.microsoft.com/office/drawing/2010/main" val="0"/>
              </a:ext>
            </a:extLst>
          </a:blip>
          <a:srcRect l="2774" t="16716" r="1932" b="6392"/>
          <a:stretch>
            <a:fillRect/>
          </a:stretch>
        </p:blipFill>
        <p:spPr>
          <a:xfrm>
            <a:off x="7995557" y="1654628"/>
            <a:ext cx="3358243" cy="35991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4038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9282C-BA5C-26FA-4DE3-BBEFBF4497E5}"/>
              </a:ext>
            </a:extLst>
          </p:cNvPr>
          <p:cNvSpPr>
            <a:spLocks noGrp="1"/>
          </p:cNvSpPr>
          <p:nvPr>
            <p:ph type="title"/>
          </p:nvPr>
        </p:nvSpPr>
        <p:spPr/>
        <p:txBody>
          <a:bodyPr/>
          <a:lstStyle/>
          <a:p>
            <a:r>
              <a:rPr lang="en-US" dirty="0"/>
              <a:t>2026-2027 Cohorts</a:t>
            </a:r>
          </a:p>
        </p:txBody>
      </p:sp>
      <p:sp>
        <p:nvSpPr>
          <p:cNvPr id="3" name="Content Placeholder 2">
            <a:extLst>
              <a:ext uri="{FF2B5EF4-FFF2-40B4-BE49-F238E27FC236}">
                <a16:creationId xmlns:a16="http://schemas.microsoft.com/office/drawing/2014/main" id="{AB0CFCBF-E995-7FBE-2BD1-50566F9CB293}"/>
              </a:ext>
            </a:extLst>
          </p:cNvPr>
          <p:cNvSpPr>
            <a:spLocks noGrp="1"/>
          </p:cNvSpPr>
          <p:nvPr>
            <p:ph idx="1"/>
          </p:nvPr>
        </p:nvSpPr>
        <p:spPr>
          <a:xfrm>
            <a:off x="838200" y="1582615"/>
            <a:ext cx="10515600" cy="4328636"/>
          </a:xfrm>
        </p:spPr>
        <p:txBody>
          <a:bodyPr/>
          <a:lstStyle/>
          <a:p>
            <a:r>
              <a:rPr lang="en-US" dirty="0"/>
              <a:t>Advancing Rural Education</a:t>
            </a:r>
          </a:p>
          <a:p>
            <a:r>
              <a:rPr lang="en-US" dirty="0"/>
              <a:t>Authentic Family Engagement</a:t>
            </a:r>
          </a:p>
          <a:p>
            <a:r>
              <a:rPr lang="en-US" dirty="0"/>
              <a:t>Early Learning</a:t>
            </a:r>
          </a:p>
          <a:p>
            <a:r>
              <a:rPr lang="en-US" dirty="0"/>
              <a:t>Innovation for Transformation</a:t>
            </a:r>
          </a:p>
          <a:p>
            <a:r>
              <a:rPr lang="en-US" dirty="0"/>
              <a:t>Leadership in School Communications</a:t>
            </a:r>
          </a:p>
          <a:p>
            <a:r>
              <a:rPr lang="en-US" dirty="0"/>
              <a:t>Leadership for Well-Being and Learning</a:t>
            </a:r>
          </a:p>
          <a:p>
            <a:r>
              <a:rPr lang="en-US" dirty="0"/>
              <a:t>National Women’s Leadership Consortium</a:t>
            </a:r>
          </a:p>
          <a:p>
            <a:r>
              <a:rPr lang="en-US" dirty="0"/>
              <a:t>Redefining Ready!</a:t>
            </a:r>
          </a:p>
        </p:txBody>
      </p:sp>
      <p:sp>
        <p:nvSpPr>
          <p:cNvPr id="4" name="Slide Number Placeholder 3">
            <a:extLst>
              <a:ext uri="{FF2B5EF4-FFF2-40B4-BE49-F238E27FC236}">
                <a16:creationId xmlns:a16="http://schemas.microsoft.com/office/drawing/2014/main" id="{BBFA2892-CA82-A01F-5DF0-987C761F538D}"/>
              </a:ext>
            </a:extLst>
          </p:cNvPr>
          <p:cNvSpPr>
            <a:spLocks noGrp="1"/>
          </p:cNvSpPr>
          <p:nvPr>
            <p:ph type="sldNum" sz="quarter" idx="4"/>
          </p:nvPr>
        </p:nvSpPr>
        <p:spPr/>
        <p:txBody>
          <a:bodyPr/>
          <a:lstStyle/>
          <a:p>
            <a:r>
              <a:rPr lang="en-US"/>
              <a:t>© 2026, AASA. All Rights Reserved. | </a:t>
            </a:r>
            <a:fld id="{1A5FB7AF-613F-4441-9E49-291D662BFEDE}" type="slidenum">
              <a:rPr lang="en-US" smtClean="0"/>
              <a:pPr/>
              <a:t>9</a:t>
            </a:fld>
            <a:endParaRPr lang="en-US" dirty="0"/>
          </a:p>
        </p:txBody>
      </p:sp>
      <p:pic>
        <p:nvPicPr>
          <p:cNvPr id="7" name="Picture 6">
            <a:extLst>
              <a:ext uri="{FF2B5EF4-FFF2-40B4-BE49-F238E27FC236}">
                <a16:creationId xmlns:a16="http://schemas.microsoft.com/office/drawing/2014/main" id="{712CDE68-28E3-9D54-70BF-C5459314AF24}"/>
              </a:ext>
            </a:extLst>
          </p:cNvPr>
          <p:cNvPicPr>
            <a:picLocks noChangeAspect="1"/>
          </p:cNvPicPr>
          <p:nvPr/>
        </p:nvPicPr>
        <p:blipFill>
          <a:blip r:embed="rId2">
            <a:extLst>
              <a:ext uri="{28A0092B-C50C-407E-A947-70E740481C1C}">
                <a14:useLocalDpi xmlns:a14="http://schemas.microsoft.com/office/drawing/2010/main" val="0"/>
              </a:ext>
            </a:extLst>
          </a:blip>
          <a:srcRect t="24334"/>
          <a:stretch>
            <a:fillRect/>
          </a:stretch>
        </p:blipFill>
        <p:spPr>
          <a:xfrm>
            <a:off x="7751717" y="1582615"/>
            <a:ext cx="3870228" cy="29284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4448722"/>
      </p:ext>
    </p:extLst>
  </p:cSld>
  <p:clrMapOvr>
    <a:masterClrMapping/>
  </p:clrMapOvr>
</p:sld>
</file>

<file path=ppt/theme/theme1.xml><?xml version="1.0" encoding="utf-8"?>
<a:theme xmlns:a="http://schemas.openxmlformats.org/drawingml/2006/main" name="PEP Brand">
  <a:themeElements>
    <a:clrScheme name="ELP">
      <a:dk1>
        <a:srgbClr val="0B2A4A"/>
      </a:dk1>
      <a:lt1>
        <a:sysClr val="window" lastClr="FFFFFF"/>
      </a:lt1>
      <a:dk2>
        <a:srgbClr val="0084C8"/>
      </a:dk2>
      <a:lt2>
        <a:srgbClr val="E3E3E3"/>
      </a:lt2>
      <a:accent1>
        <a:srgbClr val="B11116"/>
      </a:accent1>
      <a:accent2>
        <a:srgbClr val="FCB034"/>
      </a:accent2>
      <a:accent3>
        <a:srgbClr val="FAE41C"/>
      </a:accent3>
      <a:accent4>
        <a:srgbClr val="32BDB9"/>
      </a:accent4>
      <a:accent5>
        <a:srgbClr val="4EB967"/>
      </a:accent5>
      <a:accent6>
        <a:srgbClr val="6F30A0"/>
      </a:accent6>
      <a:hlink>
        <a:srgbClr val="0563C1"/>
      </a:hlink>
      <a:folHlink>
        <a:srgbClr val="954F72"/>
      </a:folHlink>
    </a:clrScheme>
    <a:fontScheme name="BFK Source San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53A10E8-57F9-4EA2-86D2-13813AD7057C}" vid="{2201F0BA-2C56-4A09-BE7F-D76A8865DE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beb10fd-9f15-4bad-b713-6d2f7f347ded">
      <Terms xmlns="http://schemas.microsoft.com/office/infopath/2007/PartnerControls"/>
    </lcf76f155ced4ddcb4097134ff3c332f>
    <TaxCatchAll xmlns="6bf02476-dc84-48dc-8653-d07b7b4b663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BA5DB790D32547A67614AF53C31B85" ma:contentTypeVersion="16" ma:contentTypeDescription="Create a new document." ma:contentTypeScope="" ma:versionID="427287218ac61f7ce125c5c091f8c7ad">
  <xsd:schema xmlns:xsd="http://www.w3.org/2001/XMLSchema" xmlns:xs="http://www.w3.org/2001/XMLSchema" xmlns:p="http://schemas.microsoft.com/office/2006/metadata/properties" xmlns:ns2="1beb10fd-9f15-4bad-b713-6d2f7f347ded" xmlns:ns3="6bf02476-dc84-48dc-8653-d07b7b4b6632" targetNamespace="http://schemas.microsoft.com/office/2006/metadata/properties" ma:root="true" ma:fieldsID="308ca98e06835be0ae79cf951f262b20" ns2:_="" ns3:_="">
    <xsd:import namespace="1beb10fd-9f15-4bad-b713-6d2f7f347ded"/>
    <xsd:import namespace="6bf02476-dc84-48dc-8653-d07b7b4b66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eb10fd-9f15-4bad-b713-6d2f7f347d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6cd558a-4e1e-4dff-99f6-5a4b425f1cc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bf02476-dc84-48dc-8653-d07b7b4b66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9be68f0-4434-4245-9a5f-3e0bd7001103}" ma:internalName="TaxCatchAll" ma:showField="CatchAllData" ma:web="6bf02476-dc84-48dc-8653-d07b7b4b66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87ACB5-E053-4F29-B4E3-268BBA0C45FE}">
  <ds:schemaRefs>
    <ds:schemaRef ds:uri="http://schemas.microsoft.com/sharepoint/v3/contenttype/forms"/>
  </ds:schemaRefs>
</ds:datastoreItem>
</file>

<file path=customXml/itemProps2.xml><?xml version="1.0" encoding="utf-8"?>
<ds:datastoreItem xmlns:ds="http://schemas.openxmlformats.org/officeDocument/2006/customXml" ds:itemID="{81A4048A-75AA-469D-9139-DF12C7677A17}">
  <ds:schemaRefs>
    <ds:schemaRef ds:uri="8ec4cab3-7a6a-45e4-b5f3-ae3ba516ae2c"/>
    <ds:schemaRef ds:uri="http://www.w3.org/XML/1998/namespace"/>
    <ds:schemaRef ds:uri="http://schemas.openxmlformats.org/package/2006/metadata/core-properties"/>
    <ds:schemaRef ds:uri="http://purl.org/dc/dcmitype/"/>
    <ds:schemaRef ds:uri="http://purl.org/dc/terms/"/>
    <ds:schemaRef ds:uri="http://purl.org/dc/elements/1.1/"/>
    <ds:schemaRef ds:uri="http://schemas.microsoft.com/office/infopath/2007/PartnerControls"/>
    <ds:schemaRef ds:uri="http://schemas.microsoft.com/office/2006/documentManagement/types"/>
    <ds:schemaRef ds:uri="8503f4d1-bafa-40fe-b901-289984cb7fce"/>
    <ds:schemaRef ds:uri="http://schemas.microsoft.com/office/2006/metadata/properties"/>
  </ds:schemaRefs>
</ds:datastoreItem>
</file>

<file path=customXml/itemProps3.xml><?xml version="1.0" encoding="utf-8"?>
<ds:datastoreItem xmlns:ds="http://schemas.openxmlformats.org/officeDocument/2006/customXml" ds:itemID="{DC9F0ACB-5841-4D51-AE5B-7374B094F6A7}"/>
</file>

<file path=docProps/app.xml><?xml version="1.0" encoding="utf-8"?>
<Properties xmlns="http://schemas.openxmlformats.org/officeDocument/2006/extended-properties" xmlns:vt="http://schemas.openxmlformats.org/officeDocument/2006/docPropsVTypes">
  <Template>PEP-Brand-Deck-Template-2025</Template>
  <TotalTime>693</TotalTime>
  <Words>2089</Words>
  <Application>Microsoft Office PowerPoint</Application>
  <PresentationFormat>Widescreen</PresentationFormat>
  <Paragraphs>154</Paragraphs>
  <Slides>15</Slides>
  <Notes>12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PEP Brand</vt:lpstr>
      <vt:lpstr>EdLeader Promise Network</vt:lpstr>
      <vt:lpstr>PowerPoint Presentation</vt:lpstr>
      <vt:lpstr>PowerPoint Presentation</vt:lpstr>
      <vt:lpstr>PowerPoint Presentation</vt:lpstr>
      <vt:lpstr>What Is the EdLeader Promise Network?</vt:lpstr>
      <vt:lpstr>Superintendent Executive Network</vt:lpstr>
      <vt:lpstr>Professional Learning That Moves Practice</vt:lpstr>
      <vt:lpstr>Cohort Learning for District Teams</vt:lpstr>
      <vt:lpstr>2026-2027 Cohorts</vt:lpstr>
      <vt:lpstr>PowerPoint Presentation</vt:lpstr>
      <vt:lpstr>Innovation Groups</vt:lpstr>
      <vt:lpstr>Tools and Resources Built from Practice</vt:lpstr>
      <vt:lpstr>Built from Practice. Ready to Use.</vt:lpstr>
      <vt:lpstr>2025-2025 Published Resources</vt:lpstr>
      <vt:lpstr>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Scott Wortman</dc:creator>
  <cp:lastModifiedBy>Scott Wortman</cp:lastModifiedBy>
  <cp:revision>7</cp:revision>
  <dcterms:created xsi:type="dcterms:W3CDTF">2026-04-01T13:51:57Z</dcterms:created>
  <dcterms:modified xsi:type="dcterms:W3CDTF">2026-04-20T14:16:43Z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0x01010009BA5DB790D32547A67614AF53C31B85</vt:lpwstr>
  </property>
  <property fmtid="{D5CDD505-2E9C-101B-9397-08002B2CF9AE}" pid="3" name="MediaServiceImageTags">
    <vt:lpwstr/>
  </property>
</Properties>
</file>